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50" r:id="rId5"/>
    <p:sldMasterId id="2147493563" r:id="rId6"/>
    <p:sldMasterId id="2147493577" r:id="rId7"/>
    <p:sldMasterId id="2147493613" r:id="rId8"/>
    <p:sldMasterId id="2147493629" r:id="rId9"/>
    <p:sldMasterId id="2147493645" r:id="rId10"/>
  </p:sldMasterIdLst>
  <p:notesMasterIdLst>
    <p:notesMasterId r:id="rId250"/>
  </p:notesMasterIdLst>
  <p:handoutMasterIdLst>
    <p:handoutMasterId r:id="rId251"/>
  </p:handoutMasterIdLst>
  <p:sldIdLst>
    <p:sldId id="330" r:id="rId11"/>
    <p:sldId id="580" r:id="rId12"/>
    <p:sldId id="678" r:id="rId13"/>
    <p:sldId id="679" r:id="rId14"/>
    <p:sldId id="582" r:id="rId15"/>
    <p:sldId id="584" r:id="rId16"/>
    <p:sldId id="589" r:id="rId17"/>
    <p:sldId id="588" r:id="rId18"/>
    <p:sldId id="590" r:id="rId19"/>
    <p:sldId id="587" r:id="rId20"/>
    <p:sldId id="585" r:id="rId21"/>
    <p:sldId id="591" r:id="rId22"/>
    <p:sldId id="592" r:id="rId23"/>
    <p:sldId id="593" r:id="rId24"/>
    <p:sldId id="432" r:id="rId25"/>
    <p:sldId id="519" r:id="rId26"/>
    <p:sldId id="400" r:id="rId27"/>
    <p:sldId id="428" r:id="rId28"/>
    <p:sldId id="576" r:id="rId29"/>
    <p:sldId id="258" r:id="rId30"/>
    <p:sldId id="260" r:id="rId31"/>
    <p:sldId id="551" r:id="rId32"/>
    <p:sldId id="374" r:id="rId33"/>
    <p:sldId id="552" r:id="rId34"/>
    <p:sldId id="375" r:id="rId35"/>
    <p:sldId id="553" r:id="rId36"/>
    <p:sldId id="466" r:id="rId37"/>
    <p:sldId id="473" r:id="rId38"/>
    <p:sldId id="383" r:id="rId39"/>
    <p:sldId id="457" r:id="rId40"/>
    <p:sldId id="384" r:id="rId41"/>
    <p:sldId id="385" r:id="rId42"/>
    <p:sldId id="386" r:id="rId43"/>
    <p:sldId id="456" r:id="rId44"/>
    <p:sldId id="389" r:id="rId45"/>
    <p:sldId id="390" r:id="rId46"/>
    <p:sldId id="631" r:id="rId47"/>
    <p:sldId id="561" r:id="rId48"/>
    <p:sldId id="562" r:id="rId49"/>
    <p:sldId id="563" r:id="rId50"/>
    <p:sldId id="565" r:id="rId51"/>
    <p:sldId id="566" r:id="rId52"/>
    <p:sldId id="632" r:id="rId53"/>
    <p:sldId id="531" r:id="rId54"/>
    <p:sldId id="633" r:id="rId55"/>
    <p:sldId id="573" r:id="rId56"/>
    <p:sldId id="568" r:id="rId57"/>
    <p:sldId id="597" r:id="rId58"/>
    <p:sldId id="634" r:id="rId59"/>
    <p:sldId id="635" r:id="rId60"/>
    <p:sldId id="636" r:id="rId61"/>
    <p:sldId id="257" r:id="rId62"/>
    <p:sldId id="637" r:id="rId63"/>
    <p:sldId id="259" r:id="rId64"/>
    <p:sldId id="335" r:id="rId65"/>
    <p:sldId id="262" r:id="rId66"/>
    <p:sldId id="638" r:id="rId67"/>
    <p:sldId id="348" r:id="rId68"/>
    <p:sldId id="263" r:id="rId69"/>
    <p:sldId id="268" r:id="rId70"/>
    <p:sldId id="639" r:id="rId71"/>
    <p:sldId id="270" r:id="rId72"/>
    <p:sldId id="271" r:id="rId73"/>
    <p:sldId id="272" r:id="rId74"/>
    <p:sldId id="362" r:id="rId75"/>
    <p:sldId id="275" r:id="rId76"/>
    <p:sldId id="277" r:id="rId77"/>
    <p:sldId id="276" r:id="rId78"/>
    <p:sldId id="640" r:id="rId79"/>
    <p:sldId id="278" r:id="rId80"/>
    <p:sldId id="334" r:id="rId81"/>
    <p:sldId id="641" r:id="rId82"/>
    <p:sldId id="279" r:id="rId83"/>
    <p:sldId id="284" r:id="rId84"/>
    <p:sldId id="285" r:id="rId85"/>
    <p:sldId id="286" r:id="rId86"/>
    <p:sldId id="290" r:id="rId87"/>
    <p:sldId id="287" r:id="rId88"/>
    <p:sldId id="264" r:id="rId89"/>
    <p:sldId id="642" r:id="rId90"/>
    <p:sldId id="289" r:id="rId91"/>
    <p:sldId id="291" r:id="rId92"/>
    <p:sldId id="293" r:id="rId93"/>
    <p:sldId id="292" r:id="rId94"/>
    <p:sldId id="294" r:id="rId95"/>
    <p:sldId id="295" r:id="rId96"/>
    <p:sldId id="336" r:id="rId97"/>
    <p:sldId id="296" r:id="rId98"/>
    <p:sldId id="297" r:id="rId99"/>
    <p:sldId id="298" r:id="rId100"/>
    <p:sldId id="299" r:id="rId101"/>
    <p:sldId id="643" r:id="rId102"/>
    <p:sldId id="301" r:id="rId103"/>
    <p:sldId id="302" r:id="rId104"/>
    <p:sldId id="644" r:id="rId105"/>
    <p:sldId id="645" r:id="rId106"/>
    <p:sldId id="646" r:id="rId107"/>
    <p:sldId id="647" r:id="rId108"/>
    <p:sldId id="648" r:id="rId109"/>
    <p:sldId id="337" r:id="rId110"/>
    <p:sldId id="305" r:id="rId111"/>
    <p:sldId id="649" r:id="rId112"/>
    <p:sldId id="306" r:id="rId113"/>
    <p:sldId id="339" r:id="rId114"/>
    <p:sldId id="340" r:id="rId115"/>
    <p:sldId id="650" r:id="rId116"/>
    <p:sldId id="651" r:id="rId117"/>
    <p:sldId id="341" r:id="rId118"/>
    <p:sldId id="652" r:id="rId119"/>
    <p:sldId id="360" r:id="rId120"/>
    <p:sldId id="361" r:id="rId121"/>
    <p:sldId id="653" r:id="rId122"/>
    <p:sldId id="654" r:id="rId123"/>
    <p:sldId id="256" r:id="rId124"/>
    <p:sldId id="344" r:id="rId125"/>
    <p:sldId id="319" r:id="rId126"/>
    <p:sldId id="343" r:id="rId127"/>
    <p:sldId id="465" r:id="rId128"/>
    <p:sldId id="440" r:id="rId129"/>
    <p:sldId id="363" r:id="rId130"/>
    <p:sldId id="309" r:id="rId131"/>
    <p:sldId id="310" r:id="rId132"/>
    <p:sldId id="388" r:id="rId133"/>
    <p:sldId id="311" r:id="rId134"/>
    <p:sldId id="312" r:id="rId135"/>
    <p:sldId id="313" r:id="rId136"/>
    <p:sldId id="461" r:id="rId137"/>
    <p:sldId id="462" r:id="rId138"/>
    <p:sldId id="463" r:id="rId139"/>
    <p:sldId id="455" r:id="rId140"/>
    <p:sldId id="625" r:id="rId141"/>
    <p:sldId id="342" r:id="rId142"/>
    <p:sldId id="626" r:id="rId143"/>
    <p:sldId id="317" r:id="rId144"/>
    <p:sldId id="318" r:id="rId145"/>
    <p:sldId id="364" r:id="rId146"/>
    <p:sldId id="439" r:id="rId147"/>
    <p:sldId id="425" r:id="rId148"/>
    <p:sldId id="320" r:id="rId149"/>
    <p:sldId id="321" r:id="rId150"/>
    <p:sldId id="323" r:id="rId151"/>
    <p:sldId id="346" r:id="rId152"/>
    <p:sldId id="464" r:id="rId153"/>
    <p:sldId id="322" r:id="rId154"/>
    <p:sldId id="365" r:id="rId155"/>
    <p:sldId id="324" r:id="rId156"/>
    <p:sldId id="459" r:id="rId157"/>
    <p:sldId id="325" r:id="rId158"/>
    <p:sldId id="327" r:id="rId159"/>
    <p:sldId id="328" r:id="rId160"/>
    <p:sldId id="441" r:id="rId161"/>
    <p:sldId id="426" r:id="rId162"/>
    <p:sldId id="427" r:id="rId163"/>
    <p:sldId id="627" r:id="rId164"/>
    <p:sldId id="628" r:id="rId165"/>
    <p:sldId id="429" r:id="rId166"/>
    <p:sldId id="430" r:id="rId167"/>
    <p:sldId id="431" r:id="rId168"/>
    <p:sldId id="629" r:id="rId169"/>
    <p:sldId id="433" r:id="rId170"/>
    <p:sldId id="434" r:id="rId171"/>
    <p:sldId id="435" r:id="rId172"/>
    <p:sldId id="436" r:id="rId173"/>
    <p:sldId id="437" r:id="rId174"/>
    <p:sldId id="471" r:id="rId175"/>
    <p:sldId id="470" r:id="rId176"/>
    <p:sldId id="347" r:id="rId177"/>
    <p:sldId id="366" r:id="rId178"/>
    <p:sldId id="467" r:id="rId179"/>
    <p:sldId id="350" r:id="rId180"/>
    <p:sldId id="349" r:id="rId181"/>
    <p:sldId id="468" r:id="rId182"/>
    <p:sldId id="351" r:id="rId183"/>
    <p:sldId id="352" r:id="rId184"/>
    <p:sldId id="353" r:id="rId185"/>
    <p:sldId id="354" r:id="rId186"/>
    <p:sldId id="355" r:id="rId187"/>
    <p:sldId id="356" r:id="rId188"/>
    <p:sldId id="367" r:id="rId189"/>
    <p:sldId id="357" r:id="rId190"/>
    <p:sldId id="358" r:id="rId191"/>
    <p:sldId id="359" r:id="rId192"/>
    <p:sldId id="368" r:id="rId193"/>
    <p:sldId id="442" r:id="rId194"/>
    <p:sldId id="445" r:id="rId195"/>
    <p:sldId id="446" r:id="rId196"/>
    <p:sldId id="447" r:id="rId197"/>
    <p:sldId id="458" r:id="rId198"/>
    <p:sldId id="444" r:id="rId199"/>
    <p:sldId id="460" r:id="rId200"/>
    <p:sldId id="469" r:id="rId201"/>
    <p:sldId id="338" r:id="rId202"/>
    <p:sldId id="449" r:id="rId203"/>
    <p:sldId id="450" r:id="rId204"/>
    <p:sldId id="451" r:id="rId205"/>
    <p:sldId id="452" r:id="rId206"/>
    <p:sldId id="453" r:id="rId207"/>
    <p:sldId id="454" r:id="rId208"/>
    <p:sldId id="677" r:id="rId209"/>
    <p:sldId id="655" r:id="rId210"/>
    <p:sldId id="656" r:id="rId211"/>
    <p:sldId id="657" r:id="rId212"/>
    <p:sldId id="658" r:id="rId213"/>
    <p:sldId id="345" r:id="rId214"/>
    <p:sldId id="659" r:id="rId215"/>
    <p:sldId id="660" r:id="rId216"/>
    <p:sldId id="261" r:id="rId217"/>
    <p:sldId id="661" r:id="rId218"/>
    <p:sldId id="265" r:id="rId219"/>
    <p:sldId id="266" r:id="rId220"/>
    <p:sldId id="267" r:id="rId221"/>
    <p:sldId id="376" r:id="rId222"/>
    <p:sldId id="662" r:id="rId223"/>
    <p:sldId id="269" r:id="rId224"/>
    <p:sldId id="663" r:id="rId225"/>
    <p:sldId id="373" r:id="rId226"/>
    <p:sldId id="664" r:id="rId227"/>
    <p:sldId id="665" r:id="rId228"/>
    <p:sldId id="273" r:id="rId229"/>
    <p:sldId id="666" r:id="rId230"/>
    <p:sldId id="274" r:id="rId231"/>
    <p:sldId id="667" r:id="rId232"/>
    <p:sldId id="668" r:id="rId233"/>
    <p:sldId id="326" r:id="rId234"/>
    <p:sldId id="329" r:id="rId235"/>
    <p:sldId id="669" r:id="rId236"/>
    <p:sldId id="670" r:id="rId237"/>
    <p:sldId id="671" r:id="rId238"/>
    <p:sldId id="672" r:id="rId239"/>
    <p:sldId id="332" r:id="rId240"/>
    <p:sldId id="673" r:id="rId241"/>
    <p:sldId id="674" r:id="rId242"/>
    <p:sldId id="675" r:id="rId243"/>
    <p:sldId id="377" r:id="rId244"/>
    <p:sldId id="282" r:id="rId245"/>
    <p:sldId id="281" r:id="rId246"/>
    <p:sldId id="378" r:id="rId247"/>
    <p:sldId id="379" r:id="rId248"/>
    <p:sldId id="380" r:id="rId24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EB3A7B-B7A0-164C-934E-DC2A2DA3C5D6}" v="80" dt="2020-03-13T14:03:17.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39"/>
    <p:restoredTop sz="96774"/>
  </p:normalViewPr>
  <p:slideViewPr>
    <p:cSldViewPr snapToObjects="1">
      <p:cViewPr varScale="1">
        <p:scale>
          <a:sx n="190" d="100"/>
          <a:sy n="190" d="100"/>
        </p:scale>
        <p:origin x="1112" y="184"/>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slide" Target="slides/slide195.xml"/><Relationship Id="rId226" Type="http://schemas.openxmlformats.org/officeDocument/2006/relationships/slide" Target="slides/slide216.xml"/><Relationship Id="rId247" Type="http://schemas.openxmlformats.org/officeDocument/2006/relationships/slide" Target="slides/slide237.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16" Type="http://schemas.openxmlformats.org/officeDocument/2006/relationships/slide" Target="slides/slide206.xml"/><Relationship Id="rId237" Type="http://schemas.openxmlformats.org/officeDocument/2006/relationships/slide" Target="slides/slide227.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slide" Target="slides/slide196.xml"/><Relationship Id="rId227" Type="http://schemas.openxmlformats.org/officeDocument/2006/relationships/slide" Target="slides/slide217.xml"/><Relationship Id="rId248" Type="http://schemas.openxmlformats.org/officeDocument/2006/relationships/slide" Target="slides/slide238.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217" Type="http://schemas.openxmlformats.org/officeDocument/2006/relationships/slide" Target="slides/slide207.xml"/><Relationship Id="rId6" Type="http://schemas.openxmlformats.org/officeDocument/2006/relationships/slideMaster" Target="slideMasters/slideMaster3.xml"/><Relationship Id="rId238" Type="http://schemas.openxmlformats.org/officeDocument/2006/relationships/slide" Target="slides/slide228.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slide" Target="slides/slide197.xml"/><Relationship Id="rId228" Type="http://schemas.openxmlformats.org/officeDocument/2006/relationships/slide" Target="slides/slide218.xml"/><Relationship Id="rId249" Type="http://schemas.openxmlformats.org/officeDocument/2006/relationships/slide" Target="slides/slide239.xml"/><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4.xml"/><Relationship Id="rId162" Type="http://schemas.openxmlformats.org/officeDocument/2006/relationships/slide" Target="slides/slide152.xml"/><Relationship Id="rId183" Type="http://schemas.openxmlformats.org/officeDocument/2006/relationships/slide" Target="slides/slide173.xml"/><Relationship Id="rId218" Type="http://schemas.openxmlformats.org/officeDocument/2006/relationships/slide" Target="slides/slide208.xml"/><Relationship Id="rId239" Type="http://schemas.openxmlformats.org/officeDocument/2006/relationships/slide" Target="slides/slide229.xml"/><Relationship Id="rId250" Type="http://schemas.openxmlformats.org/officeDocument/2006/relationships/notesMaster" Target="notesMasters/notesMaster1.xml"/><Relationship Id="rId24" Type="http://schemas.openxmlformats.org/officeDocument/2006/relationships/slide" Target="slides/slide14.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31" Type="http://schemas.openxmlformats.org/officeDocument/2006/relationships/slide" Target="slides/slide121.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208" Type="http://schemas.openxmlformats.org/officeDocument/2006/relationships/slide" Target="slides/slide198.xml"/><Relationship Id="rId229" Type="http://schemas.openxmlformats.org/officeDocument/2006/relationships/slide" Target="slides/slide219.xml"/><Relationship Id="rId240" Type="http://schemas.openxmlformats.org/officeDocument/2006/relationships/slide" Target="slides/slide230.xml"/><Relationship Id="rId14" Type="http://schemas.openxmlformats.org/officeDocument/2006/relationships/slide" Target="slides/slide4.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8" Type="http://schemas.openxmlformats.org/officeDocument/2006/relationships/slideMaster" Target="slideMasters/slideMaster5.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219" Type="http://schemas.openxmlformats.org/officeDocument/2006/relationships/slide" Target="slides/slide209.xml"/><Relationship Id="rId230" Type="http://schemas.openxmlformats.org/officeDocument/2006/relationships/slide" Target="slides/slide220.xml"/><Relationship Id="rId251" Type="http://schemas.openxmlformats.org/officeDocument/2006/relationships/handoutMaster" Target="handoutMasters/handoutMaster1.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95" Type="http://schemas.openxmlformats.org/officeDocument/2006/relationships/slide" Target="slides/slide185.xml"/><Relationship Id="rId209" Type="http://schemas.openxmlformats.org/officeDocument/2006/relationships/slide" Target="slides/slide199.xml"/><Relationship Id="rId220" Type="http://schemas.openxmlformats.org/officeDocument/2006/relationships/slide" Target="slides/slide210.xml"/><Relationship Id="rId241" Type="http://schemas.openxmlformats.org/officeDocument/2006/relationships/slide" Target="slides/slide23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78" Type="http://schemas.openxmlformats.org/officeDocument/2006/relationships/slide" Target="slides/slide68.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64" Type="http://schemas.openxmlformats.org/officeDocument/2006/relationships/slide" Target="slides/slide154.xml"/><Relationship Id="rId185" Type="http://schemas.openxmlformats.org/officeDocument/2006/relationships/slide" Target="slides/slide175.xml"/><Relationship Id="rId9" Type="http://schemas.openxmlformats.org/officeDocument/2006/relationships/slideMaster" Target="slideMasters/slideMaster6.xml"/><Relationship Id="rId210" Type="http://schemas.openxmlformats.org/officeDocument/2006/relationships/slide" Target="slides/slide200.xml"/><Relationship Id="rId26" Type="http://schemas.openxmlformats.org/officeDocument/2006/relationships/slide" Target="slides/slide16.xml"/><Relationship Id="rId231" Type="http://schemas.openxmlformats.org/officeDocument/2006/relationships/slide" Target="slides/slide221.xml"/><Relationship Id="rId252" Type="http://schemas.openxmlformats.org/officeDocument/2006/relationships/presProps" Target="presProps.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221" Type="http://schemas.openxmlformats.org/officeDocument/2006/relationships/slide" Target="slides/slide211.xml"/><Relationship Id="rId242" Type="http://schemas.openxmlformats.org/officeDocument/2006/relationships/slide" Target="slides/slide232.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11" Type="http://schemas.openxmlformats.org/officeDocument/2006/relationships/slide" Target="slides/slide201.xml"/><Relationship Id="rId232" Type="http://schemas.openxmlformats.org/officeDocument/2006/relationships/slide" Target="slides/slide222.xml"/><Relationship Id="rId253" Type="http://schemas.openxmlformats.org/officeDocument/2006/relationships/viewProps" Target="viewProps.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222" Type="http://schemas.openxmlformats.org/officeDocument/2006/relationships/slide" Target="slides/slide212.xml"/><Relationship Id="rId243" Type="http://schemas.openxmlformats.org/officeDocument/2006/relationships/slide" Target="slides/slide233.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customXml" Target="../customXml/item1.xml"/><Relationship Id="rId212" Type="http://schemas.openxmlformats.org/officeDocument/2006/relationships/slide" Target="slides/slide202.xml"/><Relationship Id="rId233" Type="http://schemas.openxmlformats.org/officeDocument/2006/relationships/slide" Target="slides/slide223.xml"/><Relationship Id="rId254" Type="http://schemas.openxmlformats.org/officeDocument/2006/relationships/theme" Target="theme/theme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223" Type="http://schemas.openxmlformats.org/officeDocument/2006/relationships/slide" Target="slides/slide213.xml"/><Relationship Id="rId244" Type="http://schemas.openxmlformats.org/officeDocument/2006/relationships/slide" Target="slides/slide234.xml"/><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1" Type="http://schemas.openxmlformats.org/officeDocument/2006/relationships/slide" Target="slides/slide61.xml"/><Relationship Id="rId92" Type="http://schemas.openxmlformats.org/officeDocument/2006/relationships/slide" Target="slides/slide82.xml"/><Relationship Id="rId213" Type="http://schemas.openxmlformats.org/officeDocument/2006/relationships/slide" Target="slides/slide203.xml"/><Relationship Id="rId234" Type="http://schemas.openxmlformats.org/officeDocument/2006/relationships/slide" Target="slides/slide224.xml"/><Relationship Id="rId2" Type="http://schemas.openxmlformats.org/officeDocument/2006/relationships/customXml" Target="../customXml/item2.xml"/><Relationship Id="rId29" Type="http://schemas.openxmlformats.org/officeDocument/2006/relationships/slide" Target="slides/slide19.xml"/><Relationship Id="rId255" Type="http://schemas.openxmlformats.org/officeDocument/2006/relationships/tableStyles" Target="tableStyles.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99" Type="http://schemas.openxmlformats.org/officeDocument/2006/relationships/slide" Target="slides/slide189.xml"/><Relationship Id="rId203" Type="http://schemas.openxmlformats.org/officeDocument/2006/relationships/slide" Target="slides/slide193.xml"/><Relationship Id="rId19" Type="http://schemas.openxmlformats.org/officeDocument/2006/relationships/slide" Target="slides/slide9.xml"/><Relationship Id="rId224" Type="http://schemas.openxmlformats.org/officeDocument/2006/relationships/slide" Target="slides/slide214.xml"/><Relationship Id="rId245" Type="http://schemas.openxmlformats.org/officeDocument/2006/relationships/slide" Target="slides/slide235.xml"/><Relationship Id="rId30" Type="http://schemas.openxmlformats.org/officeDocument/2006/relationships/slide" Target="slides/slide2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189" Type="http://schemas.openxmlformats.org/officeDocument/2006/relationships/slide" Target="slides/slide179.xml"/><Relationship Id="rId3" Type="http://schemas.openxmlformats.org/officeDocument/2006/relationships/customXml" Target="../customXml/item3.xml"/><Relationship Id="rId214" Type="http://schemas.openxmlformats.org/officeDocument/2006/relationships/slide" Target="slides/slide204.xml"/><Relationship Id="rId235" Type="http://schemas.openxmlformats.org/officeDocument/2006/relationships/slide" Target="slides/slide225.xml"/><Relationship Id="rId256" Type="http://schemas.microsoft.com/office/2015/10/relationships/revisionInfo" Target="revisionInfo.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179" Type="http://schemas.openxmlformats.org/officeDocument/2006/relationships/slide" Target="slides/slide169.xml"/><Relationship Id="rId190" Type="http://schemas.openxmlformats.org/officeDocument/2006/relationships/slide" Target="slides/slide180.xml"/><Relationship Id="rId204" Type="http://schemas.openxmlformats.org/officeDocument/2006/relationships/slide" Target="slides/slide194.xml"/><Relationship Id="rId225" Type="http://schemas.openxmlformats.org/officeDocument/2006/relationships/slide" Target="slides/slide215.xml"/><Relationship Id="rId246" Type="http://schemas.openxmlformats.org/officeDocument/2006/relationships/slide" Target="slides/slide236.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94" Type="http://schemas.openxmlformats.org/officeDocument/2006/relationships/slide" Target="slides/slide84.xml"/><Relationship Id="rId148" Type="http://schemas.openxmlformats.org/officeDocument/2006/relationships/slide" Target="slides/slide138.xml"/><Relationship Id="rId169" Type="http://schemas.openxmlformats.org/officeDocument/2006/relationships/slide" Target="slides/slide159.xml"/><Relationship Id="rId4" Type="http://schemas.openxmlformats.org/officeDocument/2006/relationships/slideMaster" Target="slideMasters/slideMaster1.xml"/><Relationship Id="rId180" Type="http://schemas.openxmlformats.org/officeDocument/2006/relationships/slide" Target="slides/slide170.xml"/><Relationship Id="rId215" Type="http://schemas.openxmlformats.org/officeDocument/2006/relationships/slide" Target="slides/slide205.xml"/><Relationship Id="rId236" Type="http://schemas.openxmlformats.org/officeDocument/2006/relationships/slide" Target="slides/slide2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11/4/20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11/4/20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897914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655968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How about </a:t>
            </a:r>
            <a:r>
              <a:rPr lang="en-US" altLang="en-US" dirty="0">
                <a:sym typeface="Greek Symbols" pitchFamily="18" charset="2"/>
              </a:rPr>
              <a:t>(r </a:t>
            </a:r>
            <a:r>
              <a:rPr lang="en-IN" dirty="0"/>
              <a:t>⟕ s) ⟕ t  vs </a:t>
            </a:r>
            <a:r>
              <a:rPr lang="en-US" altLang="en-US" dirty="0">
                <a:sym typeface="Greek Symbols" pitchFamily="18" charset="2"/>
              </a:rPr>
              <a:t>(r </a:t>
            </a:r>
            <a:r>
              <a:rPr lang="en-IN" dirty="0"/>
              <a:t>⟕ t) ⟕ s assuming r has common attributes with s and t?  Hint: consider 2 cases where s and t have common attributes and those where they have no common attribute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30876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2FFE2C0B-1E00-41D0-8A11-C4E72548B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8C713CF-9607-4470-A273-AC494A38B95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919EB798-4276-4EB1-BA14-2883766AD6B1}"/>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3ECD4996-047F-43DA-BBDD-D548EFF47D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21527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9047973B-0933-4747-BC7D-DC93B515F7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6076AEA-D4D8-443A-B94D-3E3B52B66C9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094E1CE2-39F3-415A-A9D3-7A1485FAB11B}"/>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618E90F-7E5F-432A-A700-F2B7700B1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70151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71AD5BA-2A20-45B1-B5ED-8C53DA2ECC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7A7E811-F856-4583-9950-8E1234DCF4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294988F5-3980-4401-8BEA-49271D3F2BC3}"/>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1081064C-90F0-4D6B-84C2-C2B908F487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550077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C3B6426-DEBD-439A-B825-EAF23D531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3591014-7458-4460-9DFD-89B1944A3F9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6B845D5-6C90-4896-8EFD-B2EEDA235B7F}"/>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0ADE95A0-2975-4AFA-9BF4-3B9DD6F099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0847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0704F009-3D51-4C12-ADD5-A92556FDEB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4F0F59-CA50-4DDE-B670-499E64C342E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802C35DC-9644-47A0-A511-5C011EF6CF5A}"/>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A22417-65CB-4CAA-9F03-4A2CC240A4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9695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40E601-E447-4EA9-8E5B-261D289D7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1BC6F3F-3101-443A-9932-59D410DB72C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B6B35C0-D563-464E-8DD0-1467C17E1176}"/>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59CA3D8A-3E47-403D-9CF5-59912AA4EF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76132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03C188B3-A46D-44EC-BBED-E180A2EEE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6DDAB6A-6145-44B6-8CC9-B34BECF16AE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38C02448-FBA7-4F1D-93CC-8D33FFE4CBA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EEE7383-E30A-4C27-985A-259DE8AF32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58700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1B06015-4375-4F47-98C5-80E32064B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9566348-BFEE-4085-9B98-BB3E51A967A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400DAAEE-9188-46A0-8928-77476B356C78}"/>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131AFA1C-1C5D-441D-82BC-5AC4D121B4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2850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872449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F7AA2A1-A200-485E-94E0-DF5E184626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3D95FDE-07CC-4A10-B7F5-32DEE8BA759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CC1245F7-63F5-4598-8B60-BFF2F30A0FD9}"/>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4D4994E5-3B48-4092-B80F-C37B76685C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93961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9DAD2C2-02CA-410F-9747-535A391D1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FF631D1-8BF0-4D43-A038-0CCB2780AD8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B8D9A3CC-B793-4BD1-92A4-0520D4E33D34}"/>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E2880CCD-EC1F-44F1-A82B-9B6F2E4CDF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520996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9DAD2C2-02CA-410F-9747-535A391D1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FF631D1-8BF0-4D43-A038-0CCB2780AD8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B8D9A3CC-B793-4BD1-92A4-0520D4E33D34}"/>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E2880CCD-EC1F-44F1-A82B-9B6F2E4CDF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09720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C44337F7-50FA-4021-BC54-20BEE3F6CF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16C7E9C3-BD75-46A3-867E-65FA35FE994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958E696C-C7BE-499B-8D32-37876C7BD16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318E99F0-F35A-4648-A298-134C44B1E7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466249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45C5F54-67E0-4E9C-8378-CB080DBF1B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805660C-6BD5-4182-AFBC-BBA57AF2224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41A240B9-B0AF-425D-881F-231B8A53EBAC}"/>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55B47539-C71B-4EA3-9DFF-12DFCB7EBA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873507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E44DF81E-872F-4CD0-AFBD-47B6CCE5D7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7A2061F-9093-42ED-A4F3-987491992B7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EED39568-5F8D-4E78-88C7-1975CE027DBC}"/>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FC45C962-0B5D-4F26-9A10-61DE452DC2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097788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4207BE2E-CD49-4007-A746-9E7BC97E9A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E2F11D3-C453-4FDA-9D45-787E30EAB8E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a:extLst>
              <a:ext uri="{FF2B5EF4-FFF2-40B4-BE49-F238E27FC236}">
                <a16:creationId xmlns:a16="http://schemas.microsoft.com/office/drawing/2014/main" id="{048AD38A-DA1E-4E9E-B746-D9DC296EF45B}"/>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2FBAAC0F-5BDD-45F4-AAE7-FD45B13CE6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018103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19FEE978-6044-4D2E-8F9F-32A6AE15B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1ACB2606-DECF-45B3-A0F6-8771E5D1B39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a:extLst>
              <a:ext uri="{FF2B5EF4-FFF2-40B4-BE49-F238E27FC236}">
                <a16:creationId xmlns:a16="http://schemas.microsoft.com/office/drawing/2014/main" id="{A94E872E-7942-443C-ADE8-42F93E345AB1}"/>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A6B2C401-F648-4E44-981B-48E8A3DD43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533085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2D39EA6C-42C4-49FA-A04B-E724C52723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5AE1339-B637-4260-8C8B-8BD687B29C9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24F4CFF6-94AC-4A55-8E7A-B46A95728E5A}"/>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6080C2F-B19D-4F75-8687-069C24ED2D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66296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71F9817-AE90-43BC-B9F6-0E83DBE356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E47EE8-3D78-4D31-A06E-E02CB864D6B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2A8AC900-14A0-453C-BEE3-4D571CA98DBE}"/>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C16CDD18-4DDB-4796-9237-3BEB1B4BD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662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76322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B8E1D179-B9D0-48F6-B6D0-CA0943E584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87635B1-A065-42E2-B3DD-0514E4CC0D9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6261093E-637A-458C-94AC-5E33FAC54E61}"/>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DADF86CC-0D28-4363-A6D7-10D10E9193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30308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ECC75F1-FF96-44EB-9E57-7B4029AEEE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918ACC0-49F8-47AD-970F-E6ED5878580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94DFE4F3-2356-4D53-BC8E-C847746CD5EF}"/>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57C376C0-3BE1-415B-9426-66FD918A0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93636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FABB337A-7416-4EA0-B63B-3F3E233AD1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C5B2E15-168D-404D-B3E5-D811B39D72A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38E8E170-8726-477F-A246-82382BBD6D26}"/>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8ECF24F5-E536-40B5-A388-459BFDBDD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118282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83559CD3-DE10-4005-9316-DA78585EA0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7BDC10EE-63E0-4227-A36A-67C2F043110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C7D3DFD0-427F-437C-952B-2FFAA5FBDA4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2C53DDDB-BBE4-4830-A772-48EB4E4562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718756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F7092FC-A0F3-4562-BBBC-D1152A1026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8A6C910-6398-48B8-8ED3-30ACA795710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5A228FE6-43E8-4CC2-93E1-40D7894ECF9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4FF91C14-76BF-40D6-A170-A521689250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8712152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F89C2380-DD83-417E-8993-3E83E876F2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293E869-9D40-4B88-8E40-B0ACF785DB2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2947" name="Rectangle 2">
            <a:extLst>
              <a:ext uri="{FF2B5EF4-FFF2-40B4-BE49-F238E27FC236}">
                <a16:creationId xmlns:a16="http://schemas.microsoft.com/office/drawing/2014/main" id="{86891FF3-6310-4B2B-9BBA-3BD705C15EE0}"/>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EE2D25C5-071E-46E9-AB50-21CB676145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7220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1EB7A463-DB2F-4593-9E41-069B4BF3E8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108EC5A6-CA0A-4B93-9AE1-9C51E7E4F0A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4995" name="Rectangle 2">
            <a:extLst>
              <a:ext uri="{FF2B5EF4-FFF2-40B4-BE49-F238E27FC236}">
                <a16:creationId xmlns:a16="http://schemas.microsoft.com/office/drawing/2014/main" id="{6CFF0221-CA6B-4D1B-A3C8-6874FCCEEF55}"/>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B42A2413-B610-4EAB-97EF-BF4B6A27AF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03608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016C5B21-E863-445D-9DA4-2B041C1CE8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9D611E8-E558-46B3-9611-D02AC771076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7043" name="Rectangle 2">
            <a:extLst>
              <a:ext uri="{FF2B5EF4-FFF2-40B4-BE49-F238E27FC236}">
                <a16:creationId xmlns:a16="http://schemas.microsoft.com/office/drawing/2014/main" id="{A9B3F4B0-0CA9-477B-9D07-09B144085FD4}"/>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623B7D8A-A03D-4DC1-809E-381D45FDF3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101616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0249BD36-102A-4631-857E-2CB6D1FD67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73CA7CE-698A-4263-91A8-AF3B66C5F18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6CFF2B0C-4A73-436F-8BB6-A68FABA64443}"/>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1D40C941-A8A7-46CD-8549-B48D8C174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75271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769BAA2-2A96-482B-9A16-1B73B0B0B1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E63A2678-797E-458D-9724-43E4EADCB2C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5B9357E7-CAC8-4067-A91E-3CA75C7C43E9}"/>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9E2AD840-3FC3-4E62-B93E-1D8ECB8729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2745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9582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DB753B3D-93BF-48AC-B514-D4380ADE61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B727037-B529-4C02-BD94-50107701C26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6A76DBD9-2BEC-4572-8890-59DABD8FFC0F}"/>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18C09F81-0457-478C-B646-7E42FE87C3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965898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57D5C350-4B93-45DA-8FAE-CF897A4583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C4DD776-AE23-45CC-9BBA-2D74E0D5318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D7110030-7440-4274-8719-3C8343B4DCA2}"/>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CA91128D-0776-48A8-81EC-82862AE405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71535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8E01CAD0-5F23-4D28-BEEA-0FDA9633A0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6D280E10-4A51-4D35-803F-1548401E0AC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6B66C5B2-DFE5-45A7-9841-48F9A016A6C7}"/>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D7B10E24-38E2-4E3E-AB4B-88693277DF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37699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03F6759-721F-432F-A734-55E1C5F224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DB28228-8DD8-403B-A9BF-0CD8617B2CD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FCA8C569-269B-4964-A6C4-E112A1C17AD9}"/>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FA955F6C-4161-4C7D-96F2-9FF5E5C913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3639418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382A1B1B-F105-4542-8C84-F3577F8398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0AE584F-BE77-4CB7-BA8C-A68D1227213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850431C6-2CED-448B-86D5-66F5582BBC52}"/>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623CF82B-25A6-4AEA-B852-622167DB5F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66823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7EDCD3A8-8CE4-4EDB-864A-4C21897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A10B5C1-7C2C-4F20-A729-16D6CB13CEC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3B15ED7A-4E38-4E80-9C71-3F15BF94B298}"/>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CE105D2-8B2B-433C-B339-E151778D85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4718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7EDCD3A8-8CE4-4EDB-864A-4C21897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A10B5C1-7C2C-4F20-A729-16D6CB13CEC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3B15ED7A-4E38-4E80-9C71-3F15BF94B298}"/>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CE105D2-8B2B-433C-B339-E151778D85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6863882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388A9BE-CAEE-40C7-A9AC-A6A2AFA68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967966D-D241-441D-8A98-B44F3BCDA90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A73D03FA-2A61-43B5-9CAC-FB54DF93DEC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D62D1324-E1FC-4253-B012-6A729B1667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4893490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92B87CB8-9DD2-4BE0-98B5-BA889B46ED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E269A15-F8FA-4B14-9339-75723294DD0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8E7D9A2B-1067-4164-98DA-EE39329FE455}"/>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200B00AE-D509-49B5-9EF3-0E257B5B80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28107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FBA35C56-5884-418A-A710-C72DAA06D7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EC98DFC3-B04D-4D7B-AE3F-771854D1795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BDB88FD2-6EF2-4C57-A062-4F7247E369CF}"/>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44B1F0EB-B6D9-404E-9105-6F144A0A06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293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582330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82815B4D-17A1-4892-AD9B-42A8E2641C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E2403F1-BA73-4A79-BA61-8EB38B83C07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5DCFC0F7-3A69-436D-84EB-7E77E50D430D}"/>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23F0CA09-EBA2-40C5-BA79-8F26EF4302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0131584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9A128C53-CB30-47FE-AB93-A75A3D501C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70AB2FA-44E6-4D45-9718-797B2D10A34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9A2BEED-4A75-4E08-8612-8A659850C5F0}"/>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21855F94-8969-4C8D-A9E0-1A63BB9BB9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803866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EE50B942-6273-48FB-A317-908B5BA8C7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1C71C6D7-81FB-46D5-957D-BAB0DCCBA01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5715" name="Rectangle 2">
            <a:extLst>
              <a:ext uri="{FF2B5EF4-FFF2-40B4-BE49-F238E27FC236}">
                <a16:creationId xmlns:a16="http://schemas.microsoft.com/office/drawing/2014/main" id="{F2EBAB9B-E20F-45BE-BB5E-E099B77D6C84}"/>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22BF91D5-3852-4FF5-BE9E-8CACA60864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774111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A7D7EF1D-4A8E-47C1-B8E7-7F73C891DD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BFB42BA-7338-4141-B8FF-85A813300A3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7763" name="Rectangle 2">
            <a:extLst>
              <a:ext uri="{FF2B5EF4-FFF2-40B4-BE49-F238E27FC236}">
                <a16:creationId xmlns:a16="http://schemas.microsoft.com/office/drawing/2014/main" id="{3ED9EE40-3702-4C7B-885F-3EB93EA060B6}"/>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5149F8FC-43A5-4562-8659-6BBDADB13A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7487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679FB86F-30AC-486C-8D7A-697BCDF6A0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139DCB2-C52A-43BA-BE87-2C9958BA862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9811" name="Rectangle 2">
            <a:extLst>
              <a:ext uri="{FF2B5EF4-FFF2-40B4-BE49-F238E27FC236}">
                <a16:creationId xmlns:a16="http://schemas.microsoft.com/office/drawing/2014/main" id="{98C7413E-12B3-4D53-B685-DA769D0F9449}"/>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02D52E34-2B69-4546-95F6-1532EF87D2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940159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8729101F-97AD-4600-B540-6772C12C97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CB4AC00-ADD9-4E7A-A3A6-6FA547D0AE6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FCD76CE0-DC89-4250-915F-CE8F6775B5FD}"/>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2C4177D3-F655-482A-8099-C7CA55853B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6365005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AB784A94-3858-48E8-86A5-D6180D020C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62593C74-5895-4E3B-865F-BF6B0B15EA7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3907" name="Rectangle 2">
            <a:extLst>
              <a:ext uri="{FF2B5EF4-FFF2-40B4-BE49-F238E27FC236}">
                <a16:creationId xmlns:a16="http://schemas.microsoft.com/office/drawing/2014/main" id="{A4B130F0-A87F-4759-B721-2EEF39CF3D5E}"/>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B001DAF7-978A-43C4-B585-FD51F40728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944539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7B7D854C-7019-4B4F-81A5-34CB019A0F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B57B825-C2F0-4497-AA07-1D07C7913FD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5955" name="Rectangle 2">
            <a:extLst>
              <a:ext uri="{FF2B5EF4-FFF2-40B4-BE49-F238E27FC236}">
                <a16:creationId xmlns:a16="http://schemas.microsoft.com/office/drawing/2014/main" id="{D5222F24-C070-44FA-8A8F-D089716400B4}"/>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44E79C1A-1E45-4A9C-A1E9-B0A1A653DD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33656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E288FAC4-4038-46A2-A12A-7A88395647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B8E3653-64ED-4D8A-A0DD-2DF026C78E7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8003" name="Rectangle 2">
            <a:extLst>
              <a:ext uri="{FF2B5EF4-FFF2-40B4-BE49-F238E27FC236}">
                <a16:creationId xmlns:a16="http://schemas.microsoft.com/office/drawing/2014/main" id="{15CF936A-C5DA-4982-ACDC-E1FF21660F03}"/>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E5F153B0-EB6B-41C6-A9F2-A3802207F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4961731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B5D7CD0E-03B2-435D-8ABE-5EC3B2BBBD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433C407-B021-4004-BEFB-2930E33D2AE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0051" name="Rectangle 2">
            <a:extLst>
              <a:ext uri="{FF2B5EF4-FFF2-40B4-BE49-F238E27FC236}">
                <a16:creationId xmlns:a16="http://schemas.microsoft.com/office/drawing/2014/main" id="{E79ADFA5-7781-480A-87AF-AA0BA997AD3B}"/>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7E916BB3-9301-4BEC-86C7-6F3494D6A9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1382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69761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1C024034-FEF3-40B7-AC81-16E0C9A26A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3A813AF-61DB-4225-8327-C5D43E49192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4147" name="Rectangle 2">
            <a:extLst>
              <a:ext uri="{FF2B5EF4-FFF2-40B4-BE49-F238E27FC236}">
                <a16:creationId xmlns:a16="http://schemas.microsoft.com/office/drawing/2014/main" id="{9A404278-F99F-4841-899C-7EF3FDEAB06D}"/>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5D2AAA75-F51F-41FD-9D5B-B9235EF7E2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152782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98E73383-F835-476A-B19A-4E38BE2C4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16CB9E8D-5277-4EBF-9920-496D057AF18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6195" name="Rectangle 2">
            <a:extLst>
              <a:ext uri="{FF2B5EF4-FFF2-40B4-BE49-F238E27FC236}">
                <a16:creationId xmlns:a16="http://schemas.microsoft.com/office/drawing/2014/main" id="{E89033FE-49EE-4AA5-8427-655A5F88A178}"/>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C6C78F76-F845-42FD-92D4-5C789B0822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97568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14A6BA56-4EBB-409B-BA07-485C44045C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9943186-389B-48BE-B772-8FC666B1B4A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8243" name="Rectangle 2">
            <a:extLst>
              <a:ext uri="{FF2B5EF4-FFF2-40B4-BE49-F238E27FC236}">
                <a16:creationId xmlns:a16="http://schemas.microsoft.com/office/drawing/2014/main" id="{6708636D-EEA4-40D7-B8E6-20EC89159F3F}"/>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7535E657-491E-4178-AF8D-2DEEBD37F4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389526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C4CB9F3B-7097-4D9B-A0CC-C9A19543E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D910C1C-9B68-4964-8816-B48DEF4567E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0291" name="Rectangle 2">
            <a:extLst>
              <a:ext uri="{FF2B5EF4-FFF2-40B4-BE49-F238E27FC236}">
                <a16:creationId xmlns:a16="http://schemas.microsoft.com/office/drawing/2014/main" id="{8EE1013D-C394-418F-B045-97FCFBE1C1AC}"/>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5A741CBA-D06C-4824-AEDE-7F6DFC75E4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257464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CD4D5D04-50D0-4DB8-8CDA-A17F1E5C1857}"/>
              </a:ext>
            </a:extLst>
          </p:cNvPr>
          <p:cNvSpPr txBox="1">
            <a:spLocks noGrp="1" noChangeArrowheads="1"/>
          </p:cNvSpPr>
          <p:nvPr/>
        </p:nvSpPr>
        <p:spPr bwMode="auto">
          <a:xfrm>
            <a:off x="3967163" y="8820150"/>
            <a:ext cx="30305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0" tIns="46960" rIns="93920" bIns="46960" anchor="b"/>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8450238-5616-4D92-9D1B-D7FF94A6CF0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2339" name="Rectangle 2">
            <a:extLst>
              <a:ext uri="{FF2B5EF4-FFF2-40B4-BE49-F238E27FC236}">
                <a16:creationId xmlns:a16="http://schemas.microsoft.com/office/drawing/2014/main" id="{ADE7A286-C5C9-4466-90C9-D77B5A037E3A}"/>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E2AC6789-8E55-480F-8B75-71D3E4E99B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164010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8FA3785B-BC96-4292-A7D7-3490BBAC94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EDE018D-3132-477A-A792-7CFDAD3B58B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4387" name="Rectangle 2">
            <a:extLst>
              <a:ext uri="{FF2B5EF4-FFF2-40B4-BE49-F238E27FC236}">
                <a16:creationId xmlns:a16="http://schemas.microsoft.com/office/drawing/2014/main" id="{7FD8AC91-B35C-4516-87D5-C868B4FA3EC0}"/>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B964DA40-7F35-438E-811E-E2F7C2A787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3904432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A2C7684B-6779-4E28-975C-336C887E1B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82D5CD0-5EBC-446B-AA9C-4687A95A8A3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459" name="Rectangle 2">
            <a:extLst>
              <a:ext uri="{FF2B5EF4-FFF2-40B4-BE49-F238E27FC236}">
                <a16:creationId xmlns:a16="http://schemas.microsoft.com/office/drawing/2014/main" id="{B44B7206-2A6C-4FCC-B1EC-E91BFC27C5B2}"/>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54540303-7E38-4E43-BC0E-0A7C84423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894964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6CF650C2-80E3-4CAE-B402-F5D65ADB88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E748F81-99FD-43AF-9238-630E5FAF0BB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9507" name="Rectangle 2">
            <a:extLst>
              <a:ext uri="{FF2B5EF4-FFF2-40B4-BE49-F238E27FC236}">
                <a16:creationId xmlns:a16="http://schemas.microsoft.com/office/drawing/2014/main" id="{FFB6153E-9C76-4B1D-93BF-420016151D70}"/>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65F741D8-9CB0-4C0A-A804-C6285A7D1D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858712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E4F09F3E-6E8F-4B86-BC1D-780E006D76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C25B7F2-3196-4B6B-A397-E0814A77837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1555" name="Rectangle 2">
            <a:extLst>
              <a:ext uri="{FF2B5EF4-FFF2-40B4-BE49-F238E27FC236}">
                <a16:creationId xmlns:a16="http://schemas.microsoft.com/office/drawing/2014/main" id="{BE9E19F4-950B-4370-B2DF-840D71F24497}"/>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02C2A723-E80B-4D34-BD41-92A55428F9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20414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F76E8F01-50DB-4DAC-A14E-7725196B5D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473C88F-C442-4107-BFCF-6A552A371D3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3603" name="Rectangle 2">
            <a:extLst>
              <a:ext uri="{FF2B5EF4-FFF2-40B4-BE49-F238E27FC236}">
                <a16:creationId xmlns:a16="http://schemas.microsoft.com/office/drawing/2014/main" id="{5BE766EE-2959-4F58-88A9-26FCB27C10D1}"/>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85F43BDE-3010-447B-871C-6397D09C11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75539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164747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DD270E9E-20F3-4BAD-8F33-615151C284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712EE6C2-5042-41D6-8DC4-7849D078CBD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5651" name="Rectangle 2">
            <a:extLst>
              <a:ext uri="{FF2B5EF4-FFF2-40B4-BE49-F238E27FC236}">
                <a16:creationId xmlns:a16="http://schemas.microsoft.com/office/drawing/2014/main" id="{9D491853-AD1D-43AE-ACBC-483FE51F9ECA}"/>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86A00DE3-3A90-4962-9557-92CF95D375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803605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C09B93E8-2058-4A4D-BCB2-1A82F3A34F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7D7808BA-38A7-4311-A7C3-9D654572C26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7699" name="Rectangle 2">
            <a:extLst>
              <a:ext uri="{FF2B5EF4-FFF2-40B4-BE49-F238E27FC236}">
                <a16:creationId xmlns:a16="http://schemas.microsoft.com/office/drawing/2014/main" id="{DBC55B19-D5BA-4F06-9FDB-710361D818FA}"/>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78154A94-573A-445D-BFA8-345EFE59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690821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14ED7219-148C-4D56-8786-BED4323FAB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7716CAA-1AFC-4B77-8BC2-B16F79A2CC3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9747" name="Rectangle 2">
            <a:extLst>
              <a:ext uri="{FF2B5EF4-FFF2-40B4-BE49-F238E27FC236}">
                <a16:creationId xmlns:a16="http://schemas.microsoft.com/office/drawing/2014/main" id="{6430DB70-9D49-4F65-9101-289B8C0007E3}"/>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A4111C1E-706F-4518-81CA-4B7EBBA37E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2053546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9097860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79FD97-3E05-4AF7-9FA7-5D40E8EC0B1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8267024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017DEB3-15EC-4046-B6FC-7059E5DE657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898238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5686872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57C7EE-1394-4754-ABAC-F51DB6C77C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42951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C96B228-294A-4543-9668-830A4BA10F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9109436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368A3B-2500-44E1-A876-1D192EB3944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154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98407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C7B586B-FBE3-4075-88E9-19535EAEDE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6562000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09CAF58-8E40-42E6-AEEE-83BAC72A04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5549940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6D1BF8E-E101-475A-9CDD-3A67C3D2CCF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51170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C1AAF5-6AEA-4D14-8684-0B8539C0EA3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2266295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181E236-F3CF-4317-8D23-91C03DF91D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208584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FD32BD-82F1-48BD-AD09-96AD511646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759620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5A69C5-4E79-40C5-A40D-3DE0D1BB057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843208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66EED2-8886-4DAB-8F39-47600D19EAA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4613808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C0A219B-7ED1-4E4A-95DF-430BAF20189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4787368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91491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99799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5492231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91271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4982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548003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978224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236539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5656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6BDD98-9085-4F65-9BDF-1B839A8B4DC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14047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29376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2867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686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DD8D6FB-95B3-4852-BB48-80936A26FC1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816803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246425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807750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8F6C2F6-402D-422C-BB49-ADCD5F8507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512876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6C7905A-2CC2-4593-BC50-F4A9103CA5F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811964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47C592-32BF-47BB-9678-D5FB42722E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242932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55DDF8-1267-474D-9F61-95CB06392C5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996579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766004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7079494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D4DD0DF-53A0-4666-9689-6AAB81C47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025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70932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585657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BBB09A6-5E06-46D1-A99F-E344CBBF67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13930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4162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820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71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115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924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037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15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167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30650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77711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61009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4107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57093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D2B6151-4749-434D-A485-87732FD429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3D47C1-E4FD-456D-8E85-26A0FB5C6A9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1C1FFEAB-6ADA-430E-AAC3-C7AAF1F36F43}"/>
              </a:ext>
            </a:extLst>
          </p:cNvPr>
          <p:cNvSpPr>
            <a:spLocks noGrp="1" noRot="1" noChangeAspect="1" noChangeArrowheads="1" noTextEdit="1"/>
          </p:cNvSpPr>
          <p:nvPr>
            <p:ph type="sldImg"/>
          </p:nvPr>
        </p:nvSpPr>
        <p:spPr>
          <a:xfrm>
            <a:off x="1179513" y="696913"/>
            <a:ext cx="4641850" cy="3481387"/>
          </a:xfrm>
          <a:ln/>
        </p:spPr>
      </p:sp>
      <p:sp>
        <p:nvSpPr>
          <p:cNvPr id="6148" name="Rectangle 3">
            <a:extLst>
              <a:ext uri="{FF2B5EF4-FFF2-40B4-BE49-F238E27FC236}">
                <a16:creationId xmlns:a16="http://schemas.microsoft.com/office/drawing/2014/main" id="{F1686CFA-0F99-4BB6-8074-F9A2F917C0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265387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49659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34034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18434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66316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17993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5817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73468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623542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85257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8F6301-714C-4FE8-91A7-DFAF60BA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5F1E2AE-1C39-46EC-B503-AA16A34FF4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78E4A80F-EA86-483A-9CCF-9DEFC2C5BCD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486AFF1-D1FF-48A8-93A6-6BA573FA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810037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B097C5-D41A-489F-BD28-B47D5FC64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B4B0AB2B-B914-46AE-945B-4F2A2597341E}"/>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47C0904-AD6D-4E15-8AE5-8A8E9C822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98650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038342-6288-4651-9671-9D89FA2AE43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3602458-8836-4AD1-87A4-E1AAEB3E336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D5E2B09-55A3-403F-BD5D-6EECB59583B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307FE91-BCEE-4B69-8A93-00729E07F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06385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2F1CBD7-8837-4FFA-9E6E-4349DD3C6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2308957-54A5-4376-9A4F-A60FE6483F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CC7B13C-5BC4-425A-AD43-DC98560C866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D995C5-919A-47D2-B5B1-A305E128C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120746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04C020A-81DD-4F0E-9E1E-11E9EFBB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51C2DE-767C-41B7-9020-9E12854B33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5D1FDE96-53BB-40AB-A363-C3E2527FDFA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5DBAFAE-DC9F-4DE5-8A89-6D3291897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25446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82273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53007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4C0E946-5AD3-45F8-ACED-33EBCE4BF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AC1C478-0C20-4F9F-8BF1-079F4453B4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7" name="Rectangle 2">
            <a:extLst>
              <a:ext uri="{FF2B5EF4-FFF2-40B4-BE49-F238E27FC236}">
                <a16:creationId xmlns:a16="http://schemas.microsoft.com/office/drawing/2014/main" id="{1D3F2765-981A-499E-95AC-CF3808A73CA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1FBC5B-83A2-4A9A-A1B0-28128EFEA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33395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59692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13A4289-C234-4822-8F80-7601168370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E679EC6-AB91-4B19-8CF1-6882286BA94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B387304B-D3DF-4E38-92DB-5D4BCE46F43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BB620EF-1AE8-4EBF-9C1B-4CAA36678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1142690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E4FACB74-B50C-4B06-A5A5-20D32363EF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339563-2C98-4B93-83E5-CC098119E2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E79773B1-5152-4D10-B216-B822905163BB}"/>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198145A-44FC-4096-9FC2-904B77DA02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525396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0365CAA-984C-4D5A-8917-E4657D9DB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51E0D87-7048-4B74-B1DF-2AF9DA51A87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4BD6879-3B1A-4164-A8A5-4F223FB725F6}"/>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54D6EF25-97D7-4168-982F-CC5359FC65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335824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8042581-1980-4B12-A9F3-07484395D3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AFDCA1-D0BD-4EE3-B84B-B245344EAE6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A15DD8C8-9D07-4212-8097-6DF934C349F8}"/>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D1CDDFF4-AC53-4860-9138-DCD6819BEA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792846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E820A2E4-B987-4EA5-B8FB-1D3DE01E46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AA5CC6D-5ABE-49B7-A447-1FFC5073AB7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4B9858F-DA21-428E-83D3-353EE3F15AFF}"/>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2367EC13-7DE2-4B5B-8D33-AB15B9A7D0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249731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186B664-24D4-47FE-9BA7-BB2E13D2A6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8903F0-31AD-45B7-BCF1-F759BF484E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8C0D0BE4-6FD3-417D-9A1D-5D9F86ACA586}"/>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CF60DFE1-B1A8-411A-A468-19A545E4C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5222873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87117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238272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C51CAF2-9CEA-43E4-9F13-33B481615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FA7D35-4712-41D8-B665-A94477D354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5E9F84F8-5007-4AFA-B1CA-32DECFCAE35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C503CC5-3C73-48F3-94C8-DD3EE462B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22676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142F6F46-D2F8-4045-BC61-9F9C765938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537C19-6B0F-4F02-8273-B3D05593651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180C5F3E-AD18-4684-BE1C-B820701F9BF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E48DB948-26F3-4ED2-83FE-AD47D86279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334425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33235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D93E615-994D-4A37-82DE-F08F13E8E1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830C5C6-B038-4CA0-85B6-DDA03BA885E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A762C56-9F03-4061-93F2-0924767E5433}"/>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0E3782E-4DA0-4575-BE2D-D9C584EDA4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36156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353827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D654B33-BC99-47A5-93CC-4F991970FD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6370A2-C9CC-4121-BAFB-25936DC797B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96E3140-7FEA-474E-B9D0-609C761096B6}"/>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B635C07C-4FB6-4E4B-8EF5-756580B012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35263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1792148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8437031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1245251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2874016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926994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2020589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957634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65357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E2B0230E-BEFC-41CE-A486-77D294D177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71C98CC-71ED-4C18-9105-63AFDC2E952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a:extLst>
              <a:ext uri="{FF2B5EF4-FFF2-40B4-BE49-F238E27FC236}">
                <a16:creationId xmlns:a16="http://schemas.microsoft.com/office/drawing/2014/main" id="{2E1AC8FC-7F54-4A19-9F22-F3C3BC31A7F7}"/>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7A796A79-55B5-4143-923C-B07D089138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3088615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0F19A0C-FBFC-4C79-A811-E80C0E4F5F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6EC564-EE84-4871-A23A-FD88EFA5ED2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23" name="Rectangle 2">
            <a:extLst>
              <a:ext uri="{FF2B5EF4-FFF2-40B4-BE49-F238E27FC236}">
                <a16:creationId xmlns:a16="http://schemas.microsoft.com/office/drawing/2014/main" id="{506FBE16-B02E-423E-9C2C-71B5C960A20B}"/>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56309900-9CF6-4CFD-9B33-E31B7F9ED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619281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E70BF573-6002-434F-A566-42B8E6440C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D9B1DA8-1186-447B-B22B-1367974E91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FBE3CDFB-CD8F-478A-8EC1-8D3DCC6A381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865815F9-10A0-4280-8ED5-97E491BD0C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6886446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6A4245A-8ADB-4BFE-B4F4-6D18B81D74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8E5D01-CD6B-41FD-BA6C-A659A5249DB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019" name="Rectangle 2">
            <a:extLst>
              <a:ext uri="{FF2B5EF4-FFF2-40B4-BE49-F238E27FC236}">
                <a16:creationId xmlns:a16="http://schemas.microsoft.com/office/drawing/2014/main" id="{FF8507F1-E132-4067-B6FF-099BA76E728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5C34C685-9185-4A3E-90A3-CAC4AF3C53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472344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D06FC9D1-2B29-4318-9DE5-2580D98ECC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A06D649-6B81-4475-8D4D-CAACF74D464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8067" name="Rectangle 2">
            <a:extLst>
              <a:ext uri="{FF2B5EF4-FFF2-40B4-BE49-F238E27FC236}">
                <a16:creationId xmlns:a16="http://schemas.microsoft.com/office/drawing/2014/main" id="{650A1E83-E92B-4677-B68A-745A6E514F46}"/>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23188A57-90AF-4DB9-B105-B826374ADB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531052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1896270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1043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BD4E9BF-7BF8-481C-AC1B-ED96DA5F2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F117447-F4AE-4284-AB6D-22447812941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43E7147C-D594-433C-A5E1-A0B3D7B64A9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60835B37-D988-43B6-8D91-28C307462B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915958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A14D627B-8583-4FCC-8823-103F47D7D07A}"/>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3E663E3-952B-4846-8441-493A61D6A66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E6B91A8E-8D5B-4723-943B-0641B2205B67}"/>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6D29102D-C5AC-4F22-9F01-526D62221B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394061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A6E795B8-7014-4067-A4F8-1D3A5D89DB0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C849EC-2575-4203-B63F-83C54A65991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BF37AB42-B0E0-4066-B39F-ADC5FA379EAB}"/>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044F4149-1659-41EA-90C8-F97B653136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09150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15437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8307246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867347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644595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710903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2462619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3972432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BD00E35-2581-4360-932D-5853D7956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0F3113D-CFEA-49FB-89AC-A0F42740146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09D6BDB9-42C5-4D74-8C9B-2BB1DD909766}"/>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DE81651-BE6A-402F-AC40-628067C7B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8642887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46420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321B667-9A45-42B8-9A88-05CCA7CE45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F219423-C9AB-4B43-A997-58F863D1912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23F8EC89-E9A1-405D-981C-52FF1AF2496B}"/>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27EED68-434D-49BF-B488-F849812758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911727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737C83C-5231-400C-ABAC-E802D57250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76960B5-CD0D-4E77-9549-F0BE319614A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C02F081-F3E5-4E82-A506-8249FCC7EAD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E01E14C4-E8D3-4EF2-AE91-C909FDE038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68444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93889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E0B70E7C-6BD0-4B47-846B-BDFA05BE3F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1FFDD60-6F1F-41F9-AE11-E0C93AB4804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9056EE3-D9C5-4A86-BC14-5FA042746930}"/>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C850731-90E0-4872-BC7B-AD10870C11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63530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F32DA4FD-03E3-4ADF-B51F-ED6C5C47E1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8F12D1A-C6EE-4D7C-AC44-7E505EC7AF9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0DF77218-C772-4D7B-9568-C8F8165B99E5}"/>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D40D1FB1-38D3-4CD0-9B4F-E6C096821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75069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D0482A31-2272-4E6D-88CF-8A3A657D1E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B71EC1-98C8-4C1B-A7B7-2EA1784A50B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119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0178B70B-A1FF-4B51-87E4-9FB5C80155D5}"/>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422DA72A-EB36-4112-96CC-ADB4B4E9BB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14203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3152DB3B-E3D4-4EB9-891D-3AFF2DD1D4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217FA94-1851-4A4F-882F-690D434D566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AAF0C87B-A3AD-4535-996D-565146AFE9C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C7946C1-AA22-4D30-A389-86F48E7982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665790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8A60A3C-83B9-4899-851B-E58271EE25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F2A6619-26FC-4C2B-BBB5-BE9514BF139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19CE9E0F-6018-43CB-B763-D2A60ACCC8C4}"/>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FE9F0D31-793C-457E-82A5-88A01D82B9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23259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28C1544A-10C5-41D5-BE9F-0F5FFAC90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858AEBB-0155-4B61-8D5B-28334522388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6171361-ED55-4304-B92D-1B39E353D0B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731805C8-25FE-4591-82A9-583FCE3F7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0502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E15551B6-F202-41C7-9919-C9D7CFDD0F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C98B507-36CD-452D-B3F8-31AD42CE15F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A97D8762-D09A-4267-9D70-BE56B46690D3}"/>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C64E75D3-B753-40E5-8669-F958D69C70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18496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FCF47F-4348-498B-B820-B9B73C6D58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EF0E0E8-D17B-41A3-B753-2245199CBB3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E6EC2138-3D91-405A-B29F-B1C527799DDB}"/>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77519BCB-959F-4CA7-86A5-A3590C17A1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889218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BC8D124-B136-42BA-B33A-1DF2378A5F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3A896A-CD88-45BB-883A-A5A6ACCFC2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0E5C191-44C7-4313-85F7-8BD71D8C9317}"/>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12ECE34-0B14-4777-B117-F516895DE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05603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4252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20078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26159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53098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013791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855003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1048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418103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23732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536525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53695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279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104000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558923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1021701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631401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840813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2580925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72968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4029356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127631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11/4/20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015852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2960813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86651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18312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2867168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11/4/20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158980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11/4/20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43423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11/4/20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7334347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11/4/20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3790331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571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40629701"/>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11/4/20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55288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85800" y="826873"/>
            <a:ext cx="7772400"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0676965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a:prstGeom prst="rect">
            <a:avLst/>
          </a:prstGeo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0780356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09584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3097483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967664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9001139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2309671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4975411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a:xfrm>
            <a:off x="814389" y="820342"/>
            <a:ext cx="7661275" cy="3677840"/>
          </a:xfrm>
          <a:prstGeom prst="rect">
            <a:avLst/>
          </a:prstGeo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3601312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11/4/20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a:prstGeom prst="rect">
            <a:avLst/>
          </a:prstGeo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271935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dirty="0"/>
              <a:t>Click to edit Master title style</a:t>
            </a:r>
          </a:p>
        </p:txBody>
      </p:sp>
      <p:sp>
        <p:nvSpPr>
          <p:cNvPr id="3" name="Text Placeholder 2"/>
          <p:cNvSpPr>
            <a:spLocks noGrp="1"/>
          </p:cNvSpPr>
          <p:nvPr>
            <p:ph type="body" sz="half" idx="1"/>
          </p:nvPr>
        </p:nvSpPr>
        <p:spPr>
          <a:xfrm>
            <a:off x="814389" y="820342"/>
            <a:ext cx="3754437" cy="367784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26065226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56154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67997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8936984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31336913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3292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13896443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22445386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145085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11/4/20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2305824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31111851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1594835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20698825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21008647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6413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1571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189745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489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91289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12744800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4663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29109694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36023368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18024579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5348980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2812392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12002588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675912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2230319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9751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25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5745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2.jpe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2.jpe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2.jpeg"/><Relationship Id="rId2" Type="http://schemas.openxmlformats.org/officeDocument/2006/relationships/slideLayout" Target="../slideLayouts/slideLayout54.xml"/><Relationship Id="rId16" Type="http://schemas.openxmlformats.org/officeDocument/2006/relationships/theme" Target="../theme/theme6.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2.jpe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636074"/>
      </p:ext>
    </p:extLst>
  </p:cSld>
  <p:clrMap bg1="lt1" tx1="dk1" bg2="lt2" tx2="dk2" accent1="accent1" accent2="accent2" accent3="accent3" accent4="accent4" accent5="accent5" accent6="accent6" hlink="hlink" folHlink="folHlink"/>
  <p:sldLayoutIdLst>
    <p:sldLayoutId id="2147493551" r:id="rId1"/>
    <p:sldLayoutId id="2147493552" r:id="rId2"/>
    <p:sldLayoutId id="2147493553" r:id="rId3"/>
    <p:sldLayoutId id="2147493554" r:id="rId4"/>
    <p:sldLayoutId id="2147493555" r:id="rId5"/>
    <p:sldLayoutId id="2147493556" r:id="rId6"/>
    <p:sldLayoutId id="2147493557" r:id="rId7"/>
    <p:sldLayoutId id="2147493558" r:id="rId8"/>
    <p:sldLayoutId id="2147493559" r:id="rId9"/>
    <p:sldLayoutId id="2147493560" r:id="rId10"/>
    <p:sldLayoutId id="2147493561" r:id="rId11"/>
    <p:sldLayoutId id="214749356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5"/>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26483"/>
      </p:ext>
    </p:extLst>
  </p:cSld>
  <p:clrMap bg1="lt1" tx1="dk1" bg2="lt2" tx2="dk2" accent1="accent1" accent2="accent2" accent3="accent3" accent4="accent4" accent5="accent5" accent6="accent6" hlink="hlink" folHlink="folHlink"/>
  <p:sldLayoutIdLst>
    <p:sldLayoutId id="2147493564" r:id="rId1"/>
    <p:sldLayoutId id="2147493565" r:id="rId2"/>
    <p:sldLayoutId id="2147493566" r:id="rId3"/>
    <p:sldLayoutId id="2147493567" r:id="rId4"/>
    <p:sldLayoutId id="2147493568" r:id="rId5"/>
    <p:sldLayoutId id="2147493569" r:id="rId6"/>
    <p:sldLayoutId id="2147493570" r:id="rId7"/>
    <p:sldLayoutId id="2147493571" r:id="rId8"/>
    <p:sldLayoutId id="2147493572" r:id="rId9"/>
    <p:sldLayoutId id="2147493573" r:id="rId10"/>
    <p:sldLayoutId id="2147493574" r:id="rId11"/>
    <p:sldLayoutId id="2147493575" r:id="rId12"/>
    <p:sldLayoutId id="2147493576"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10:</a:t>
            </a:r>
            <a:r>
              <a:rPr lang="en-US" altLang="en-US" sz="1050" i="1" baseline="0" dirty="0">
                <a:solidFill>
                  <a:schemeClr val="bg1"/>
                </a:solidFill>
              </a:rPr>
              <a:t> Query Processing,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63763481"/>
      </p:ext>
    </p:extLst>
  </p:cSld>
  <p:clrMap bg1="lt1" tx1="dk1" bg2="lt2" tx2="dk2" accent1="accent1" accent2="accent2" accent3="accent3" accent4="accent4" accent5="accent5" accent6="accent6" hlink="hlink" folHlink="folHlink"/>
  <p:sldLayoutIdLst>
    <p:sldLayoutId id="2147493578" r:id="rId1"/>
    <p:sldLayoutId id="2147493579" r:id="rId2"/>
    <p:sldLayoutId id="2147493580" r:id="rId3"/>
    <p:sldLayoutId id="2147493581" r:id="rId4"/>
    <p:sldLayoutId id="2147493582" r:id="rId5"/>
    <p:sldLayoutId id="2147493583" r:id="rId6"/>
    <p:sldLayoutId id="2147493584"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16.</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0810241"/>
      </p:ext>
    </p:extLst>
  </p:cSld>
  <p:clrMap bg1="lt1" tx1="dk1" bg2="lt2" tx2="dk2" accent1="accent1" accent2="accent2" accent3="accent3" accent4="accent4" accent5="accent5" accent6="accent6" hlink="hlink" folHlink="folHlink"/>
  <p:sldLayoutIdLst>
    <p:sldLayoutId id="2147493614" r:id="rId1"/>
    <p:sldLayoutId id="2147493615" r:id="rId2"/>
    <p:sldLayoutId id="2147493616" r:id="rId3"/>
    <p:sldLayoutId id="2147493617" r:id="rId4"/>
    <p:sldLayoutId id="2147493618" r:id="rId5"/>
    <p:sldLayoutId id="2147493619" r:id="rId6"/>
    <p:sldLayoutId id="2147493620" r:id="rId7"/>
    <p:sldLayoutId id="2147493621" r:id="rId8"/>
    <p:sldLayoutId id="2147493622" r:id="rId9"/>
    <p:sldLayoutId id="2147493623" r:id="rId10"/>
    <p:sldLayoutId id="2147493624" r:id="rId11"/>
    <p:sldLayoutId id="2147493625" r:id="rId12"/>
    <p:sldLayoutId id="2147493626"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7"/>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312500"/>
      </p:ext>
    </p:extLst>
  </p:cSld>
  <p:clrMap bg1="lt1" tx1="dk1" bg2="lt2" tx2="dk2" accent1="accent1" accent2="accent2" accent3="accent3" accent4="accent4" accent5="accent5" accent6="accent6" hlink="hlink" folHlink="folHlink"/>
  <p:sldLayoutIdLst>
    <p:sldLayoutId id="2147493630" r:id="rId1"/>
    <p:sldLayoutId id="2147493631" r:id="rId2"/>
    <p:sldLayoutId id="2147493632" r:id="rId3"/>
    <p:sldLayoutId id="2147493633" r:id="rId4"/>
    <p:sldLayoutId id="2147493634" r:id="rId5"/>
    <p:sldLayoutId id="2147493635" r:id="rId6"/>
    <p:sldLayoutId id="2147493636" r:id="rId7"/>
    <p:sldLayoutId id="2147493637" r:id="rId8"/>
    <p:sldLayoutId id="2147493638" r:id="rId9"/>
    <p:sldLayoutId id="2147493639" r:id="rId10"/>
    <p:sldLayoutId id="2147493640" r:id="rId11"/>
    <p:sldLayoutId id="2147493641" r:id="rId12"/>
    <p:sldLayoutId id="2147493642" r:id="rId13"/>
    <p:sldLayoutId id="2147493643" r:id="rId14"/>
    <p:sldLayoutId id="2147493644" r:id="rId15"/>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2118190"/>
      </p:ext>
    </p:extLst>
  </p:cSld>
  <p:clrMap bg1="lt1" tx1="dk1" bg2="lt2" tx2="dk2" accent1="accent1" accent2="accent2" accent3="accent3" accent4="accent4" accent5="accent5" accent6="accent6" hlink="hlink" folHlink="folHlink"/>
  <p:sldLayoutIdLst>
    <p:sldLayoutId id="2147493646" r:id="rId1"/>
    <p:sldLayoutId id="2147493647" r:id="rId2"/>
    <p:sldLayoutId id="2147493648" r:id="rId3"/>
    <p:sldLayoutId id="2147493649" r:id="rId4"/>
    <p:sldLayoutId id="2147493650" r:id="rId5"/>
    <p:sldLayoutId id="2147493651" r:id="rId6"/>
    <p:sldLayoutId id="2147493652" r:id="rId7"/>
    <p:sldLayoutId id="2147493653" r:id="rId8"/>
    <p:sldLayoutId id="2147493654" r:id="rId9"/>
    <p:sldLayoutId id="2147493655" r:id="rId10"/>
    <p:sldLayoutId id="2147493656" r:id="rId11"/>
    <p:sldLayoutId id="2147493657" r:id="rId12"/>
    <p:sldLayoutId id="2147493658"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54.xml"/><Relationship Id="rId1" Type="http://schemas.openxmlformats.org/officeDocument/2006/relationships/vmlDrawing" Target="../drawings/vmlDrawing4.vml"/><Relationship Id="rId6" Type="http://schemas.openxmlformats.org/officeDocument/2006/relationships/image" Target="../media/image36.emf"/><Relationship Id="rId5" Type="http://schemas.openxmlformats.org/officeDocument/2006/relationships/image" Target="../media/image35.wmf"/><Relationship Id="rId4" Type="http://schemas.openxmlformats.org/officeDocument/2006/relationships/oleObject" Target="../embeddings/oleObject4.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4.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4.xml"/><Relationship Id="rId1" Type="http://schemas.openxmlformats.org/officeDocument/2006/relationships/vmlDrawing" Target="../drawings/vmlDrawing5.vml"/><Relationship Id="rId5" Type="http://schemas.openxmlformats.org/officeDocument/2006/relationships/image" Target="../media/image37.wmf"/><Relationship Id="rId4" Type="http://schemas.openxmlformats.org/officeDocument/2006/relationships/oleObject" Target="../embeddings/oleObject5.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4.xml"/></Relationships>
</file>

<file path=ppt/slides/_rels/slide10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54.xml"/></Relationships>
</file>

<file path=ppt/slides/_rels/slide10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5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7.xml"/><Relationship Id="rId1" Type="http://schemas.openxmlformats.org/officeDocument/2006/relationships/slideLayout" Target="../slideLayouts/slideLayout3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1.xml"/></Relationships>
</file>

<file path=ppt/slides/_rels/slide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41.xml"/><Relationship Id="rId4" Type="http://schemas.openxmlformats.org/officeDocument/2006/relationships/image" Target="../media/image41.svg"/></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0.xml"/><Relationship Id="rId1" Type="http://schemas.openxmlformats.org/officeDocument/2006/relationships/slideLayout" Target="../slideLayouts/slideLayout41.xml"/><Relationship Id="rId4" Type="http://schemas.openxmlformats.org/officeDocument/2006/relationships/image" Target="../media/image43.sv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1.xml"/></Relationships>
</file>

<file path=ppt/slides/_rels/slide1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6.xml"/><Relationship Id="rId1" Type="http://schemas.openxmlformats.org/officeDocument/2006/relationships/slideLayout" Target="../slideLayouts/slideLayout41.xml"/><Relationship Id="rId4" Type="http://schemas.openxmlformats.org/officeDocument/2006/relationships/image" Target="../media/image45.sv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1.xml"/></Relationships>
</file>

<file path=ppt/slides/_rels/slide1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9.xml"/><Relationship Id="rId1" Type="http://schemas.openxmlformats.org/officeDocument/2006/relationships/slideLayout" Target="../slideLayouts/slideLayout4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45.xml"/><Relationship Id="rId4" Type="http://schemas.openxmlformats.org/officeDocument/2006/relationships/image" Target="../media/image48.sv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1.xml"/></Relationships>
</file>

<file path=ppt/slides/_rels/slide1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6.xml"/><Relationship Id="rId1" Type="http://schemas.openxmlformats.org/officeDocument/2006/relationships/slideLayout" Target="../slideLayouts/slideLayout4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1.xml"/></Relationships>
</file>

<file path=ppt/slides/_rels/slide1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3.xml"/><Relationship Id="rId1" Type="http://schemas.openxmlformats.org/officeDocument/2006/relationships/slideLayout" Target="../slideLayouts/slideLayout4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0.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41.xml"/><Relationship Id="rId1" Type="http://schemas.openxmlformats.org/officeDocument/2006/relationships/vmlDrawing" Target="../drawings/vmlDrawing6.vml"/><Relationship Id="rId5" Type="http://schemas.openxmlformats.org/officeDocument/2006/relationships/image" Target="../media/image51.emf"/><Relationship Id="rId4" Type="http://schemas.openxmlformats.org/officeDocument/2006/relationships/oleObject" Target="../embeddings/oleObject6.bin"/></Relationships>
</file>

<file path=ppt/slides/_rels/slide15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21.xml"/><Relationship Id="rId1" Type="http://schemas.openxmlformats.org/officeDocument/2006/relationships/slideLayout" Target="../slideLayouts/slideLayout4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41.xml"/><Relationship Id="rId1" Type="http://schemas.openxmlformats.org/officeDocument/2006/relationships/vmlDrawing" Target="../drawings/vmlDrawing7.vml"/><Relationship Id="rId5" Type="http://schemas.openxmlformats.org/officeDocument/2006/relationships/image" Target="../media/image53.emf"/><Relationship Id="rId4" Type="http://schemas.openxmlformats.org/officeDocument/2006/relationships/oleObject" Target="../embeddings/oleObject7.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23.xml"/><Relationship Id="rId7" Type="http://schemas.openxmlformats.org/officeDocument/2006/relationships/image" Target="../media/image55.emf"/><Relationship Id="rId2" Type="http://schemas.openxmlformats.org/officeDocument/2006/relationships/slideLayout" Target="../slideLayouts/slideLayout41.xml"/><Relationship Id="rId1" Type="http://schemas.openxmlformats.org/officeDocument/2006/relationships/vmlDrawing" Target="../drawings/vmlDrawing8.vml"/><Relationship Id="rId6" Type="http://schemas.openxmlformats.org/officeDocument/2006/relationships/oleObject" Target="../embeddings/oleObject9.bin"/><Relationship Id="rId5" Type="http://schemas.openxmlformats.org/officeDocument/2006/relationships/image" Target="../media/image54.emf"/><Relationship Id="rId4" Type="http://schemas.openxmlformats.org/officeDocument/2006/relationships/oleObject" Target="../embeddings/oleObject8.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1.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26.xml"/><Relationship Id="rId7" Type="http://schemas.openxmlformats.org/officeDocument/2006/relationships/image" Target="../media/image57.emf"/><Relationship Id="rId2" Type="http://schemas.openxmlformats.org/officeDocument/2006/relationships/slideLayout" Target="../slideLayouts/slideLayout41.xml"/><Relationship Id="rId1" Type="http://schemas.openxmlformats.org/officeDocument/2006/relationships/vmlDrawing" Target="../drawings/vmlDrawing9.vml"/><Relationship Id="rId6" Type="http://schemas.openxmlformats.org/officeDocument/2006/relationships/oleObject" Target="../embeddings/oleObject11.bin"/><Relationship Id="rId5" Type="http://schemas.openxmlformats.org/officeDocument/2006/relationships/image" Target="../media/image56.emf"/><Relationship Id="rId4"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7.xml"/><Relationship Id="rId1" Type="http://schemas.openxmlformats.org/officeDocument/2006/relationships/slideLayout" Target="../slideLayouts/slideLayout4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0.xml"/></Relationships>
</file>

<file path=ppt/slides/_rels/slide19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57.xml"/><Relationship Id="rId1" Type="http://schemas.openxmlformats.org/officeDocument/2006/relationships/slideLayout" Target="../slideLayouts/slideLayout41.xml"/></Relationships>
</file>

<file path=ppt/slides/_rels/slide19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58.xml"/><Relationship Id="rId1" Type="http://schemas.openxmlformats.org/officeDocument/2006/relationships/slideLayout" Target="../slideLayouts/slideLayout41.xml"/></Relationships>
</file>

<file path=ppt/slides/_rels/slide19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59.xml"/><Relationship Id="rId1" Type="http://schemas.openxmlformats.org/officeDocument/2006/relationships/slideLayout" Target="../slideLayouts/slideLayout41.xml"/></Relationships>
</file>

<file path=ppt/slides/_rels/slide19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60.xml"/><Relationship Id="rId1" Type="http://schemas.openxmlformats.org/officeDocument/2006/relationships/slideLayout" Target="../slideLayouts/slideLayout41.xml"/></Relationships>
</file>

<file path=ppt/slides/_rels/slide19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61.xml"/><Relationship Id="rId1" Type="http://schemas.openxmlformats.org/officeDocument/2006/relationships/slideLayout" Target="../slideLayouts/slideLayout41.xml"/></Relationships>
</file>

<file path=ppt/slides/_rels/slide19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62.xml"/><Relationship Id="rId1" Type="http://schemas.openxmlformats.org/officeDocument/2006/relationships/slideLayout" Target="../slideLayouts/slideLayout41.xml"/></Relationships>
</file>

<file path=ppt/slides/_rels/slide1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3.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69.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9.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6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9.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9.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9.xml"/></Relationships>
</file>

<file path=ppt/slides/_rels/slide20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72.xml"/><Relationship Id="rId1" Type="http://schemas.openxmlformats.org/officeDocument/2006/relationships/slideLayout" Target="../slideLayouts/slideLayout6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9.xml"/></Relationships>
</file>

<file path=ppt/slides/_rels/slide21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75.xml"/><Relationship Id="rId1" Type="http://schemas.openxmlformats.org/officeDocument/2006/relationships/slideLayout" Target="../slideLayouts/slideLayout69.xml"/></Relationships>
</file>

<file path=ppt/slides/_rels/slide21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76.xml"/><Relationship Id="rId1" Type="http://schemas.openxmlformats.org/officeDocument/2006/relationships/slideLayout" Target="../slideLayouts/slideLayout69.xml"/></Relationships>
</file>

<file path=ppt/slides/_rels/slide21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77.xml"/><Relationship Id="rId1" Type="http://schemas.openxmlformats.org/officeDocument/2006/relationships/slideLayout" Target="../slideLayouts/slideLayout69.xml"/></Relationships>
</file>

<file path=ppt/slides/_rels/slide21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78.xml"/><Relationship Id="rId1" Type="http://schemas.openxmlformats.org/officeDocument/2006/relationships/slideLayout" Target="../slideLayouts/slideLayout6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6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69.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69.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69.xml"/></Relationships>
</file>

<file path=ppt/slides/_rels/slide21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83.xml"/><Relationship Id="rId1" Type="http://schemas.openxmlformats.org/officeDocument/2006/relationships/slideLayout" Target="../slideLayouts/slideLayout69.xml"/><Relationship Id="rId4" Type="http://schemas.openxmlformats.org/officeDocument/2006/relationships/image" Target="../media/image71.emf"/></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2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84.xml"/><Relationship Id="rId1" Type="http://schemas.openxmlformats.org/officeDocument/2006/relationships/slideLayout" Target="../slideLayouts/slideLayout69.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69.xml"/></Relationships>
</file>

<file path=ppt/slides/_rels/slide22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86.xml"/><Relationship Id="rId1" Type="http://schemas.openxmlformats.org/officeDocument/2006/relationships/slideLayout" Target="../slideLayouts/slideLayout69.xml"/></Relationships>
</file>

<file path=ppt/slides/_rels/slide22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87.xml"/><Relationship Id="rId1" Type="http://schemas.openxmlformats.org/officeDocument/2006/relationships/slideLayout" Target="../slideLayouts/slideLayout69.xml"/></Relationships>
</file>

<file path=ppt/slides/_rels/slide22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88.xml"/><Relationship Id="rId1" Type="http://schemas.openxmlformats.org/officeDocument/2006/relationships/slideLayout" Target="../slideLayouts/slideLayout69.xml"/></Relationships>
</file>

<file path=ppt/slides/_rels/slide22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89.xml"/><Relationship Id="rId1" Type="http://schemas.openxmlformats.org/officeDocument/2006/relationships/slideLayout" Target="../slideLayouts/slideLayout69.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69.xml"/></Relationships>
</file>

<file path=ppt/slides/_rels/slide22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91.xml"/><Relationship Id="rId1" Type="http://schemas.openxmlformats.org/officeDocument/2006/relationships/slideLayout" Target="../slideLayouts/slideLayout69.xml"/></Relationships>
</file>

<file path=ppt/slides/_rels/slide22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92.xml"/><Relationship Id="rId1" Type="http://schemas.openxmlformats.org/officeDocument/2006/relationships/slideLayout" Target="../slideLayouts/slideLayout69.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69.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69.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9.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69.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6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69.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6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9.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0.xml"/><Relationship Id="rId1" Type="http://schemas.openxmlformats.org/officeDocument/2006/relationships/slideLayout" Target="../slideLayouts/slideLayout5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3.xml"/><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6.xml"/><Relationship Id="rId1" Type="http://schemas.openxmlformats.org/officeDocument/2006/relationships/slideLayout" Target="../slideLayouts/slideLayout5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4.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4.xml"/><Relationship Id="rId1" Type="http://schemas.openxmlformats.org/officeDocument/2006/relationships/vmlDrawing" Target="../drawings/vmlDrawing2.vml"/><Relationship Id="rId4" Type="http://schemas.openxmlformats.org/officeDocument/2006/relationships/image" Target="../media/image33.wmf"/></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4.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(Module II)</a:t>
            </a:r>
            <a:br>
              <a:rPr lang="en-US" altLang="en-US" i="1" dirty="0">
                <a:solidFill>
                  <a:schemeClr val="bg1"/>
                </a:solidFill>
              </a:rPr>
            </a:br>
            <a:r>
              <a:rPr lang="en-US" altLang="en-US" i="1" dirty="0">
                <a:solidFill>
                  <a:schemeClr val="bg1"/>
                </a:solidFill>
              </a:rPr>
              <a:t>DBMS Architecture and Implementation: Transactions, Query Processing</a:t>
            </a:r>
            <a:br>
              <a:rPr lang="en-US" altLang="en-US" i="1" dirty="0">
                <a:solidFill>
                  <a:schemeClr val="bg1"/>
                </a:solidFill>
              </a:rPr>
            </a:br>
            <a:r>
              <a:rPr lang="en-US" altLang="en-US" i="1" dirty="0">
                <a:solidFill>
                  <a:schemeClr val="bg1"/>
                </a:solidFill>
              </a:rPr>
              <a:t>NoSQL, Part 1</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9: Transactions, Query Processing, NoSQL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Fixed-Length Records (Example)</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3200400" y="2380636"/>
            <a:ext cx="3259317" cy="80071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3200400" y="3218836"/>
            <a:ext cx="3259317" cy="80071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715359F7-309A-BA44-B848-734188E292AA}"/>
              </a:ext>
            </a:extLst>
          </p:cNvPr>
          <p:cNvSpPr/>
          <p:nvPr/>
        </p:nvSpPr>
        <p:spPr bwMode="auto">
          <a:xfrm>
            <a:off x="3200400" y="4040589"/>
            <a:ext cx="3259317" cy="80071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8" name="TextBox 7">
            <a:extLst>
              <a:ext uri="{FF2B5EF4-FFF2-40B4-BE49-F238E27FC236}">
                <a16:creationId xmlns:a16="http://schemas.microsoft.com/office/drawing/2014/main" id="{15BCE969-D3D3-F949-A0D1-92975924DE33}"/>
              </a:ext>
            </a:extLst>
          </p:cNvPr>
          <p:cNvSpPr txBox="1"/>
          <p:nvPr/>
        </p:nvSpPr>
        <p:spPr>
          <a:xfrm>
            <a:off x="7107781" y="3218836"/>
            <a:ext cx="860620" cy="400110"/>
          </a:xfrm>
          <a:prstGeom prst="rect">
            <a:avLst/>
          </a:prstGeom>
          <a:noFill/>
        </p:spPr>
        <p:txBody>
          <a:bodyPr wrap="none" rtlCol="0">
            <a:spAutoFit/>
          </a:bodyPr>
          <a:lstStyle/>
          <a:p>
            <a:r>
              <a:rPr lang="en-US" sz="2000" b="1" dirty="0">
                <a:solidFill>
                  <a:srgbClr val="FF0000"/>
                </a:solidFill>
              </a:rPr>
              <a:t>Blocks</a:t>
            </a:r>
          </a:p>
        </p:txBody>
      </p:sp>
      <p:sp>
        <p:nvSpPr>
          <p:cNvPr id="9" name="TextBox 8">
            <a:extLst>
              <a:ext uri="{FF2B5EF4-FFF2-40B4-BE49-F238E27FC236}">
                <a16:creationId xmlns:a16="http://schemas.microsoft.com/office/drawing/2014/main" id="{6554B1FC-F506-E642-B048-F18FBE75FE85}"/>
              </a:ext>
            </a:extLst>
          </p:cNvPr>
          <p:cNvSpPr txBox="1"/>
          <p:nvPr/>
        </p:nvSpPr>
        <p:spPr>
          <a:xfrm>
            <a:off x="210578" y="2269769"/>
            <a:ext cx="1881797" cy="1323439"/>
          </a:xfrm>
          <a:prstGeom prst="rect">
            <a:avLst/>
          </a:prstGeom>
          <a:noFill/>
        </p:spPr>
        <p:txBody>
          <a:bodyPr wrap="none" rtlCol="0">
            <a:spAutoFit/>
          </a:bodyPr>
          <a:lstStyle/>
          <a:p>
            <a:r>
              <a:rPr lang="en-US" sz="2000" b="1" dirty="0">
                <a:solidFill>
                  <a:srgbClr val="FF0000"/>
                </a:solidFill>
              </a:rPr>
              <a:t>Fixed Length</a:t>
            </a:r>
          </a:p>
          <a:p>
            <a:r>
              <a:rPr lang="en-US" sz="2000" b="1" dirty="0">
                <a:solidFill>
                  <a:srgbClr val="FF0000"/>
                </a:solidFill>
              </a:rPr>
              <a:t>Variable Length</a:t>
            </a:r>
          </a:p>
          <a:p>
            <a:r>
              <a:rPr lang="en-US" sz="2000" b="1" dirty="0">
                <a:solidFill>
                  <a:srgbClr val="FF0000"/>
                </a:solidFill>
              </a:rPr>
              <a:t>Variable Format</a:t>
            </a:r>
          </a:p>
          <a:p>
            <a:r>
              <a:rPr lang="en-US" sz="2000" b="1" dirty="0">
                <a:solidFill>
                  <a:srgbClr val="FF0000"/>
                </a:solidFill>
              </a:rPr>
              <a:t>... ...</a:t>
            </a:r>
          </a:p>
        </p:txBody>
      </p:sp>
    </p:spTree>
    <p:extLst>
      <p:ext uri="{BB962C8B-B14F-4D97-AF65-F5344CB8AC3E}">
        <p14:creationId xmlns:p14="http://schemas.microsoft.com/office/powerpoint/2010/main" val="36084178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extLst>
      <p:ext uri="{BB962C8B-B14F-4D97-AF65-F5344CB8AC3E}">
        <p14:creationId xmlns:p14="http://schemas.microsoft.com/office/powerpoint/2010/main" val="10982706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spid="_x0000_s25605" name="Equation" r:id="rId4" imgW="1676400" imgH="241300" progId="">
                  <p:embed/>
                </p:oleObj>
              </mc:Choice>
              <mc:Fallback>
                <p:oleObj name="Equation" r:id="rId4"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98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extLst>
      <p:ext uri="{BB962C8B-B14F-4D97-AF65-F5344CB8AC3E}">
        <p14:creationId xmlns:p14="http://schemas.microsoft.com/office/powerpoint/2010/main" val="1564787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spid="_x0000_s26629" name="Equation" r:id="rId4" imgW="1676400" imgH="241300" progId="">
                  <p:embed/>
                </p:oleObj>
              </mc:Choice>
              <mc:Fallback>
                <p:oleObj name="Equation" r:id="rId4"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9687848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extLst>
      <p:ext uri="{BB962C8B-B14F-4D97-AF65-F5344CB8AC3E}">
        <p14:creationId xmlns:p14="http://schemas.microsoft.com/office/powerpoint/2010/main" val="36901328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24492289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Blocking Operations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82193" y="865774"/>
            <a:ext cx="5599590" cy="2211302"/>
          </a:xfrm>
        </p:spPr>
        <p:txBody>
          <a:bodyPr/>
          <a:lstStyle/>
          <a:p>
            <a:r>
              <a:rPr lang="en-IN" b="1" dirty="0">
                <a:solidFill>
                  <a:srgbClr val="002060"/>
                </a:solidFill>
              </a:rPr>
              <a:t>Blocking operations</a:t>
            </a:r>
            <a:r>
              <a:rPr lang="en-IN" dirty="0"/>
              <a:t>:  cannot generate any output until all input is consumed</a:t>
            </a:r>
          </a:p>
          <a:p>
            <a:pPr lvl="1"/>
            <a:r>
              <a:rPr lang="en-IN" dirty="0"/>
              <a:t>E.g., sorting, aggregation, …</a:t>
            </a:r>
          </a:p>
          <a:p>
            <a:r>
              <a:rPr lang="en-IN" dirty="0"/>
              <a:t>But can often consume inputs from a pipeline, or produce outputs to a pipeline</a:t>
            </a:r>
          </a:p>
          <a:p>
            <a:r>
              <a:rPr lang="en-IN" dirty="0"/>
              <a:t>Key idea: blocking operations often have two </a:t>
            </a:r>
            <a:r>
              <a:rPr lang="en-IN" dirty="0" err="1"/>
              <a:t>suboperations</a:t>
            </a:r>
            <a:endParaRPr lang="en-IN" dirty="0"/>
          </a:p>
          <a:p>
            <a:pPr lvl="1"/>
            <a:r>
              <a:rPr lang="en-IN" dirty="0"/>
              <a:t>E.g., for sort:  run generation and merge</a:t>
            </a:r>
          </a:p>
          <a:p>
            <a:pPr lvl="1"/>
            <a:r>
              <a:rPr lang="en-IN" dirty="0"/>
              <a:t>For hash join:  partitioning and build-probe </a:t>
            </a:r>
          </a:p>
          <a:p>
            <a:r>
              <a:rPr lang="en-IN" dirty="0"/>
              <a:t>Treat them as separate operations</a:t>
            </a:r>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6989" y="3282466"/>
            <a:ext cx="4110023" cy="1115254"/>
          </a:xfrm>
          <a:prstGeom prst="rect">
            <a:avLst/>
          </a:prstGeom>
        </p:spPr>
      </p:pic>
    </p:spTree>
    <p:extLst>
      <p:ext uri="{BB962C8B-B14F-4D97-AF65-F5344CB8AC3E}">
        <p14:creationId xmlns:p14="http://schemas.microsoft.com/office/powerpoint/2010/main" val="25961011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Pipeline Stages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95510" y="917113"/>
            <a:ext cx="5369672" cy="932743"/>
          </a:xfrm>
        </p:spPr>
        <p:txBody>
          <a:bodyPr/>
          <a:lstStyle/>
          <a:p>
            <a:r>
              <a:rPr lang="en-IN" b="1" dirty="0">
                <a:solidFill>
                  <a:srgbClr val="002060"/>
                </a:solidFill>
              </a:rPr>
              <a:t>Pipeline stages</a:t>
            </a:r>
            <a:r>
              <a:rPr lang="en-IN" dirty="0"/>
              <a:t>: </a:t>
            </a:r>
          </a:p>
          <a:p>
            <a:pPr lvl="1"/>
            <a:r>
              <a:rPr lang="en-IN" dirty="0"/>
              <a:t>All operations in a stage run concurrently</a:t>
            </a:r>
          </a:p>
          <a:p>
            <a:pPr lvl="1"/>
            <a:r>
              <a:rPr lang="en-IN" dirty="0"/>
              <a:t>A stage can start only after preceding stages have completed execution</a:t>
            </a:r>
          </a:p>
          <a:p>
            <a:pPr marL="342900" lvl="1" indent="0">
              <a:buNone/>
            </a:pPr>
            <a:endParaRPr lang="en-IN" dirty="0"/>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5057" y="2012272"/>
            <a:ext cx="3647758" cy="989819"/>
          </a:xfrm>
          <a:prstGeom prst="rect">
            <a:avLst/>
          </a:prstGeom>
        </p:spPr>
      </p:pic>
    </p:spTree>
    <p:extLst>
      <p:ext uri="{BB962C8B-B14F-4D97-AF65-F5344CB8AC3E}">
        <p14:creationId xmlns:p14="http://schemas.microsoft.com/office/powerpoint/2010/main" val="426124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81D62DB0-FA7D-4320-942D-5D69C79A3CD1}"/>
              </a:ext>
            </a:extLst>
          </p:cNvPr>
          <p:cNvSpPr>
            <a:spLocks noGrp="1" noChangeArrowheads="1"/>
          </p:cNvSpPr>
          <p:nvPr>
            <p:ph type="title"/>
          </p:nvPr>
        </p:nvSpPr>
        <p:spPr>
          <a:xfrm>
            <a:off x="1719263" y="160299"/>
            <a:ext cx="6057900" cy="435268"/>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Evaluation Algorithms for Pipelining</a:t>
            </a:r>
          </a:p>
        </p:txBody>
      </p:sp>
      <p:sp>
        <p:nvSpPr>
          <p:cNvPr id="112643" name="Rectangle 3">
            <a:extLst>
              <a:ext uri="{FF2B5EF4-FFF2-40B4-BE49-F238E27FC236}">
                <a16:creationId xmlns:a16="http://schemas.microsoft.com/office/drawing/2014/main" id="{F2384CE1-2EEE-4754-BAF9-8380C7873A1E}"/>
              </a:ext>
            </a:extLst>
          </p:cNvPr>
          <p:cNvSpPr>
            <a:spLocks noGrp="1" noChangeArrowheads="1"/>
          </p:cNvSpPr>
          <p:nvPr>
            <p:ph idx="1"/>
          </p:nvPr>
        </p:nvSpPr>
        <p:spPr>
          <a:xfrm>
            <a:off x="1795508" y="886799"/>
            <a:ext cx="5529154" cy="3558638"/>
          </a:xfrm>
        </p:spPr>
        <p:txBody>
          <a:bodyPr/>
          <a:lstStyle/>
          <a:p>
            <a:r>
              <a:rPr lang="en-US" altLang="en-US" dirty="0">
                <a:ea typeface="MS PGothic" panose="020B0600070205080204" pitchFamily="34" charset="-128"/>
              </a:rPr>
              <a:t>Some algorithms are not able to output results even as they get input tuples</a:t>
            </a:r>
          </a:p>
          <a:p>
            <a:pPr lvl="1"/>
            <a:r>
              <a:rPr lang="en-US" altLang="en-US" dirty="0">
                <a:ea typeface="MS PGothic" panose="020B0600070205080204" pitchFamily="34" charset="-128"/>
              </a:rPr>
              <a:t>E.g., merge join, or hash join</a:t>
            </a:r>
          </a:p>
          <a:p>
            <a:pPr lvl="1"/>
            <a:r>
              <a:rPr lang="en-US" altLang="en-US" dirty="0">
                <a:ea typeface="MS PGothic" panose="020B0600070205080204" pitchFamily="34" charset="-128"/>
              </a:rPr>
              <a:t>intermediate results written to disk and then read back</a:t>
            </a:r>
          </a:p>
          <a:p>
            <a:r>
              <a:rPr lang="en-US" altLang="en-US" dirty="0">
                <a:ea typeface="MS PGothic" panose="020B0600070205080204" pitchFamily="34" charset="-128"/>
              </a:rPr>
              <a:t>Algorithm variants to generate (at least some) results on the fly, as input tuples are read in</a:t>
            </a:r>
          </a:p>
          <a:p>
            <a:pPr lvl="1"/>
            <a:r>
              <a:rPr lang="en-US" altLang="en-US" dirty="0">
                <a:ea typeface="MS PGothic" panose="020B0600070205080204" pitchFamily="34" charset="-128"/>
              </a:rPr>
              <a:t>E.g., hybrid hash join generates output tuples even as probe relation tuples in the in-memory partition (partition 0) are read in</a:t>
            </a:r>
          </a:p>
          <a:p>
            <a:pPr lvl="1"/>
            <a:r>
              <a:rPr lang="en-US" altLang="en-US" b="1" dirty="0">
                <a:solidFill>
                  <a:srgbClr val="002060"/>
                </a:solidFill>
                <a:ea typeface="MS PGothic" panose="020B0600070205080204" pitchFamily="34" charset="-128"/>
              </a:rPr>
              <a:t>Double-pipelined join technique</a:t>
            </a:r>
            <a:r>
              <a:rPr lang="en-US" altLang="en-US" dirty="0">
                <a:ea typeface="MS PGothic" panose="020B0600070205080204" pitchFamily="34" charset="-128"/>
              </a:rPr>
              <a:t>: Hybrid hash join, modified to buffer partition 0 tuples of both relations in-memory, reading them as they become available, and output results of any matches between partition 0 tuples</a:t>
            </a:r>
          </a:p>
          <a:p>
            <a:pPr lvl="2"/>
            <a:r>
              <a:rPr lang="en-US" altLang="en-US" dirty="0">
                <a:ea typeface="MS PGothic" panose="020B0600070205080204" pitchFamily="34" charset="-128"/>
              </a:rPr>
              <a:t>When a new r</a:t>
            </a:r>
            <a:r>
              <a:rPr lang="en-US" altLang="en-US" baseline="-25000" dirty="0">
                <a:ea typeface="MS PGothic" panose="020B0600070205080204" pitchFamily="34" charset="-128"/>
              </a:rPr>
              <a:t>0</a:t>
            </a:r>
            <a:r>
              <a:rPr lang="en-US" altLang="en-US" dirty="0">
                <a:ea typeface="MS PGothic" panose="020B0600070205080204" pitchFamily="34" charset="-128"/>
              </a:rPr>
              <a:t> tuple is found, match it with existing s</a:t>
            </a:r>
            <a:r>
              <a:rPr lang="en-US" altLang="en-US" baseline="-25000" dirty="0">
                <a:ea typeface="MS PGothic" panose="020B0600070205080204" pitchFamily="34" charset="-128"/>
              </a:rPr>
              <a:t>0</a:t>
            </a:r>
            <a:r>
              <a:rPr lang="en-US" altLang="en-US" dirty="0">
                <a:ea typeface="MS PGothic" panose="020B0600070205080204" pitchFamily="34" charset="-128"/>
              </a:rPr>
              <a:t> tuples, output matches, and save it in r</a:t>
            </a:r>
            <a:r>
              <a:rPr lang="en-US" altLang="en-US" baseline="-25000" dirty="0">
                <a:ea typeface="MS PGothic" panose="020B0600070205080204" pitchFamily="34" charset="-128"/>
              </a:rPr>
              <a:t>0</a:t>
            </a:r>
            <a:endParaRPr lang="en-US" altLang="en-US" dirty="0">
              <a:ea typeface="MS PGothic" panose="020B0600070205080204" pitchFamily="34" charset="-128"/>
            </a:endParaRPr>
          </a:p>
          <a:p>
            <a:pPr lvl="2"/>
            <a:r>
              <a:rPr lang="en-US" altLang="en-US" dirty="0">
                <a:ea typeface="MS PGothic" panose="020B0600070205080204" pitchFamily="34" charset="-128"/>
              </a:rPr>
              <a:t>Symmetrically for s</a:t>
            </a:r>
            <a:r>
              <a:rPr lang="en-US" altLang="en-US" baseline="-25000" dirty="0">
                <a:ea typeface="MS PGothic" panose="020B0600070205080204" pitchFamily="34" charset="-128"/>
              </a:rPr>
              <a:t>0</a:t>
            </a:r>
            <a:r>
              <a:rPr lang="en-US" altLang="en-US" dirty="0">
                <a:ea typeface="MS PGothic" panose="020B0600070205080204" pitchFamily="34" charset="-128"/>
              </a:rPr>
              <a:t> tuples</a:t>
            </a:r>
          </a:p>
        </p:txBody>
      </p:sp>
    </p:spTree>
    <p:extLst>
      <p:ext uri="{BB962C8B-B14F-4D97-AF65-F5344CB8AC3E}">
        <p14:creationId xmlns:p14="http://schemas.microsoft.com/office/powerpoint/2010/main" val="20870410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4B2D-71FF-4A45-8AA5-5331C99C2E70}"/>
              </a:ext>
            </a:extLst>
          </p:cNvPr>
          <p:cNvSpPr>
            <a:spLocks noGrp="1"/>
          </p:cNvSpPr>
          <p:nvPr>
            <p:ph type="title"/>
          </p:nvPr>
        </p:nvSpPr>
        <p:spPr/>
        <p:txBody>
          <a:bodyPr/>
          <a:lstStyle/>
          <a:p>
            <a:r>
              <a:rPr lang="en-IN" dirty="0"/>
              <a:t>Pipelining for Continuous-Stream Data</a:t>
            </a:r>
          </a:p>
        </p:txBody>
      </p:sp>
      <p:sp>
        <p:nvSpPr>
          <p:cNvPr id="3" name="Content Placeholder 2">
            <a:extLst>
              <a:ext uri="{FF2B5EF4-FFF2-40B4-BE49-F238E27FC236}">
                <a16:creationId xmlns:a16="http://schemas.microsoft.com/office/drawing/2014/main" id="{6E883B42-5FCE-49D9-8621-E31C60360102}"/>
              </a:ext>
            </a:extLst>
          </p:cNvPr>
          <p:cNvSpPr>
            <a:spLocks noGrp="1"/>
          </p:cNvSpPr>
          <p:nvPr>
            <p:ph idx="1"/>
          </p:nvPr>
        </p:nvSpPr>
        <p:spPr>
          <a:xfrm>
            <a:off x="1802167" y="908089"/>
            <a:ext cx="5657414" cy="2674316"/>
          </a:xfrm>
        </p:spPr>
        <p:txBody>
          <a:bodyPr/>
          <a:lstStyle/>
          <a:p>
            <a:r>
              <a:rPr lang="en-IN" b="1" dirty="0"/>
              <a:t>Data </a:t>
            </a:r>
            <a:r>
              <a:rPr lang="en-IN" b="1" dirty="0">
                <a:solidFill>
                  <a:srgbClr val="002060"/>
                </a:solidFill>
              </a:rPr>
              <a:t>streams</a:t>
            </a:r>
          </a:p>
          <a:p>
            <a:pPr lvl="1"/>
            <a:r>
              <a:rPr lang="en-IN" dirty="0"/>
              <a:t>Data entering database in a continuous manner</a:t>
            </a:r>
          </a:p>
          <a:p>
            <a:pPr lvl="1"/>
            <a:r>
              <a:rPr lang="en-IN" dirty="0"/>
              <a:t>E.g.,  Sensor networks, user clicks, …</a:t>
            </a:r>
          </a:p>
          <a:p>
            <a:r>
              <a:rPr lang="en-IN" b="1" dirty="0">
                <a:solidFill>
                  <a:srgbClr val="002060"/>
                </a:solidFill>
              </a:rPr>
              <a:t>Continuous queries</a:t>
            </a:r>
          </a:p>
          <a:p>
            <a:pPr lvl="1"/>
            <a:r>
              <a:rPr lang="en-IN" dirty="0"/>
              <a:t>Results get updated as streaming data enters the database</a:t>
            </a:r>
          </a:p>
          <a:p>
            <a:pPr lvl="1"/>
            <a:r>
              <a:rPr lang="en-IN" dirty="0"/>
              <a:t>Aggregation on windows is often used</a:t>
            </a:r>
          </a:p>
          <a:p>
            <a:pPr lvl="2"/>
            <a:r>
              <a:rPr lang="en-IN" dirty="0"/>
              <a:t>E.g., </a:t>
            </a:r>
            <a:r>
              <a:rPr lang="en-IN" b="1" dirty="0">
                <a:solidFill>
                  <a:srgbClr val="002060"/>
                </a:solidFill>
              </a:rPr>
              <a:t>tumbling windows </a:t>
            </a:r>
            <a:r>
              <a:rPr lang="en-IN" dirty="0"/>
              <a:t>divide time into units, e.g., hours, minutes</a:t>
            </a:r>
          </a:p>
          <a:p>
            <a:r>
              <a:rPr lang="en-IN" dirty="0"/>
              <a:t>Need to use pipelined processing algorithms</a:t>
            </a:r>
          </a:p>
          <a:p>
            <a:pPr lvl="1"/>
            <a:r>
              <a:rPr lang="en-IN" b="1" dirty="0">
                <a:solidFill>
                  <a:srgbClr val="002060"/>
                </a:solidFill>
              </a:rPr>
              <a:t>Punctuations</a:t>
            </a:r>
            <a:r>
              <a:rPr lang="en-IN" dirty="0"/>
              <a:t> used to infer when all data for a window has been received</a:t>
            </a:r>
          </a:p>
        </p:txBody>
      </p:sp>
    </p:spTree>
    <p:extLst>
      <p:ext uri="{BB962C8B-B14F-4D97-AF65-F5344CB8AC3E}">
        <p14:creationId xmlns:p14="http://schemas.microsoft.com/office/powerpoint/2010/main" val="282344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Course Focus</a:t>
            </a:r>
          </a:p>
        </p:txBody>
      </p:sp>
      <p:pic>
        <p:nvPicPr>
          <p:cNvPr id="6" name="Picture 5">
            <a:extLst>
              <a:ext uri="{FF2B5EF4-FFF2-40B4-BE49-F238E27FC236}">
                <a16:creationId xmlns:a16="http://schemas.microsoft.com/office/drawing/2014/main" id="{7A30C707-38F5-A746-AEBA-45E6449DA091}"/>
              </a:ext>
            </a:extLst>
          </p:cNvPr>
          <p:cNvPicPr>
            <a:picLocks noChangeAspect="1"/>
          </p:cNvPicPr>
          <p:nvPr/>
        </p:nvPicPr>
        <p:blipFill>
          <a:blip r:embed="rId2"/>
          <a:stretch>
            <a:fillRect/>
          </a:stretch>
        </p:blipFill>
        <p:spPr>
          <a:xfrm>
            <a:off x="723900" y="527050"/>
            <a:ext cx="7696200" cy="4089400"/>
          </a:xfrm>
          <a:prstGeom prst="rect">
            <a:avLst/>
          </a:prstGeom>
        </p:spPr>
      </p:pic>
    </p:spTree>
    <p:extLst>
      <p:ext uri="{BB962C8B-B14F-4D97-AF65-F5344CB8AC3E}">
        <p14:creationId xmlns:p14="http://schemas.microsoft.com/office/powerpoint/2010/main" val="3686822921"/>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50DE-CBAC-4B8E-BCD9-A3C4041ECA99}"/>
              </a:ext>
            </a:extLst>
          </p:cNvPr>
          <p:cNvSpPr>
            <a:spLocks noGrp="1"/>
          </p:cNvSpPr>
          <p:nvPr>
            <p:ph type="title"/>
          </p:nvPr>
        </p:nvSpPr>
        <p:spPr/>
        <p:txBody>
          <a:bodyPr/>
          <a:lstStyle/>
          <a:p>
            <a:r>
              <a:rPr lang="en-IN" dirty="0"/>
              <a:t>Query Processing in Memory</a:t>
            </a:r>
          </a:p>
        </p:txBody>
      </p:sp>
      <p:sp>
        <p:nvSpPr>
          <p:cNvPr id="3" name="Content Placeholder 2">
            <a:extLst>
              <a:ext uri="{FF2B5EF4-FFF2-40B4-BE49-F238E27FC236}">
                <a16:creationId xmlns:a16="http://schemas.microsoft.com/office/drawing/2014/main" id="{B044ABE4-6C89-421A-BAAE-1C989B04FF76}"/>
              </a:ext>
            </a:extLst>
          </p:cNvPr>
          <p:cNvSpPr>
            <a:spLocks noGrp="1"/>
          </p:cNvSpPr>
          <p:nvPr>
            <p:ph idx="1"/>
          </p:nvPr>
        </p:nvSpPr>
        <p:spPr>
          <a:xfrm>
            <a:off x="1795509" y="890041"/>
            <a:ext cx="5537743" cy="2899909"/>
          </a:xfrm>
        </p:spPr>
        <p:txBody>
          <a:bodyPr/>
          <a:lstStyle/>
          <a:p>
            <a:r>
              <a:rPr lang="en-IN" dirty="0"/>
              <a:t>Query compilation to machine code</a:t>
            </a:r>
          </a:p>
          <a:p>
            <a:pPr lvl="1"/>
            <a:r>
              <a:rPr lang="en-IN" dirty="0"/>
              <a:t>Overheads of interpretation</a:t>
            </a:r>
          </a:p>
          <a:p>
            <a:pPr lvl="2"/>
            <a:r>
              <a:rPr lang="en-IN" dirty="0"/>
              <a:t>E.g., repeatedly finding attribute location within tuple, from metadata </a:t>
            </a:r>
          </a:p>
          <a:p>
            <a:pPr lvl="2"/>
            <a:r>
              <a:rPr lang="en-IN" dirty="0"/>
              <a:t>Overhead of expression evaluation</a:t>
            </a:r>
          </a:p>
          <a:p>
            <a:pPr lvl="1"/>
            <a:r>
              <a:rPr lang="en-IN" dirty="0"/>
              <a:t>Compilation can avoid many such overheads and speed up query processing</a:t>
            </a:r>
          </a:p>
          <a:p>
            <a:pPr lvl="1"/>
            <a:r>
              <a:rPr lang="en-IN" dirty="0"/>
              <a:t>Often via generation of Java byte code / LLVM, with just-in-time (JIT) compilation</a:t>
            </a:r>
          </a:p>
          <a:p>
            <a:r>
              <a:rPr lang="en-IN" dirty="0"/>
              <a:t>Column-oriented storage</a:t>
            </a:r>
          </a:p>
          <a:p>
            <a:pPr lvl="1"/>
            <a:r>
              <a:rPr lang="en-IN" dirty="0"/>
              <a:t>Allows vector operations (in conjunction with compilation)</a:t>
            </a:r>
          </a:p>
          <a:p>
            <a:r>
              <a:rPr lang="en-IN" dirty="0"/>
              <a:t>Cache conscious algorithms</a:t>
            </a:r>
          </a:p>
        </p:txBody>
      </p:sp>
    </p:spTree>
    <p:extLst>
      <p:ext uri="{BB962C8B-B14F-4D97-AF65-F5344CB8AC3E}">
        <p14:creationId xmlns:p14="http://schemas.microsoft.com/office/powerpoint/2010/main" val="37987901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25D2-5705-42BB-BF22-E8D0AFA55176}"/>
              </a:ext>
            </a:extLst>
          </p:cNvPr>
          <p:cNvSpPr>
            <a:spLocks noGrp="1"/>
          </p:cNvSpPr>
          <p:nvPr>
            <p:ph type="title"/>
          </p:nvPr>
        </p:nvSpPr>
        <p:spPr/>
        <p:txBody>
          <a:bodyPr/>
          <a:lstStyle/>
          <a:p>
            <a:r>
              <a:rPr lang="en-IN" dirty="0"/>
              <a:t>Cache Conscious Algorithms</a:t>
            </a:r>
          </a:p>
        </p:txBody>
      </p:sp>
      <p:sp>
        <p:nvSpPr>
          <p:cNvPr id="3" name="Content Placeholder 2">
            <a:extLst>
              <a:ext uri="{FF2B5EF4-FFF2-40B4-BE49-F238E27FC236}">
                <a16:creationId xmlns:a16="http://schemas.microsoft.com/office/drawing/2014/main" id="{DDA28705-5571-4565-8D33-7139B60F9019}"/>
              </a:ext>
            </a:extLst>
          </p:cNvPr>
          <p:cNvSpPr>
            <a:spLocks noGrp="1"/>
          </p:cNvSpPr>
          <p:nvPr>
            <p:ph idx="1"/>
          </p:nvPr>
        </p:nvSpPr>
        <p:spPr>
          <a:xfrm>
            <a:off x="1795510" y="826873"/>
            <a:ext cx="5592931" cy="3847396"/>
          </a:xfrm>
        </p:spPr>
        <p:txBody>
          <a:bodyPr/>
          <a:lstStyle/>
          <a:p>
            <a:r>
              <a:rPr lang="en-IN" dirty="0"/>
              <a:t>Goal: minimize cache misses, make best use of data fetched into the cache as part of a cache line</a:t>
            </a:r>
          </a:p>
          <a:p>
            <a:r>
              <a:rPr lang="en-IN" dirty="0"/>
              <a:t>For sorting:</a:t>
            </a:r>
          </a:p>
          <a:p>
            <a:pPr lvl="1"/>
            <a:r>
              <a:rPr lang="en-IN" dirty="0"/>
              <a:t>Use runs that are as large as L3 cache (a few megabytes) to avoid cache misses during sorting of a run</a:t>
            </a:r>
          </a:p>
          <a:p>
            <a:pPr lvl="1"/>
            <a:r>
              <a:rPr lang="en-IN" dirty="0"/>
              <a:t>Then merge runs as usual in merge-sort</a:t>
            </a:r>
          </a:p>
          <a:p>
            <a:r>
              <a:rPr lang="en-IN" dirty="0"/>
              <a:t>For hash-join</a:t>
            </a:r>
          </a:p>
          <a:p>
            <a:pPr lvl="1"/>
            <a:r>
              <a:rPr lang="en-IN" dirty="0"/>
              <a:t>First create partitions such that </a:t>
            </a:r>
            <a:r>
              <a:rPr lang="en-IN" dirty="0" err="1"/>
              <a:t>build+probe</a:t>
            </a:r>
            <a:r>
              <a:rPr lang="en-IN" dirty="0"/>
              <a:t> partitions fit in memory</a:t>
            </a:r>
          </a:p>
          <a:p>
            <a:pPr lvl="1"/>
            <a:r>
              <a:rPr lang="en-IN" dirty="0"/>
              <a:t>Then </a:t>
            </a:r>
            <a:r>
              <a:rPr lang="en-IN" dirty="0" err="1"/>
              <a:t>subpartition</a:t>
            </a:r>
            <a:r>
              <a:rPr lang="en-IN" dirty="0"/>
              <a:t> further </a:t>
            </a:r>
            <a:r>
              <a:rPr lang="en-IN" dirty="0" err="1"/>
              <a:t>s.t.</a:t>
            </a:r>
            <a:r>
              <a:rPr lang="en-IN" dirty="0"/>
              <a:t> build </a:t>
            </a:r>
            <a:r>
              <a:rPr lang="en-IN" dirty="0" err="1"/>
              <a:t>subpartition+index</a:t>
            </a:r>
            <a:r>
              <a:rPr lang="en-IN" dirty="0"/>
              <a:t> fits in L3 cache</a:t>
            </a:r>
          </a:p>
          <a:p>
            <a:pPr lvl="2"/>
            <a:r>
              <a:rPr lang="en-IN" dirty="0"/>
              <a:t>Speeds up probe phase significantly by avoiding cache misses</a:t>
            </a:r>
          </a:p>
          <a:p>
            <a:r>
              <a:rPr lang="en-IN" dirty="0"/>
              <a:t>Lay out attributes of tuples to maximize cache usage</a:t>
            </a:r>
          </a:p>
          <a:p>
            <a:pPr lvl="1"/>
            <a:r>
              <a:rPr lang="en-IN" dirty="0"/>
              <a:t>Attributes that are often accessed together should be stored adjacent to each other</a:t>
            </a:r>
          </a:p>
          <a:p>
            <a:r>
              <a:rPr lang="en-IN" dirty="0"/>
              <a:t>Use multiple threads for parallel query processing</a:t>
            </a:r>
          </a:p>
          <a:p>
            <a:pPr lvl="1"/>
            <a:r>
              <a:rPr lang="en-IN" dirty="0"/>
              <a:t>Cache misses leads to stall of one thread, but others can proceed</a:t>
            </a:r>
          </a:p>
        </p:txBody>
      </p:sp>
    </p:spTree>
    <p:extLst>
      <p:ext uri="{BB962C8B-B14F-4D97-AF65-F5344CB8AC3E}">
        <p14:creationId xmlns:p14="http://schemas.microsoft.com/office/powerpoint/2010/main" val="8964083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6" name="Rectangle 4"/>
          <p:cNvSpPr>
            <a:spLocks noGrp="1" noChangeArrowheads="1"/>
          </p:cNvSpPr>
          <p:nvPr>
            <p:ph type="ctrTitle"/>
          </p:nvPr>
        </p:nvSpPr>
        <p:spPr/>
        <p:txBody>
          <a:bodyPr/>
          <a:lstStyle/>
          <a:p>
            <a:r>
              <a:rPr lang="en-US" altLang="en-US" dirty="0"/>
              <a:t>End of Chapter 15</a:t>
            </a:r>
          </a:p>
        </p:txBody>
      </p:sp>
    </p:spTree>
    <p:extLst>
      <p:ext uri="{BB962C8B-B14F-4D97-AF65-F5344CB8AC3E}">
        <p14:creationId xmlns:p14="http://schemas.microsoft.com/office/powerpoint/2010/main" val="41238512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113</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Chapter 16</a:t>
            </a: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From the Book</a:t>
            </a:r>
          </a:p>
        </p:txBody>
      </p:sp>
    </p:spTree>
    <p:extLst>
      <p:ext uri="{BB962C8B-B14F-4D97-AF65-F5344CB8AC3E}">
        <p14:creationId xmlns:p14="http://schemas.microsoft.com/office/powerpoint/2010/main" val="978628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28584A3-E588-472A-9A73-1615951D4D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6F228E95-0A51-4249-9394-A4C573974D5D}"/>
              </a:ext>
            </a:extLst>
          </p:cNvPr>
          <p:cNvSpPr>
            <a:spLocks noGrp="1" noChangeArrowheads="1"/>
          </p:cNvSpPr>
          <p:nvPr>
            <p:ph idx="1"/>
          </p:nvPr>
        </p:nvSpPr>
        <p:spPr>
          <a:xfrm>
            <a:off x="1677202" y="826873"/>
            <a:ext cx="5804033" cy="1955516"/>
          </a:xfrm>
        </p:spPr>
        <p:txBody>
          <a:bodyPr/>
          <a:lstStyle/>
          <a:p>
            <a:r>
              <a:rPr lang="en-US" altLang="en-US" dirty="0"/>
              <a:t>Introduction </a:t>
            </a:r>
          </a:p>
          <a:p>
            <a:r>
              <a:rPr lang="en-US" altLang="en-US" dirty="0"/>
              <a:t>Transformation of Relational Expressions</a:t>
            </a:r>
          </a:p>
          <a:p>
            <a:r>
              <a:rPr lang="en-US" altLang="en-US" dirty="0"/>
              <a:t>Catalog Information for Cost Estimation</a:t>
            </a:r>
          </a:p>
          <a:p>
            <a:r>
              <a:rPr lang="en-US" altLang="en-US" dirty="0"/>
              <a:t>Statistical Information for Cost Estimation</a:t>
            </a:r>
          </a:p>
          <a:p>
            <a:r>
              <a:rPr lang="en-US" altLang="en-US" dirty="0"/>
              <a:t>Cost-based optimization</a:t>
            </a:r>
          </a:p>
          <a:p>
            <a:r>
              <a:rPr lang="en-US" altLang="en-US" dirty="0"/>
              <a:t>Dynamic Programming for Choosing Evaluation Plans</a:t>
            </a:r>
          </a:p>
          <a:p>
            <a:r>
              <a:rPr lang="en-US" altLang="en-US" dirty="0"/>
              <a:t>Materialized views </a:t>
            </a:r>
          </a:p>
        </p:txBody>
      </p:sp>
    </p:spTree>
    <p:extLst>
      <p:ext uri="{BB962C8B-B14F-4D97-AF65-F5344CB8AC3E}">
        <p14:creationId xmlns:p14="http://schemas.microsoft.com/office/powerpoint/2010/main" val="906677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6" name="Rectangle 6">
            <a:extLst>
              <a:ext uri="{FF2B5EF4-FFF2-40B4-BE49-F238E27FC236}">
                <a16:creationId xmlns:a16="http://schemas.microsoft.com/office/drawing/2014/main" id="{3598BEF7-BBDB-45DA-88AB-4873FD9E5E3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a:t>
            </a:r>
          </a:p>
        </p:txBody>
      </p:sp>
      <p:sp>
        <p:nvSpPr>
          <p:cNvPr id="9219" name="Rectangle 7">
            <a:extLst>
              <a:ext uri="{FF2B5EF4-FFF2-40B4-BE49-F238E27FC236}">
                <a16:creationId xmlns:a16="http://schemas.microsoft.com/office/drawing/2014/main" id="{07242271-6D11-4330-A09C-537A38CCCF32}"/>
              </a:ext>
            </a:extLst>
          </p:cNvPr>
          <p:cNvSpPr>
            <a:spLocks noGrp="1" noChangeArrowheads="1"/>
          </p:cNvSpPr>
          <p:nvPr>
            <p:ph idx="1"/>
          </p:nvPr>
        </p:nvSpPr>
        <p:spPr>
          <a:xfrm>
            <a:off x="1677202" y="826874"/>
            <a:ext cx="5311598" cy="779859"/>
          </a:xfrm>
        </p:spPr>
        <p:txBody>
          <a:bodyPr/>
          <a:lstStyle/>
          <a:p>
            <a:r>
              <a:rPr lang="en-US" altLang="en-US" dirty="0"/>
              <a:t>Alternative ways of evaluating a given query</a:t>
            </a:r>
          </a:p>
          <a:p>
            <a:pPr lvl="1"/>
            <a:r>
              <a:rPr lang="en-US" altLang="en-US" dirty="0"/>
              <a:t>Equivalent expressions</a:t>
            </a:r>
          </a:p>
          <a:p>
            <a:pPr lvl="1"/>
            <a:r>
              <a:rPr lang="en-US" altLang="en-US" dirty="0"/>
              <a:t>Different algorithms for each operation</a:t>
            </a:r>
          </a:p>
        </p:txBody>
      </p:sp>
      <p:pic>
        <p:nvPicPr>
          <p:cNvPr id="3" name="Graphic 2">
            <a:extLst>
              <a:ext uri="{FF2B5EF4-FFF2-40B4-BE49-F238E27FC236}">
                <a16:creationId xmlns:a16="http://schemas.microsoft.com/office/drawing/2014/main" id="{CE39E27B-873D-4551-A927-6DFB7A85D9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9609" y="1770733"/>
            <a:ext cx="5541464" cy="2622300"/>
          </a:xfrm>
          <a:prstGeom prst="rect">
            <a:avLst/>
          </a:prstGeom>
        </p:spPr>
      </p:pic>
    </p:spTree>
    <p:extLst>
      <p:ext uri="{BB962C8B-B14F-4D97-AF65-F5344CB8AC3E}">
        <p14:creationId xmlns:p14="http://schemas.microsoft.com/office/powerpoint/2010/main" val="33181075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a:extLst>
              <a:ext uri="{FF2B5EF4-FFF2-40B4-BE49-F238E27FC236}">
                <a16:creationId xmlns:a16="http://schemas.microsoft.com/office/drawing/2014/main" id="{75832F87-A2B9-47F7-BB53-DF9BAE7241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1267" name="Rectangle 3">
            <a:extLst>
              <a:ext uri="{FF2B5EF4-FFF2-40B4-BE49-F238E27FC236}">
                <a16:creationId xmlns:a16="http://schemas.microsoft.com/office/drawing/2014/main" id="{3B55794D-DFAA-4CF0-981A-C7BE83AF062F}"/>
              </a:ext>
            </a:extLst>
          </p:cNvPr>
          <p:cNvSpPr>
            <a:spLocks noGrp="1" noChangeArrowheads="1"/>
          </p:cNvSpPr>
          <p:nvPr>
            <p:ph idx="1"/>
          </p:nvPr>
        </p:nvSpPr>
        <p:spPr>
          <a:xfrm>
            <a:off x="1677200" y="819654"/>
            <a:ext cx="5862302" cy="3371043"/>
          </a:xfrm>
        </p:spPr>
        <p:txBody>
          <a:bodyPr/>
          <a:lstStyle/>
          <a:p>
            <a:r>
              <a:rPr lang="en-US" altLang="en-US" dirty="0"/>
              <a:t>An </a:t>
            </a:r>
            <a:r>
              <a:rPr lang="en-US" altLang="en-US" b="1" dirty="0">
                <a:solidFill>
                  <a:srgbClr val="002060"/>
                </a:solidFill>
              </a:rPr>
              <a:t>evaluation plan</a:t>
            </a:r>
            <a:r>
              <a:rPr lang="en-US" altLang="en-US" dirty="0">
                <a:solidFill>
                  <a:srgbClr val="002060"/>
                </a:solidFill>
              </a:rPr>
              <a:t> </a:t>
            </a:r>
            <a:r>
              <a:rPr lang="en-US" altLang="en-US" dirty="0"/>
              <a:t>defines exactly what algorithm is used for each operation, and how the execution of the operations is coordinated.</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Find out how to view query execution plans on your favorite database</a:t>
            </a:r>
          </a:p>
          <a:p>
            <a:endParaRPr lang="en-US" altLang="en-US" dirty="0"/>
          </a:p>
          <a:p>
            <a:endParaRPr lang="en-US" altLang="en-US" dirty="0"/>
          </a:p>
        </p:txBody>
      </p:sp>
      <p:pic>
        <p:nvPicPr>
          <p:cNvPr id="3" name="Graphic 2">
            <a:extLst>
              <a:ext uri="{FF2B5EF4-FFF2-40B4-BE49-F238E27FC236}">
                <a16:creationId xmlns:a16="http://schemas.microsoft.com/office/drawing/2014/main" id="{38164316-923D-4EC2-A0F7-CE5F6F3F26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7034" y="1401057"/>
            <a:ext cx="4055274" cy="2545331"/>
          </a:xfrm>
          <a:prstGeom prst="rect">
            <a:avLst/>
          </a:prstGeom>
        </p:spPr>
      </p:pic>
    </p:spTree>
    <p:extLst>
      <p:ext uri="{BB962C8B-B14F-4D97-AF65-F5344CB8AC3E}">
        <p14:creationId xmlns:p14="http://schemas.microsoft.com/office/powerpoint/2010/main" val="9467564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a:extLst>
              <a:ext uri="{FF2B5EF4-FFF2-40B4-BE49-F238E27FC236}">
                <a16:creationId xmlns:a16="http://schemas.microsoft.com/office/drawing/2014/main" id="{286EDAB9-31F0-445E-9936-BCF7095F2E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3315" name="Rectangle 3">
            <a:extLst>
              <a:ext uri="{FF2B5EF4-FFF2-40B4-BE49-F238E27FC236}">
                <a16:creationId xmlns:a16="http://schemas.microsoft.com/office/drawing/2014/main" id="{82FD3551-130F-449A-9742-57CFBE167838}"/>
              </a:ext>
            </a:extLst>
          </p:cNvPr>
          <p:cNvSpPr>
            <a:spLocks noGrp="1" noChangeArrowheads="1"/>
          </p:cNvSpPr>
          <p:nvPr>
            <p:ph idx="1"/>
          </p:nvPr>
        </p:nvSpPr>
        <p:spPr>
          <a:xfrm>
            <a:off x="1677202" y="841310"/>
            <a:ext cx="5854566" cy="3165204"/>
          </a:xfrm>
        </p:spPr>
        <p:txBody>
          <a:bodyPr/>
          <a:lstStyle/>
          <a:p>
            <a:pPr marL="285750" indent="-285750">
              <a:lnSpc>
                <a:spcPct val="90000"/>
              </a:lnSpc>
            </a:pPr>
            <a:r>
              <a:rPr lang="en-US" altLang="en-US" dirty="0"/>
              <a:t>Cost difference between evaluation plans for a query can be enormous</a:t>
            </a:r>
          </a:p>
          <a:p>
            <a:pPr marL="600075" lvl="1" indent="-257175">
              <a:lnSpc>
                <a:spcPct val="90000"/>
              </a:lnSpc>
            </a:pPr>
            <a:r>
              <a:rPr lang="en-US" altLang="en-US" dirty="0"/>
              <a:t>E.g., seconds vs. days in some cases</a:t>
            </a:r>
          </a:p>
          <a:p>
            <a:pPr marL="285750" indent="-285750">
              <a:lnSpc>
                <a:spcPct val="90000"/>
              </a:lnSpc>
            </a:pPr>
            <a:r>
              <a:rPr lang="en-US" altLang="en-US" dirty="0"/>
              <a:t>Steps in </a:t>
            </a:r>
            <a:r>
              <a:rPr lang="en-US" altLang="en-US" b="1" dirty="0">
                <a:solidFill>
                  <a:srgbClr val="002060"/>
                </a:solidFill>
              </a:rPr>
              <a:t>cost-based query optimization</a:t>
            </a:r>
          </a:p>
          <a:p>
            <a:pPr marL="342900" lvl="1" indent="0">
              <a:lnSpc>
                <a:spcPct val="90000"/>
              </a:lnSpc>
              <a:buNone/>
            </a:pPr>
            <a:r>
              <a:rPr lang="en-US" altLang="en-US" dirty="0">
                <a:solidFill>
                  <a:srgbClr val="FF9900"/>
                </a:solidFill>
              </a:rPr>
              <a:t>1.</a:t>
            </a:r>
            <a:r>
              <a:rPr lang="en-US" altLang="en-US" dirty="0"/>
              <a:t>   Generate logically equivalent expressions using </a:t>
            </a:r>
            <a:r>
              <a:rPr lang="en-US" altLang="en-US" b="1" dirty="0">
                <a:solidFill>
                  <a:srgbClr val="002060"/>
                </a:solidFill>
              </a:rPr>
              <a:t>equivalence rules</a:t>
            </a:r>
            <a:endParaRPr lang="en-US" altLang="en-US" dirty="0">
              <a:solidFill>
                <a:srgbClr val="002060"/>
              </a:solidFill>
            </a:endParaRPr>
          </a:p>
          <a:p>
            <a:pPr marL="342900" lvl="1" indent="0">
              <a:lnSpc>
                <a:spcPct val="90000"/>
              </a:lnSpc>
              <a:buNone/>
            </a:pPr>
            <a:r>
              <a:rPr lang="en-US" altLang="en-US" dirty="0">
                <a:solidFill>
                  <a:srgbClr val="FF9900"/>
                </a:solidFill>
              </a:rPr>
              <a:t>2.   </a:t>
            </a:r>
            <a:r>
              <a:rPr lang="en-US" altLang="en-US" dirty="0"/>
              <a:t>Annotate resultant expressions to get alternative query plans</a:t>
            </a:r>
          </a:p>
          <a:p>
            <a:pPr marL="342900" lvl="1" indent="0">
              <a:lnSpc>
                <a:spcPct val="90000"/>
              </a:lnSpc>
              <a:buNone/>
            </a:pPr>
            <a:r>
              <a:rPr lang="en-US" altLang="en-US" dirty="0">
                <a:solidFill>
                  <a:srgbClr val="FF9900"/>
                </a:solidFill>
              </a:rPr>
              <a:t>3.   </a:t>
            </a:r>
            <a:r>
              <a:rPr lang="en-US" altLang="en-US" dirty="0"/>
              <a:t>Choose the cheapest plan based on </a:t>
            </a:r>
            <a:r>
              <a:rPr lang="en-US" altLang="en-US" b="1" dirty="0">
                <a:solidFill>
                  <a:srgbClr val="002060"/>
                </a:solidFill>
              </a:rPr>
              <a:t>estimated cost</a:t>
            </a:r>
            <a:endParaRPr lang="en-US" altLang="en-US" dirty="0">
              <a:solidFill>
                <a:srgbClr val="002060"/>
              </a:solidFill>
            </a:endParaRPr>
          </a:p>
          <a:p>
            <a:pPr marL="285750" indent="-285750">
              <a:lnSpc>
                <a:spcPct val="90000"/>
              </a:lnSpc>
            </a:pPr>
            <a:r>
              <a:rPr lang="en-US" altLang="en-US" dirty="0"/>
              <a:t>Estimation of plan cost based on:</a:t>
            </a:r>
          </a:p>
          <a:p>
            <a:pPr marL="600075" lvl="1" indent="-257175">
              <a:lnSpc>
                <a:spcPct val="90000"/>
              </a:lnSpc>
            </a:pPr>
            <a:r>
              <a:rPr lang="en-US" altLang="en-US" dirty="0"/>
              <a:t>Statistical information about relations. Examples:</a:t>
            </a:r>
          </a:p>
          <a:p>
            <a:pPr marL="900113" lvl="2" indent="-257175">
              <a:lnSpc>
                <a:spcPct val="90000"/>
              </a:lnSpc>
            </a:pPr>
            <a:r>
              <a:rPr lang="en-US" altLang="en-US" dirty="0"/>
              <a:t>number of tuples, number of distinct values for an attribute</a:t>
            </a:r>
          </a:p>
          <a:p>
            <a:pPr marL="600075" lvl="1" indent="-257175">
              <a:lnSpc>
                <a:spcPct val="90000"/>
              </a:lnSpc>
            </a:pPr>
            <a:r>
              <a:rPr lang="en-US" altLang="en-US" dirty="0"/>
              <a:t>Statistics estimation for intermediate results</a:t>
            </a:r>
          </a:p>
          <a:p>
            <a:pPr marL="900113" lvl="2" indent="-257175">
              <a:lnSpc>
                <a:spcPct val="90000"/>
              </a:lnSpc>
            </a:pPr>
            <a:r>
              <a:rPr lang="en-US" altLang="en-US" dirty="0"/>
              <a:t>to compute cost of complex expressions</a:t>
            </a:r>
          </a:p>
          <a:p>
            <a:pPr marL="600075" lvl="1" indent="-257175">
              <a:lnSpc>
                <a:spcPct val="90000"/>
              </a:lnSpc>
            </a:pPr>
            <a:r>
              <a:rPr lang="en-US" altLang="en-US" dirty="0"/>
              <a:t>Cost formulae for algorithms, computed using statistics</a:t>
            </a:r>
          </a:p>
        </p:txBody>
      </p:sp>
    </p:spTree>
    <p:extLst>
      <p:ext uri="{BB962C8B-B14F-4D97-AF65-F5344CB8AC3E}">
        <p14:creationId xmlns:p14="http://schemas.microsoft.com/office/powerpoint/2010/main" val="731370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E00F-E685-47A5-84F9-E60D4C1A2F2D}"/>
              </a:ext>
            </a:extLst>
          </p:cNvPr>
          <p:cNvSpPr>
            <a:spLocks noGrp="1"/>
          </p:cNvSpPr>
          <p:nvPr>
            <p:ph type="title"/>
          </p:nvPr>
        </p:nvSpPr>
        <p:spPr/>
        <p:txBody>
          <a:bodyPr/>
          <a:lstStyle/>
          <a:p>
            <a:r>
              <a:rPr lang="en-IN" dirty="0"/>
              <a:t>Viewing Query Evaluation Plans</a:t>
            </a:r>
          </a:p>
        </p:txBody>
      </p:sp>
      <p:sp>
        <p:nvSpPr>
          <p:cNvPr id="3" name="Content Placeholder 2">
            <a:extLst>
              <a:ext uri="{FF2B5EF4-FFF2-40B4-BE49-F238E27FC236}">
                <a16:creationId xmlns:a16="http://schemas.microsoft.com/office/drawing/2014/main" id="{B6CC1549-6E63-4CF8-ADF8-9777B7E54157}"/>
              </a:ext>
            </a:extLst>
          </p:cNvPr>
          <p:cNvSpPr>
            <a:spLocks noGrp="1"/>
          </p:cNvSpPr>
          <p:nvPr>
            <p:ph idx="1"/>
          </p:nvPr>
        </p:nvSpPr>
        <p:spPr>
          <a:xfrm>
            <a:off x="1677202" y="819654"/>
            <a:ext cx="5782376" cy="3295146"/>
          </a:xfrm>
        </p:spPr>
        <p:txBody>
          <a:bodyPr/>
          <a:lstStyle/>
          <a:p>
            <a:r>
              <a:rPr lang="en-IN" dirty="0"/>
              <a:t>Most database support  </a:t>
            </a:r>
            <a:r>
              <a:rPr lang="en-IN" b="1" dirty="0">
                <a:solidFill>
                  <a:srgbClr val="002060"/>
                </a:solidFill>
              </a:rPr>
              <a:t>explain</a:t>
            </a:r>
            <a:r>
              <a:rPr lang="en-IN" dirty="0"/>
              <a:t> &lt;query&gt;</a:t>
            </a:r>
          </a:p>
          <a:p>
            <a:pPr lvl="1"/>
            <a:r>
              <a:rPr lang="en-IN" dirty="0"/>
              <a:t>Displays plan chosen by query optimizer, along with cost estimates</a:t>
            </a:r>
          </a:p>
          <a:p>
            <a:pPr lvl="1"/>
            <a:r>
              <a:rPr lang="en-IN" dirty="0"/>
              <a:t>Some syntax variations between databases</a:t>
            </a:r>
          </a:p>
          <a:p>
            <a:pPr lvl="2"/>
            <a:r>
              <a:rPr lang="en-IN" dirty="0"/>
              <a:t>Oracle:  </a:t>
            </a:r>
            <a:r>
              <a:rPr lang="en-IN" b="1" dirty="0">
                <a:solidFill>
                  <a:srgbClr val="002060"/>
                </a:solidFill>
              </a:rPr>
              <a:t>explain plan for </a:t>
            </a:r>
            <a:r>
              <a:rPr lang="en-IN" dirty="0">
                <a:solidFill>
                  <a:srgbClr val="002060"/>
                </a:solidFill>
              </a:rPr>
              <a:t>&lt;query&gt; </a:t>
            </a:r>
            <a:r>
              <a:rPr lang="en-IN" dirty="0"/>
              <a:t>followed by </a:t>
            </a:r>
            <a:r>
              <a:rPr lang="en-IN" b="1" dirty="0">
                <a:solidFill>
                  <a:srgbClr val="002060"/>
                </a:solidFill>
              </a:rPr>
              <a:t>select</a:t>
            </a:r>
            <a:r>
              <a:rPr lang="en-IN" dirty="0"/>
              <a:t> * </a:t>
            </a:r>
            <a:r>
              <a:rPr lang="en-IN" b="1" dirty="0">
                <a:solidFill>
                  <a:srgbClr val="002060"/>
                </a:solidFill>
              </a:rPr>
              <a:t>from</a:t>
            </a:r>
            <a:r>
              <a:rPr lang="en-IN" dirty="0"/>
              <a:t> table (</a:t>
            </a:r>
            <a:r>
              <a:rPr lang="en-IN" i="1" dirty="0" err="1"/>
              <a:t>dbms_xplan.display</a:t>
            </a:r>
            <a:r>
              <a:rPr lang="en-IN" dirty="0"/>
              <a:t>)</a:t>
            </a:r>
          </a:p>
          <a:p>
            <a:pPr lvl="2"/>
            <a:r>
              <a:rPr lang="en-IN" dirty="0"/>
              <a:t>SQL Server:  </a:t>
            </a:r>
            <a:r>
              <a:rPr lang="en-IN" b="1" dirty="0">
                <a:solidFill>
                  <a:srgbClr val="002060"/>
                </a:solidFill>
              </a:rPr>
              <a:t>set </a:t>
            </a:r>
            <a:r>
              <a:rPr lang="en-IN" b="1" dirty="0" err="1">
                <a:solidFill>
                  <a:srgbClr val="002060"/>
                </a:solidFill>
              </a:rPr>
              <a:t>showplan_text</a:t>
            </a:r>
            <a:r>
              <a:rPr lang="en-IN" b="1" dirty="0">
                <a:solidFill>
                  <a:srgbClr val="002060"/>
                </a:solidFill>
              </a:rPr>
              <a:t> on</a:t>
            </a:r>
          </a:p>
          <a:p>
            <a:pPr algn="just"/>
            <a:r>
              <a:rPr lang="en-IN" dirty="0"/>
              <a:t>Some databases (e.g. PostgreSQL) support  </a:t>
            </a:r>
            <a:r>
              <a:rPr lang="en-IN" b="1" dirty="0">
                <a:solidFill>
                  <a:srgbClr val="002060"/>
                </a:solidFill>
              </a:rPr>
              <a:t>explain analyse</a:t>
            </a:r>
            <a:r>
              <a:rPr lang="en-IN" dirty="0"/>
              <a:t> &lt;query&gt;</a:t>
            </a:r>
          </a:p>
          <a:p>
            <a:pPr lvl="1" algn="just"/>
            <a:r>
              <a:rPr lang="en-IN" dirty="0"/>
              <a:t>Shows actual runtime statistics found by running the query, in addition to showing the plan </a:t>
            </a:r>
          </a:p>
          <a:p>
            <a:r>
              <a:rPr lang="en-IN" dirty="0"/>
              <a:t>Some databases (e.g. PostgreSQL) show cost as   </a:t>
            </a:r>
            <a:r>
              <a:rPr lang="en-IN" i="1" dirty="0" err="1">
                <a:solidFill>
                  <a:srgbClr val="002060"/>
                </a:solidFill>
              </a:rPr>
              <a:t>f..l</a:t>
            </a:r>
            <a:r>
              <a:rPr lang="en-IN" i="1" dirty="0">
                <a:solidFill>
                  <a:srgbClr val="002060"/>
                </a:solidFill>
              </a:rPr>
              <a:t> </a:t>
            </a:r>
          </a:p>
          <a:p>
            <a:pPr lvl="1"/>
            <a:r>
              <a:rPr lang="en-IN" i="1" dirty="0"/>
              <a:t>f</a:t>
            </a:r>
            <a:r>
              <a:rPr lang="en-IN" dirty="0"/>
              <a:t> is the cost of delivering first tuple and </a:t>
            </a:r>
            <a:r>
              <a:rPr lang="en-IN" i="1" dirty="0"/>
              <a:t>l</a:t>
            </a:r>
            <a:r>
              <a:rPr lang="en-IN" dirty="0"/>
              <a:t> is cost of delivering all results </a:t>
            </a:r>
            <a:endParaRPr lang="en-IN" i="1" dirty="0"/>
          </a:p>
        </p:txBody>
      </p:sp>
    </p:spTree>
    <p:extLst>
      <p:ext uri="{BB962C8B-B14F-4D97-AF65-F5344CB8AC3E}">
        <p14:creationId xmlns:p14="http://schemas.microsoft.com/office/powerpoint/2010/main" val="8421315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8" name="Rectangle 4">
            <a:extLst>
              <a:ext uri="{FF2B5EF4-FFF2-40B4-BE49-F238E27FC236}">
                <a16:creationId xmlns:a16="http://schemas.microsoft.com/office/drawing/2014/main" id="{F89EF755-8062-403B-9A96-0A5EAD53FAE1}"/>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Generating Equivalent Expressions</a:t>
            </a:r>
          </a:p>
        </p:txBody>
      </p:sp>
    </p:spTree>
    <p:extLst>
      <p:ext uri="{BB962C8B-B14F-4D97-AF65-F5344CB8AC3E}">
        <p14:creationId xmlns:p14="http://schemas.microsoft.com/office/powerpoint/2010/main" val="3456450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37017082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a:extLst>
              <a:ext uri="{FF2B5EF4-FFF2-40B4-BE49-F238E27FC236}">
                <a16:creationId xmlns:a16="http://schemas.microsoft.com/office/drawing/2014/main" id="{C3630E94-546B-44A3-9C2A-A6A0EA10DAB5}"/>
              </a:ext>
            </a:extLst>
          </p:cNvPr>
          <p:cNvSpPr>
            <a:spLocks noGrp="1" noChangeArrowheads="1"/>
          </p:cNvSpPr>
          <p:nvPr>
            <p:ph type="title"/>
          </p:nvPr>
        </p:nvSpPr>
        <p:spPr>
          <a:xfrm>
            <a:off x="1595165" y="62048"/>
            <a:ext cx="6057900" cy="457200"/>
          </a:xfrm>
        </p:spPr>
        <p:txBody>
          <a:bodyPr/>
          <a:lstStyle/>
          <a:p>
            <a:pPr>
              <a:defRPr/>
            </a:pPr>
            <a:r>
              <a:rPr lang="en-US" altLang="en-US" dirty="0">
                <a:effectLst>
                  <a:outerShdw blurRad="38100" dist="38100" dir="2700000" algn="tl">
                    <a:srgbClr val="C0C0C0"/>
                  </a:outerShdw>
                </a:effectLst>
              </a:rPr>
              <a:t>Transformation of Relational Expressions</a:t>
            </a:r>
          </a:p>
        </p:txBody>
      </p:sp>
      <p:sp>
        <p:nvSpPr>
          <p:cNvPr id="17411" name="Rectangle 3">
            <a:extLst>
              <a:ext uri="{FF2B5EF4-FFF2-40B4-BE49-F238E27FC236}">
                <a16:creationId xmlns:a16="http://schemas.microsoft.com/office/drawing/2014/main" id="{DE3790DE-27F5-44AA-ADB0-8D5296161F41}"/>
              </a:ext>
            </a:extLst>
          </p:cNvPr>
          <p:cNvSpPr>
            <a:spLocks noGrp="1" noChangeArrowheads="1"/>
          </p:cNvSpPr>
          <p:nvPr>
            <p:ph idx="1"/>
          </p:nvPr>
        </p:nvSpPr>
        <p:spPr>
          <a:xfrm>
            <a:off x="1662764" y="826873"/>
            <a:ext cx="5775158" cy="2955856"/>
          </a:xfrm>
        </p:spPr>
        <p:txBody>
          <a:bodyPr/>
          <a:lstStyle/>
          <a:p>
            <a:r>
              <a:rPr lang="en-US" altLang="en-US" dirty="0"/>
              <a:t>Two relational algebra expressions are said to be </a:t>
            </a:r>
            <a:r>
              <a:rPr lang="en-US" altLang="en-US" b="1" dirty="0">
                <a:solidFill>
                  <a:srgbClr val="002060"/>
                </a:solidFill>
              </a:rPr>
              <a:t>equivalent</a:t>
            </a:r>
            <a:r>
              <a:rPr lang="en-US" altLang="en-US" dirty="0"/>
              <a:t> if the two expressions generate the same set of tuples on every </a:t>
            </a:r>
            <a:r>
              <a:rPr lang="en-US" altLang="en-US" i="1" dirty="0"/>
              <a:t>legal</a:t>
            </a:r>
            <a:r>
              <a:rPr lang="en-US" altLang="en-US" dirty="0"/>
              <a:t> database instance</a:t>
            </a:r>
          </a:p>
          <a:p>
            <a:pPr lvl="1"/>
            <a:r>
              <a:rPr lang="en-US" altLang="en-US" dirty="0"/>
              <a:t>Note: order of tuples is irrelevant</a:t>
            </a:r>
          </a:p>
          <a:p>
            <a:pPr lvl="1"/>
            <a:r>
              <a:rPr lang="en-US" altLang="en-US" dirty="0"/>
              <a:t>we don’</a:t>
            </a:r>
            <a:r>
              <a:rPr lang="en-US" altLang="ja-JP" dirty="0"/>
              <a:t>t care if they generate different results on databases that violate integrity constraints</a:t>
            </a:r>
          </a:p>
          <a:p>
            <a:r>
              <a:rPr lang="en-US" altLang="en-US" dirty="0"/>
              <a:t>In SQL, inputs and outputs are multisets of tuples</a:t>
            </a:r>
          </a:p>
          <a:p>
            <a:pPr lvl="1"/>
            <a:r>
              <a:rPr lang="en-US" altLang="en-US" dirty="0"/>
              <a:t>Two expressions in the multiset version of the relational algebra are said to be equivalent if the two expressions generate the same multiset of tuples on every legal database instance. </a:t>
            </a:r>
          </a:p>
          <a:p>
            <a:r>
              <a:rPr lang="en-US" altLang="en-US" dirty="0"/>
              <a:t>An </a:t>
            </a:r>
            <a:r>
              <a:rPr lang="en-US" altLang="en-US" b="1" dirty="0">
                <a:solidFill>
                  <a:srgbClr val="002060"/>
                </a:solidFill>
              </a:rPr>
              <a:t>equivalence rule</a:t>
            </a:r>
            <a:r>
              <a:rPr lang="en-US" altLang="en-US" dirty="0">
                <a:solidFill>
                  <a:srgbClr val="002060"/>
                </a:solidFill>
              </a:rPr>
              <a:t> </a:t>
            </a:r>
            <a:r>
              <a:rPr lang="en-US" altLang="en-US" dirty="0"/>
              <a:t>says that expressions of two forms are equivalent</a:t>
            </a:r>
          </a:p>
          <a:p>
            <a:pPr lvl="1"/>
            <a:r>
              <a:rPr lang="en-US" altLang="en-US" dirty="0"/>
              <a:t>Can replace expression of first form by second, or vice versa</a:t>
            </a:r>
          </a:p>
        </p:txBody>
      </p:sp>
    </p:spTree>
    <p:extLst>
      <p:ext uri="{BB962C8B-B14F-4D97-AF65-F5344CB8AC3E}">
        <p14:creationId xmlns:p14="http://schemas.microsoft.com/office/powerpoint/2010/main" val="28020670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95081A04-D8E9-4687-B8DF-F240A7F2C55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a:t>
            </a:r>
          </a:p>
        </p:txBody>
      </p:sp>
      <p:sp>
        <p:nvSpPr>
          <p:cNvPr id="358403" name="Rectangle 3">
            <a:extLst>
              <a:ext uri="{FF2B5EF4-FFF2-40B4-BE49-F238E27FC236}">
                <a16:creationId xmlns:a16="http://schemas.microsoft.com/office/drawing/2014/main" id="{5F88891E-6FB7-4A93-A7DD-19CC40EB4AB2}"/>
              </a:ext>
            </a:extLst>
          </p:cNvPr>
          <p:cNvSpPr>
            <a:spLocks noGrp="1" noChangeArrowheads="1"/>
          </p:cNvSpPr>
          <p:nvPr>
            <p:ph idx="1"/>
          </p:nvPr>
        </p:nvSpPr>
        <p:spPr>
          <a:xfrm>
            <a:off x="1655546" y="826873"/>
            <a:ext cx="5832909" cy="2797039"/>
          </a:xfrm>
        </p:spPr>
        <p:txBody>
          <a:bodyPr/>
          <a:lstStyle/>
          <a:p>
            <a:pPr marL="285750" indent="-285750">
              <a:buNone/>
            </a:pPr>
            <a:r>
              <a:rPr lang="en-US" altLang="en-US" dirty="0"/>
              <a:t>1.	Conjunctive selection operations can be deconstructed into a sequence of individual selections.</a:t>
            </a:r>
            <a:br>
              <a:rPr lang="en-US" altLang="en-US" dirty="0"/>
            </a:br>
            <a:r>
              <a:rPr lang="en-US" altLang="en-US"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 </a:t>
            </a:r>
            <a:r>
              <a:rPr lang="en-US" altLang="en-US" baseline="-25000" dirty="0">
                <a:sym typeface="Symbol" panose="05050102010706020507" pitchFamily="18" charset="2"/>
              </a:rPr>
              <a:t> </a:t>
            </a:r>
            <a:r>
              <a:rPr lang="en-US" altLang="en-US" i="1" baseline="-46000" dirty="0">
                <a:sym typeface="Greek Symbols" pitchFamily="18" charset="2"/>
              </a:rPr>
              <a:t>2 </a:t>
            </a:r>
            <a:r>
              <a:rPr lang="en-US" altLang="en-US" dirty="0"/>
              <a:t>(E) </a:t>
            </a:r>
            <a:r>
              <a:rPr lang="en-US" altLang="en-US" baseline="-25000" dirty="0"/>
              <a:t>    </a:t>
            </a:r>
            <a:r>
              <a:rPr lang="en-IN"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baseline="-25000" dirty="0">
                <a:sym typeface="Symbol" panose="05050102010706020507" pitchFamily="18" charset="2"/>
              </a:rPr>
              <a:t> </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2 </a:t>
            </a:r>
            <a:r>
              <a:rPr lang="en-US" altLang="en-US" dirty="0"/>
              <a:t>(E))</a:t>
            </a:r>
            <a:r>
              <a:rPr lang="en-US" altLang="en-US" baseline="-25000" dirty="0"/>
              <a:t> </a:t>
            </a:r>
            <a:endParaRPr lang="en-US" altLang="en-US" dirty="0"/>
          </a:p>
          <a:p>
            <a:pPr marL="285750" indent="-285750">
              <a:buNone/>
            </a:pPr>
            <a:r>
              <a:rPr lang="en-US" altLang="en-US" dirty="0"/>
              <a:t>2.	Selection operations are commutative.</a:t>
            </a:r>
            <a:br>
              <a:rPr lang="en-US" altLang="en-US" dirty="0"/>
            </a:br>
            <a:r>
              <a:rPr lang="en-US" altLang="en-US"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2</a:t>
            </a:r>
            <a:r>
              <a:rPr lang="en-US" altLang="en-US" dirty="0"/>
              <a:t>(E))</a:t>
            </a:r>
            <a:r>
              <a:rPr lang="en-US" altLang="en-US" baseline="-25000" dirty="0"/>
              <a:t>    </a:t>
            </a:r>
            <a:r>
              <a:rPr lang="en-IN"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baseline="-25000" dirty="0">
                <a:sym typeface="Symbol" panose="05050102010706020507" pitchFamily="18" charset="2"/>
              </a:rPr>
              <a:t> </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1</a:t>
            </a:r>
            <a:r>
              <a:rPr lang="en-US" altLang="en-US" dirty="0"/>
              <a:t>(E))</a:t>
            </a:r>
          </a:p>
          <a:p>
            <a:pPr marL="285750" indent="-285750">
              <a:buNone/>
            </a:pPr>
            <a:r>
              <a:rPr lang="en-US" altLang="en-US" dirty="0"/>
              <a:t>3.	Only the last in a sequence of projection operations is needed, the others can be omitted.</a:t>
            </a:r>
            <a:br>
              <a:rPr lang="en-US" altLang="en-US" dirty="0"/>
            </a:br>
            <a:r>
              <a:rPr lang="en-US" altLang="en-US"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dirty="0"/>
              <a:t>(</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2</a:t>
            </a:r>
            <a:r>
              <a:rPr lang="en-IN" dirty="0"/>
              <a:t>(…(</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n</a:t>
            </a:r>
            <a:r>
              <a:rPr lang="en-IN" dirty="0"/>
              <a:t>(E))…))     ≡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dirty="0"/>
              <a:t>(E)</a:t>
            </a:r>
            <a:br>
              <a:rPr lang="en-US" altLang="en-US" dirty="0"/>
            </a:br>
            <a:r>
              <a:rPr lang="en-US" altLang="en-US" dirty="0"/>
              <a:t>where </a:t>
            </a:r>
            <a:r>
              <a:rPr lang="en-US" altLang="en-US" i="1" dirty="0"/>
              <a:t>L</a:t>
            </a:r>
            <a:r>
              <a:rPr lang="en-US" altLang="en-US" i="1" baseline="-25000" dirty="0"/>
              <a:t>1</a:t>
            </a:r>
            <a:r>
              <a:rPr lang="en-US" altLang="en-US" dirty="0"/>
              <a:t> </a:t>
            </a:r>
            <a:r>
              <a:rPr lang="en-IN" dirty="0"/>
              <a:t>⊆</a:t>
            </a:r>
            <a:r>
              <a:rPr lang="en-US" altLang="en-US" dirty="0"/>
              <a:t> </a:t>
            </a:r>
            <a:r>
              <a:rPr lang="en-US" altLang="en-US" i="1" dirty="0"/>
              <a:t>L</a:t>
            </a:r>
            <a:r>
              <a:rPr lang="en-US" altLang="en-US" i="1" baseline="-25000" dirty="0"/>
              <a:t>2</a:t>
            </a:r>
            <a:r>
              <a:rPr lang="en-US" altLang="en-US" dirty="0"/>
              <a:t> … </a:t>
            </a:r>
            <a:r>
              <a:rPr lang="en-IN" dirty="0"/>
              <a:t>⊆</a:t>
            </a:r>
            <a:r>
              <a:rPr lang="en-US" altLang="en-US" dirty="0"/>
              <a:t> </a:t>
            </a:r>
            <a:r>
              <a:rPr lang="en-US" altLang="en-US" i="1" dirty="0"/>
              <a:t>L</a:t>
            </a:r>
            <a:r>
              <a:rPr lang="en-US" altLang="en-US" i="1" baseline="-25000" dirty="0"/>
              <a:t>n</a:t>
            </a:r>
          </a:p>
          <a:p>
            <a:pPr marL="0" indent="0">
              <a:buNone/>
            </a:pPr>
            <a:r>
              <a:rPr lang="en-US" altLang="en-US" dirty="0"/>
              <a:t>4.    Selections can be combined with Cartesian products and theta joins.</a:t>
            </a:r>
          </a:p>
          <a:p>
            <a:pPr marL="600075" lvl="1" indent="-257175">
              <a:buFont typeface="Monotype Sorts" pitchFamily="-65" charset="2"/>
              <a:buAutoNum type="alphaLcPeriod"/>
            </a:pPr>
            <a:r>
              <a:rPr lang="en-US" altLang="en-US" dirty="0">
                <a:sym typeface="Symbol" panose="05050102010706020507" pitchFamily="18" charset="2"/>
              </a:rPr>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 </a:t>
            </a:r>
            <a:r>
              <a:rPr lang="en-US" altLang="en-US" dirty="0"/>
              <a:t>(E</a:t>
            </a:r>
            <a:r>
              <a:rPr lang="en-US" altLang="en-US" baseline="-25000" dirty="0"/>
              <a:t>1</a:t>
            </a:r>
            <a:r>
              <a:rPr lang="en-US" altLang="en-US" dirty="0"/>
              <a:t> x E</a:t>
            </a:r>
            <a:r>
              <a:rPr lang="en-US" altLang="en-US" baseline="-25000" dirty="0"/>
              <a:t>2</a:t>
            </a:r>
            <a:r>
              <a:rPr lang="en-US" altLang="en-US" dirty="0"/>
              <a:t>)</a:t>
            </a:r>
            <a:r>
              <a:rPr lang="en-US" altLang="en-US" baseline="-25000" dirty="0"/>
              <a:t>     </a:t>
            </a:r>
            <a:r>
              <a:rPr lang="en-IN" dirty="0"/>
              <a:t>≡    </a:t>
            </a:r>
            <a:r>
              <a:rPr lang="en-US" altLang="en-US" dirty="0"/>
              <a:t>E</a:t>
            </a:r>
            <a:r>
              <a:rPr lang="en-US" altLang="en-US" baseline="-25000" dirty="0"/>
              <a:t>1</a:t>
            </a:r>
            <a:r>
              <a:rPr lang="en-US" altLang="en-US" dirty="0"/>
              <a:t> </a:t>
            </a:r>
            <a:r>
              <a:rPr lang="en-IN" altLang="en-US" dirty="0"/>
              <a:t>⨝</a:t>
            </a:r>
            <a:r>
              <a:rPr lang="en-US" altLang="en-US" i="1" dirty="0"/>
              <a:t> </a:t>
            </a:r>
            <a:r>
              <a:rPr lang="en-US" altLang="en-US" baseline="-25000" dirty="0">
                <a:sym typeface="Symbol" panose="05050102010706020507" pitchFamily="18" charset="2"/>
              </a:rPr>
              <a:t></a:t>
            </a:r>
            <a:r>
              <a:rPr lang="en-US" altLang="en-US" dirty="0"/>
              <a:t> E</a:t>
            </a:r>
            <a:r>
              <a:rPr lang="en-US" altLang="en-US" baseline="-25000" dirty="0"/>
              <a:t>2</a:t>
            </a:r>
            <a:endParaRPr lang="en-US" altLang="en-US" baseline="-25000" dirty="0">
              <a:sym typeface="Symbol" panose="05050102010706020507" pitchFamily="18" charset="2"/>
            </a:endParaRPr>
          </a:p>
          <a:p>
            <a:pPr marL="600075" lvl="1" indent="-257175">
              <a:buFont typeface="Monotype Sorts" pitchFamily="-65" charset="2"/>
              <a:buAutoNum type="alphaLcPeriod"/>
            </a:pPr>
            <a:r>
              <a:rPr lang="en-US" altLang="en-US" dirty="0">
                <a:sym typeface="Symbol" panose="05050102010706020507" pitchFamily="18" charset="2"/>
              </a:rPr>
              <a:t> </a:t>
            </a:r>
            <a:r>
              <a:rPr lang="el-GR" dirty="0"/>
              <a:t>σ</a:t>
            </a:r>
            <a:r>
              <a:rPr lang="en-US" altLang="en-US" baseline="-25000" dirty="0">
                <a:sym typeface="Symbol" panose="05050102010706020507" pitchFamily="18" charset="2"/>
              </a:rPr>
              <a:t> </a:t>
            </a:r>
            <a:r>
              <a:rPr lang="en-US" altLang="en-US" baseline="-46000" dirty="0">
                <a:sym typeface="Greek Symbols" pitchFamily="18" charset="2"/>
              </a:rPr>
              <a:t>1 </a:t>
            </a:r>
            <a:r>
              <a:rPr lang="en-US" altLang="en-US" dirty="0"/>
              <a:t>(E</a:t>
            </a:r>
            <a:r>
              <a:rPr lang="en-US" altLang="en-US" baseline="-25000" dirty="0"/>
              <a:t>1</a:t>
            </a:r>
            <a:r>
              <a:rPr lang="en-US" altLang="en-US" dirty="0"/>
              <a:t> </a:t>
            </a:r>
            <a:r>
              <a:rPr lang="en-IN" altLang="en-US" dirty="0"/>
              <a:t>⨝</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t> E</a:t>
            </a:r>
            <a:r>
              <a:rPr lang="en-US" altLang="en-US" baseline="-25000" dirty="0"/>
              <a:t>2</a:t>
            </a:r>
            <a:r>
              <a:rPr lang="en-US" altLang="en-US" dirty="0"/>
              <a:t>)</a:t>
            </a:r>
            <a:r>
              <a:rPr lang="en-US" altLang="en-US" baseline="-25000" dirty="0"/>
              <a:t>     </a:t>
            </a:r>
            <a:r>
              <a:rPr lang="en-IN" dirty="0"/>
              <a:t>≡    </a:t>
            </a:r>
            <a:r>
              <a:rPr lang="en-US" altLang="en-US" dirty="0"/>
              <a:t>E</a:t>
            </a:r>
            <a:r>
              <a:rPr lang="en-US" altLang="en-US" baseline="-25000" dirty="0"/>
              <a:t>1</a:t>
            </a:r>
            <a:r>
              <a:rPr lang="en-US" altLang="en-US" dirty="0"/>
              <a:t> </a:t>
            </a:r>
            <a:r>
              <a:rPr lang="en-IN" altLang="en-US" dirty="0"/>
              <a:t>⨝</a:t>
            </a:r>
            <a:r>
              <a:rPr lang="en-US" altLang="en-US" i="1" dirty="0"/>
              <a:t> </a:t>
            </a:r>
            <a:r>
              <a:rPr lang="en-US" altLang="en-US" baseline="-25000" dirty="0">
                <a:sym typeface="Symbol" panose="05050102010706020507" pitchFamily="18" charset="2"/>
              </a:rPr>
              <a:t></a:t>
            </a:r>
            <a:r>
              <a:rPr lang="en-US" altLang="en-US" baseline="-46000" dirty="0">
                <a:sym typeface="Greek Symbols" pitchFamily="18" charset="2"/>
              </a:rPr>
              <a:t>1</a:t>
            </a:r>
            <a:r>
              <a:rPr lang="en-IN" baseline="-25000" dirty="0"/>
              <a:t>∧</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t> E</a:t>
            </a:r>
            <a:r>
              <a:rPr lang="en-US" altLang="en-US" baseline="-25000" dirty="0"/>
              <a:t>2</a:t>
            </a:r>
            <a:endParaRPr lang="en-US" altLang="en-US" dirty="0">
              <a:sym typeface="Symbol" panose="05050102010706020507" pitchFamily="18" charset="2"/>
            </a:endParaRPr>
          </a:p>
        </p:txBody>
      </p:sp>
    </p:spTree>
    <p:extLst>
      <p:ext uri="{BB962C8B-B14F-4D97-AF65-F5344CB8AC3E}">
        <p14:creationId xmlns:p14="http://schemas.microsoft.com/office/powerpoint/2010/main" val="4030399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8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0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40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a:extLst>
              <a:ext uri="{FF2B5EF4-FFF2-40B4-BE49-F238E27FC236}">
                <a16:creationId xmlns:a16="http://schemas.microsoft.com/office/drawing/2014/main" id="{8091ABB1-6B13-4524-B9B6-6B007212FB7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59427" name="Rectangle 3">
            <a:extLst>
              <a:ext uri="{FF2B5EF4-FFF2-40B4-BE49-F238E27FC236}">
                <a16:creationId xmlns:a16="http://schemas.microsoft.com/office/drawing/2014/main" id="{96C4720A-18C3-455E-B064-C93B8601E27B}"/>
              </a:ext>
            </a:extLst>
          </p:cNvPr>
          <p:cNvSpPr>
            <a:spLocks noGrp="1" noChangeArrowheads="1"/>
          </p:cNvSpPr>
          <p:nvPr>
            <p:ph idx="1"/>
          </p:nvPr>
        </p:nvSpPr>
        <p:spPr>
          <a:xfrm>
            <a:off x="1662764" y="826873"/>
            <a:ext cx="5601904" cy="4025979"/>
          </a:xfrm>
        </p:spPr>
        <p:txBody>
          <a:bodyPr/>
          <a:lstStyle/>
          <a:p>
            <a:pPr marL="0" indent="0">
              <a:buNone/>
              <a:tabLst>
                <a:tab pos="2532460" algn="ctr"/>
              </a:tabLst>
            </a:pPr>
            <a:r>
              <a:rPr lang="en-US" altLang="en-US" dirty="0"/>
              <a:t>5.  Theta-join operations (and natural joins) are commutative.</a:t>
            </a:r>
            <a:br>
              <a:rPr lang="en-US" altLang="en-US" dirty="0"/>
            </a:br>
            <a:br>
              <a:rPr lang="en-US" altLang="en-US" dirty="0"/>
            </a:br>
            <a:r>
              <a:rPr lang="en-US" altLang="en-US" dirty="0"/>
              <a:t>	          </a:t>
            </a:r>
            <a:r>
              <a:rPr lang="en-US" altLang="en-US" i="1" dirty="0"/>
              <a:t>E</a:t>
            </a:r>
            <a:r>
              <a:rPr lang="en-US" altLang="en-US" baseline="-25000" dirty="0"/>
              <a:t>1</a:t>
            </a:r>
            <a:r>
              <a:rPr lang="en-IN" altLang="en-US" dirty="0"/>
              <a:t> ⨝</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dirty="0"/>
              <a:t>≡    </a:t>
            </a:r>
            <a:r>
              <a:rPr lang="en-US" altLang="en-US" i="1" dirty="0"/>
              <a:t>E</a:t>
            </a:r>
            <a:r>
              <a:rPr lang="en-US" altLang="en-US" baseline="-25000" dirty="0"/>
              <a:t>2</a:t>
            </a:r>
            <a:r>
              <a:rPr lang="en-IN" altLang="en-US" dirty="0"/>
              <a:t> ⨝</a:t>
            </a:r>
            <a:r>
              <a:rPr lang="en-US" altLang="en-US" dirty="0"/>
              <a:t> </a:t>
            </a:r>
            <a:r>
              <a:rPr lang="en-US" altLang="en-US" i="1" dirty="0"/>
              <a:t>E</a:t>
            </a:r>
            <a:r>
              <a:rPr lang="en-US" altLang="en-US" baseline="-25000" dirty="0"/>
              <a:t>1</a:t>
            </a:r>
            <a:br>
              <a:rPr lang="en-US" altLang="en-US" dirty="0"/>
            </a:br>
            <a:endParaRPr lang="en-US" altLang="en-US" baseline="-25000" dirty="0">
              <a:sym typeface="Greek Symbols" pitchFamily="18" charset="2"/>
            </a:endParaRPr>
          </a:p>
          <a:p>
            <a:pPr>
              <a:buNone/>
              <a:tabLst>
                <a:tab pos="2532460" algn="ctr"/>
              </a:tabLst>
            </a:pPr>
            <a:r>
              <a:rPr lang="en-US" altLang="en-US" dirty="0">
                <a:sym typeface="Greek Symbols" pitchFamily="18" charset="2"/>
              </a:rPr>
              <a:t>6.	(a) Natural join operations are associative:</a:t>
            </a:r>
          </a:p>
          <a:p>
            <a:pPr>
              <a:buNone/>
              <a:tabLst>
                <a:tab pos="2532460" algn="ctr"/>
              </a:tabLst>
            </a:pPr>
            <a:r>
              <a:rPr lang="en-US" altLang="en-US" dirty="0">
                <a:sym typeface="Greek Symbols" pitchFamily="18" charset="2"/>
              </a:rPr>
              <a:t>	                </a:t>
            </a:r>
            <a:r>
              <a:rPr lang="en-US" altLang="en-US" dirty="0"/>
              <a:t> </a:t>
            </a:r>
            <a:r>
              <a:rPr lang="en-US" altLang="en-US" dirty="0">
                <a:sym typeface="Greek Symbols" pitchFamily="18" charset="2"/>
              </a:rPr>
              <a:t>(</a:t>
            </a:r>
            <a:r>
              <a:rPr lang="en-US" altLang="en-US" i="1" dirty="0"/>
              <a:t>E</a:t>
            </a:r>
            <a:r>
              <a:rPr lang="en-US" altLang="en-US" baseline="-25000" dirty="0"/>
              <a:t>1</a:t>
            </a:r>
            <a:r>
              <a:rPr lang="en-IN" altLang="en-US" dirty="0"/>
              <a:t> ⨝</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altLang="en-US" dirty="0"/>
              <a:t>⨝</a:t>
            </a:r>
            <a:r>
              <a:rPr lang="en-US" altLang="en-US" baseline="-25000" dirty="0">
                <a:sym typeface="Symbol" panose="05050102010706020507" pitchFamily="18" charset="2"/>
              </a:rPr>
              <a:t> </a:t>
            </a:r>
            <a:r>
              <a:rPr lang="en-US" altLang="en-US" baseline="-46000" dirty="0">
                <a:sym typeface="Greek Symbols" pitchFamily="18" charset="2"/>
              </a:rPr>
              <a:t> </a:t>
            </a:r>
            <a:r>
              <a:rPr lang="en-US" altLang="en-US" i="1" dirty="0"/>
              <a:t>E</a:t>
            </a:r>
            <a:r>
              <a:rPr lang="en-US" altLang="en-US" i="1" baseline="-25000" dirty="0"/>
              <a:t>3</a:t>
            </a:r>
            <a:r>
              <a:rPr lang="en-US" altLang="en-US" i="1" dirty="0"/>
              <a:t>     </a:t>
            </a:r>
            <a:r>
              <a:rPr lang="en-IN" dirty="0"/>
              <a:t>≡     </a:t>
            </a:r>
            <a:r>
              <a:rPr lang="en-US" altLang="en-US" i="1" dirty="0"/>
              <a:t>E</a:t>
            </a:r>
            <a:r>
              <a:rPr lang="en-US" altLang="en-US" baseline="-25000" dirty="0"/>
              <a:t>1</a:t>
            </a:r>
            <a:r>
              <a:rPr lang="en-IN" altLang="en-US" dirty="0"/>
              <a:t> ⨝</a:t>
            </a:r>
            <a:r>
              <a:rPr lang="en-US" altLang="en-US" dirty="0"/>
              <a:t> (</a:t>
            </a:r>
            <a:r>
              <a:rPr lang="en-US" altLang="en-US" i="1" dirty="0"/>
              <a:t>E</a:t>
            </a:r>
            <a:r>
              <a:rPr lang="en-US" altLang="en-US" baseline="-25000" dirty="0"/>
              <a:t>2</a:t>
            </a:r>
            <a:r>
              <a:rPr lang="en-IN" altLang="en-US" dirty="0"/>
              <a:t> ⨝</a:t>
            </a:r>
            <a:r>
              <a:rPr lang="en-US" altLang="en-US" i="1" dirty="0"/>
              <a:t> E</a:t>
            </a:r>
            <a:r>
              <a:rPr lang="en-US" altLang="en-US" baseline="-25000" dirty="0"/>
              <a:t>3</a:t>
            </a:r>
            <a:r>
              <a:rPr lang="en-US" altLang="en-US" dirty="0"/>
              <a:t>)</a:t>
            </a:r>
            <a:br>
              <a:rPr lang="en-US" altLang="en-US" dirty="0"/>
            </a:br>
            <a:br>
              <a:rPr lang="en-US" altLang="en-US" dirty="0"/>
            </a:br>
            <a:r>
              <a:rPr lang="en-US" altLang="en-US" dirty="0"/>
              <a:t>(b) Theta joins are associative in the following manner:</a:t>
            </a:r>
            <a:br>
              <a:rPr lang="en-US" altLang="en-US" dirty="0"/>
            </a:br>
            <a:br>
              <a:rPr lang="en-US" altLang="en-US" dirty="0"/>
            </a:br>
            <a:r>
              <a:rPr lang="en-US" altLang="en-US" dirty="0"/>
              <a:t>	       </a:t>
            </a:r>
            <a:r>
              <a:rPr lang="en-US" altLang="en-US" dirty="0">
                <a:sym typeface="Greek Symbols" pitchFamily="18" charset="2"/>
              </a:rPr>
              <a:t>(</a:t>
            </a:r>
            <a:r>
              <a:rPr lang="en-US" altLang="en-US" i="1" dirty="0"/>
              <a:t>E</a:t>
            </a:r>
            <a:r>
              <a:rPr lang="en-US" altLang="en-US" baseline="-25000" dirty="0"/>
              <a:t>1</a:t>
            </a:r>
            <a:r>
              <a:rPr lang="en-IN" altLang="en-US" dirty="0"/>
              <a:t> ⨝</a:t>
            </a:r>
            <a:r>
              <a:rPr lang="en-US" altLang="en-US" i="1" dirty="0"/>
              <a:t> </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altLang="en-US" dirty="0"/>
              <a:t>⨝</a:t>
            </a:r>
            <a:r>
              <a:rPr lang="en-US" altLang="en-US" baseline="-25000" dirty="0">
                <a:sym typeface="Symbol" panose="05050102010706020507" pitchFamily="18" charset="2"/>
              </a:rPr>
              <a:t> </a:t>
            </a:r>
            <a:r>
              <a:rPr lang="en-US" altLang="en-US" baseline="-46000" dirty="0">
                <a:sym typeface="Greek Symbols" pitchFamily="18" charset="2"/>
              </a:rPr>
              <a:t>2 </a:t>
            </a:r>
            <a:r>
              <a:rPr lang="en-US" altLang="en-US" baseline="-25000" dirty="0">
                <a:sym typeface="Symbol" panose="05050102010706020507" pitchFamily="18" charset="2"/>
              </a:rPr>
              <a:t> </a:t>
            </a:r>
            <a:r>
              <a:rPr lang="en-US" altLang="en-US" baseline="-46000" dirty="0">
                <a:sym typeface="Greek Symbols" pitchFamily="18" charset="2"/>
              </a:rPr>
              <a:t>3 </a:t>
            </a:r>
            <a:r>
              <a:rPr lang="en-US" altLang="en-US" i="1" dirty="0"/>
              <a:t>E</a:t>
            </a:r>
            <a:r>
              <a:rPr lang="en-US" altLang="en-US" i="1" baseline="-25000" dirty="0"/>
              <a:t>3</a:t>
            </a:r>
            <a:r>
              <a:rPr lang="en-US" altLang="en-US" i="1" dirty="0"/>
              <a:t>    </a:t>
            </a:r>
            <a:r>
              <a:rPr lang="en-IN" dirty="0"/>
              <a:t>≡    </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baseline="-46000" dirty="0">
                <a:sym typeface="Greek Symbols" pitchFamily="18" charset="2"/>
              </a:rPr>
              <a:t>1 </a:t>
            </a:r>
            <a:r>
              <a:rPr lang="en-US" altLang="en-US" baseline="-25000" dirty="0">
                <a:sym typeface="Symbol" panose="05050102010706020507" pitchFamily="18" charset="2"/>
              </a:rPr>
              <a:t> </a:t>
            </a:r>
            <a:r>
              <a:rPr lang="en-US" altLang="en-US" baseline="-46000" dirty="0">
                <a:sym typeface="Greek Symbols" pitchFamily="18" charset="2"/>
              </a:rPr>
              <a:t>3</a:t>
            </a:r>
            <a:r>
              <a:rPr lang="en-US" altLang="en-US" dirty="0"/>
              <a:t> (</a:t>
            </a:r>
            <a:r>
              <a:rPr lang="en-US" altLang="en-US" i="1" dirty="0"/>
              <a:t>E</a:t>
            </a:r>
            <a:r>
              <a:rPr lang="en-US" altLang="en-US" baseline="-25000" dirty="0"/>
              <a:t>2</a:t>
            </a:r>
            <a:r>
              <a:rPr lang="en-IN" altLang="en-US" dirty="0"/>
              <a:t> ⨝</a:t>
            </a:r>
            <a:r>
              <a:rPr lang="en-US" altLang="en-US" baseline="-25000" dirty="0">
                <a:sym typeface="Symbol" panose="05050102010706020507" pitchFamily="18" charset="2"/>
              </a:rPr>
              <a:t> </a:t>
            </a:r>
            <a:r>
              <a:rPr lang="en-US" altLang="en-US" baseline="-46000" dirty="0">
                <a:sym typeface="Greek Symbols" pitchFamily="18" charset="2"/>
              </a:rPr>
              <a:t>2</a:t>
            </a:r>
            <a:r>
              <a:rPr lang="en-US" altLang="en-US" i="1" dirty="0"/>
              <a:t> E</a:t>
            </a:r>
            <a:r>
              <a:rPr lang="en-US" altLang="en-US" baseline="-25000" dirty="0"/>
              <a:t>3</a:t>
            </a:r>
            <a:r>
              <a:rPr lang="en-US" altLang="en-US" dirty="0"/>
              <a:t>)</a:t>
            </a:r>
            <a:br>
              <a:rPr lang="en-US" altLang="en-US" dirty="0"/>
            </a:br>
            <a:r>
              <a:rPr lang="en-US" altLang="en-US" dirty="0"/>
              <a:t>     </a:t>
            </a:r>
            <a:br>
              <a:rPr lang="en-US" altLang="en-US" dirty="0"/>
            </a:br>
            <a:r>
              <a:rPr lang="en-US" altLang="en-US" dirty="0"/>
              <a:t>     where </a:t>
            </a:r>
            <a:r>
              <a:rPr lang="en-US" altLang="en-US" dirty="0">
                <a:sym typeface="Symbol" panose="05050102010706020507" pitchFamily="18" charset="2"/>
              </a:rPr>
              <a:t></a:t>
            </a:r>
            <a:r>
              <a:rPr lang="en-US" altLang="en-US" i="1" baseline="-25000" dirty="0">
                <a:sym typeface="Greek Symbols" pitchFamily="18" charset="2"/>
              </a:rPr>
              <a:t>2</a:t>
            </a:r>
            <a:r>
              <a:rPr lang="en-US" altLang="en-US" i="1" dirty="0">
                <a:sym typeface="Greek Symbols" pitchFamily="18" charset="2"/>
              </a:rPr>
              <a:t> </a:t>
            </a:r>
            <a:r>
              <a:rPr lang="en-US" altLang="en-US" dirty="0">
                <a:sym typeface="Greek Symbols" pitchFamily="18" charset="2"/>
              </a:rPr>
              <a:t>involves attributes from only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and </a:t>
            </a:r>
            <a:r>
              <a:rPr lang="en-US" altLang="en-US" i="1" dirty="0">
                <a:sym typeface="Greek Symbols" pitchFamily="18" charset="2"/>
              </a:rPr>
              <a:t>E</a:t>
            </a:r>
            <a:r>
              <a:rPr lang="en-US" altLang="en-US" i="1" baseline="-25000" dirty="0">
                <a:sym typeface="Greek Symbols" pitchFamily="18" charset="2"/>
              </a:rPr>
              <a:t>3</a:t>
            </a:r>
            <a:r>
              <a:rPr lang="en-US" altLang="en-US" i="1" dirty="0">
                <a:sym typeface="Greek Symbols" pitchFamily="18" charset="2"/>
              </a:rPr>
              <a:t>.</a:t>
            </a:r>
          </a:p>
        </p:txBody>
      </p:sp>
      <p:sp>
        <p:nvSpPr>
          <p:cNvPr id="4" name="Object 3">
            <a:extLst>
              <a:ext uri="{FF2B5EF4-FFF2-40B4-BE49-F238E27FC236}">
                <a16:creationId xmlns:a16="http://schemas.microsoft.com/office/drawing/2014/main" id="{84B99422-6334-4E45-9086-F1F2684CA3D1}"/>
              </a:ext>
            </a:extLst>
          </p:cNvPr>
          <p:cNvSpPr txBox="1"/>
          <p:nvPr/>
        </p:nvSpPr>
        <p:spPr bwMode="auto">
          <a:xfrm>
            <a:off x="2378709" y="3891490"/>
            <a:ext cx="2094310" cy="342900"/>
          </a:xfrm>
          <a:prstGeom prst="rect">
            <a:avLst/>
          </a:prstGeom>
          <a:noFill/>
          <a:ln>
            <a:noFill/>
          </a:ln>
          <a:effectLst/>
        </p:spPr>
        <p:txBody>
          <a:bodyPr>
            <a:normAutofit/>
          </a:bodyPr>
          <a:lstStyle/>
          <a:p>
            <a:pPr defTabSz="685800" eaLnBrk="0" hangingPunct="0"/>
            <a:endParaRPr lang="en-IN" sz="1350" dirty="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764335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13BE5181-BC0D-4E3C-B803-BDBB6753C8E0}"/>
              </a:ext>
            </a:extLst>
          </p:cNvPr>
          <p:cNvSpPr>
            <a:spLocks noGrp="1" noChangeArrowheads="1"/>
          </p:cNvSpPr>
          <p:nvPr>
            <p:ph type="title"/>
          </p:nvPr>
        </p:nvSpPr>
        <p:spPr>
          <a:xfrm>
            <a:off x="1868091" y="41672"/>
            <a:ext cx="6057900" cy="457200"/>
          </a:xfrm>
        </p:spPr>
        <p:txBody>
          <a:bodyPr/>
          <a:lstStyle/>
          <a:p>
            <a:pPr>
              <a:defRPr/>
            </a:pPr>
            <a:r>
              <a:rPr lang="en-US" altLang="en-US">
                <a:effectLst>
                  <a:outerShdw blurRad="38100" dist="38100" dir="2700000" algn="tl">
                    <a:srgbClr val="C0C0C0"/>
                  </a:outerShdw>
                </a:effectLst>
              </a:rPr>
              <a:t>Pictorial Depiction of Equivalence Rules</a:t>
            </a:r>
          </a:p>
        </p:txBody>
      </p:sp>
      <p:pic>
        <p:nvPicPr>
          <p:cNvPr id="3" name="Graphic 2">
            <a:extLst>
              <a:ext uri="{FF2B5EF4-FFF2-40B4-BE49-F238E27FC236}">
                <a16:creationId xmlns:a16="http://schemas.microsoft.com/office/drawing/2014/main" id="{BBF349FB-4CB9-462F-A282-31330CD9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471" y="799484"/>
            <a:ext cx="5188382" cy="3849856"/>
          </a:xfrm>
          <a:prstGeom prst="rect">
            <a:avLst/>
          </a:prstGeom>
        </p:spPr>
      </p:pic>
    </p:spTree>
    <p:extLst>
      <p:ext uri="{BB962C8B-B14F-4D97-AF65-F5344CB8AC3E}">
        <p14:creationId xmlns:p14="http://schemas.microsoft.com/office/powerpoint/2010/main" val="16516205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a:extLst>
              <a:ext uri="{FF2B5EF4-FFF2-40B4-BE49-F238E27FC236}">
                <a16:creationId xmlns:a16="http://schemas.microsoft.com/office/drawing/2014/main" id="{6B49CD74-8487-4512-88D7-665692A992D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25603" name="Rectangle 3">
            <a:extLst>
              <a:ext uri="{FF2B5EF4-FFF2-40B4-BE49-F238E27FC236}">
                <a16:creationId xmlns:a16="http://schemas.microsoft.com/office/drawing/2014/main" id="{D1631F66-0C00-49F9-97DF-D953852A7E86}"/>
              </a:ext>
            </a:extLst>
          </p:cNvPr>
          <p:cNvSpPr>
            <a:spLocks noGrp="1" noChangeArrowheads="1"/>
          </p:cNvSpPr>
          <p:nvPr>
            <p:ph idx="1"/>
          </p:nvPr>
        </p:nvSpPr>
        <p:spPr>
          <a:xfrm>
            <a:off x="1648327" y="826873"/>
            <a:ext cx="5775158" cy="4025979"/>
          </a:xfrm>
        </p:spPr>
        <p:txBody>
          <a:bodyPr/>
          <a:lstStyle/>
          <a:p>
            <a:pPr>
              <a:buNone/>
            </a:pPr>
            <a:r>
              <a:rPr lang="en-US" altLang="en-US" dirty="0"/>
              <a:t>7.	The selection operation distributes over the theta join operation under the following two conditions:</a:t>
            </a:r>
            <a:br>
              <a:rPr lang="en-US" altLang="en-US" dirty="0"/>
            </a:br>
            <a:r>
              <a:rPr lang="en-US" altLang="en-US" dirty="0"/>
              <a:t>(a)  When all the attributes in </a:t>
            </a:r>
            <a:r>
              <a:rPr lang="en-US" altLang="en-US" dirty="0">
                <a:sym typeface="Symbol" panose="05050102010706020507" pitchFamily="18" charset="2"/>
              </a:rPr>
              <a:t></a:t>
            </a:r>
            <a:r>
              <a:rPr lang="en-US" altLang="en-US" baseline="-25000" dirty="0">
                <a:sym typeface="Greek Symbols" pitchFamily="18" charset="2"/>
              </a:rPr>
              <a:t>0 </a:t>
            </a:r>
            <a:r>
              <a:rPr lang="en-US" altLang="en-US" dirty="0">
                <a:sym typeface="Greek Symbols" pitchFamily="18" charset="2"/>
              </a:rPr>
              <a:t> involve only the attributes of one </a:t>
            </a:r>
            <a:br>
              <a:rPr lang="en-US" altLang="en-US" dirty="0">
                <a:sym typeface="Greek Symbols" pitchFamily="18" charset="2"/>
              </a:rPr>
            </a:br>
            <a:r>
              <a:rPr lang="en-US" altLang="en-US" dirty="0">
                <a:sym typeface="Greek Symbols" pitchFamily="18" charset="2"/>
              </a:rPr>
              <a:t>       of the expressions (</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being joined.</a:t>
            </a:r>
            <a:br>
              <a:rPr lang="en-US" altLang="en-US" dirty="0">
                <a:sym typeface="Greek Symbols" pitchFamily="18" charset="2"/>
              </a:rPr>
            </a:br>
            <a:br>
              <a:rPr lang="en-US" altLang="en-US" dirty="0">
                <a:sym typeface="Greek Symbols" pitchFamily="18" charset="2"/>
              </a:rPr>
            </a:br>
            <a:r>
              <a:rPr lang="en-US" altLang="en-US" dirty="0">
                <a:sym typeface="Greek Symbols" pitchFamily="18" charset="2"/>
              </a:rPr>
              <a:t>                </a:t>
            </a:r>
            <a:r>
              <a:rPr lang="en-US" altLang="en-US" dirty="0">
                <a:sym typeface="Symbol" panose="05050102010706020507" pitchFamily="18" charset="2"/>
              </a:rPr>
              <a:t></a:t>
            </a:r>
            <a:r>
              <a:rPr lang="en-US" altLang="en-US" baseline="-25000" dirty="0">
                <a:sym typeface="Symbol" panose="05050102010706020507" pitchFamily="18" charset="2"/>
              </a:rPr>
              <a:t></a:t>
            </a:r>
            <a:r>
              <a:rPr lang="en-US" altLang="en-US" baseline="-46000" dirty="0">
                <a:sym typeface="Greek Symbols" pitchFamily="18" charset="2"/>
              </a:rPr>
              <a:t>0 </a:t>
            </a:r>
            <a:r>
              <a:rPr lang="en-US" altLang="en-US" dirty="0">
                <a:sym typeface="Symbol" panose="05050102010706020507" pitchFamily="18" charset="2"/>
              </a:rPr>
              <a:t>E</a:t>
            </a:r>
            <a:r>
              <a:rPr lang="en-US" altLang="en-US" baseline="-25000" dirty="0">
                <a:sym typeface="Symbol" panose="05050102010706020507" pitchFamily="18" charset="2"/>
              </a:rPr>
              <a:t>1 </a:t>
            </a:r>
            <a:r>
              <a:rPr lang="en-IN" altLang="en-US" dirty="0"/>
              <a:t>⨝</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a:t>
            </a:r>
            <a:r>
              <a:rPr lang="en-IN" dirty="0"/>
              <a:t>≡    </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0</a:t>
            </a:r>
            <a:r>
              <a:rPr lang="en-US" altLang="en-US"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IN" altLang="en-US" dirty="0"/>
              <a:t>⨝</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Greek Symbols" pitchFamily="18" charset="2"/>
              </a:rPr>
              <a:t> </a:t>
            </a:r>
            <a:br>
              <a:rPr lang="en-US" altLang="en-US" dirty="0">
                <a:sym typeface="Greek Symbols" pitchFamily="18" charset="2"/>
              </a:rPr>
            </a:br>
            <a:endParaRPr lang="en-US" altLang="en-US" dirty="0">
              <a:sym typeface="Greek Symbols" pitchFamily="18" charset="2"/>
            </a:endParaRPr>
          </a:p>
          <a:p>
            <a:pPr>
              <a:buFont typeface="Monotype Sorts" pitchFamily="-65" charset="2"/>
              <a:buNone/>
            </a:pPr>
            <a:r>
              <a:rPr lang="en-US" altLang="en-US" dirty="0">
                <a:sym typeface="Greek Symbols" pitchFamily="18" charset="2"/>
              </a:rPr>
              <a:t>	(b) When </a:t>
            </a:r>
            <a:r>
              <a:rPr lang="en-US" altLang="en-US" dirty="0">
                <a:sym typeface="Symbol" panose="05050102010706020507" pitchFamily="18" charset="2"/>
              </a:rPr>
              <a:t></a:t>
            </a:r>
            <a:r>
              <a:rPr lang="en-US" altLang="en-US" baseline="-25000" dirty="0">
                <a:sym typeface="Greek Symbols" pitchFamily="18" charset="2"/>
              </a:rPr>
              <a:t>1 </a:t>
            </a:r>
            <a:r>
              <a:rPr lang="en-US" altLang="en-US" dirty="0">
                <a:sym typeface="Greek Symbols" pitchFamily="18" charset="2"/>
              </a:rPr>
              <a:t>involves only the attributes of </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and</a:t>
            </a:r>
            <a:r>
              <a:rPr lang="en-US" altLang="en-US" i="1" dirty="0">
                <a:sym typeface="Greek Symbols" pitchFamily="18" charset="2"/>
              </a:rPr>
              <a:t> </a:t>
            </a:r>
            <a:r>
              <a:rPr lang="en-US" altLang="en-US" dirty="0">
                <a:sym typeface="Symbol" panose="05050102010706020507" pitchFamily="18" charset="2"/>
              </a:rPr>
              <a:t></a:t>
            </a:r>
            <a:r>
              <a:rPr lang="en-US" altLang="en-US" baseline="-25000" dirty="0">
                <a:sym typeface="Greek Symbols" pitchFamily="18" charset="2"/>
              </a:rPr>
              <a:t>2 </a:t>
            </a:r>
            <a:r>
              <a:rPr lang="en-US" altLang="en-US" dirty="0">
                <a:sym typeface="Greek Symbols" pitchFamily="18" charset="2"/>
              </a:rPr>
              <a:t> involves  </a:t>
            </a:r>
            <a:br>
              <a:rPr lang="en-US" altLang="en-US" dirty="0">
                <a:sym typeface="Greek Symbols" pitchFamily="18" charset="2"/>
              </a:rPr>
            </a:br>
            <a:r>
              <a:rPr lang="en-US" altLang="en-US" dirty="0">
                <a:sym typeface="Greek Symbols" pitchFamily="18" charset="2"/>
              </a:rPr>
              <a:t>      only the attributes of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p>
          <a:p>
            <a:pPr>
              <a:buNone/>
            </a:pP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baseline="-25000" dirty="0">
                <a:sym typeface="Symbol" panose="05050102010706020507" pitchFamily="18" charset="2"/>
              </a:rPr>
              <a:t> </a:t>
            </a:r>
            <a:r>
              <a:rPr lang="en-US" altLang="en-US" baseline="-25000" dirty="0">
                <a:sym typeface="Greek Symbols" pitchFamily="18" charset="2"/>
              </a:rPr>
              <a:t> </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IN" altLang="en-US" dirty="0"/>
              <a:t>⨝</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a:t>
            </a:r>
            <a:r>
              <a:rPr lang="en-IN" dirty="0"/>
              <a:t>≡</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a:t>
            </a:r>
            <a:r>
              <a:rPr lang="en-IN" altLang="en-US" dirty="0"/>
              <a:t> ⨝</a:t>
            </a:r>
            <a:r>
              <a:rPr lang="en-US" altLang="en-US" baseline="-25000" dirty="0">
                <a:sym typeface="Symbol" panose="05050102010706020507" pitchFamily="18" charset="2"/>
              </a:rPr>
              <a:t></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a:t>
            </a:r>
          </a:p>
        </p:txBody>
      </p:sp>
    </p:spTree>
    <p:extLst>
      <p:ext uri="{BB962C8B-B14F-4D97-AF65-F5344CB8AC3E}">
        <p14:creationId xmlns:p14="http://schemas.microsoft.com/office/powerpoint/2010/main" val="28226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B646A50B-011F-454A-8351-8C638211E95B}"/>
              </a:ext>
            </a:extLst>
          </p:cNvPr>
          <p:cNvSpPr>
            <a:spLocks noGrp="1" noChangeArrowheads="1"/>
          </p:cNvSpPr>
          <p:nvPr>
            <p:ph idx="1"/>
          </p:nvPr>
        </p:nvSpPr>
        <p:spPr>
          <a:xfrm>
            <a:off x="1655545" y="826873"/>
            <a:ext cx="5818472" cy="4025979"/>
          </a:xfrm>
        </p:spPr>
        <p:txBody>
          <a:bodyPr/>
          <a:lstStyle/>
          <a:p>
            <a:pPr>
              <a:buNone/>
              <a:tabLst>
                <a:tab pos="2315766" algn="ctr"/>
              </a:tabLst>
            </a:pPr>
            <a:r>
              <a:rPr lang="en-US" altLang="en-US" dirty="0"/>
              <a:t>8.	The projection operation distributes over the theta join operation as follows:</a:t>
            </a:r>
          </a:p>
          <a:p>
            <a:pPr>
              <a:buNone/>
              <a:tabLst>
                <a:tab pos="2315766" algn="ctr"/>
              </a:tabLst>
            </a:pPr>
            <a:r>
              <a:rPr lang="en-US" altLang="en-US" dirty="0"/>
              <a:t>	(a) if </a:t>
            </a:r>
            <a:r>
              <a:rPr kumimoji="0" lang="en-US" altLang="en-US" dirty="0">
                <a:solidFill>
                  <a:srgbClr val="000000"/>
                </a:solidFill>
                <a:sym typeface="Symbol" panose="05050102010706020507" pitchFamily="18" charset="2"/>
              </a:rPr>
              <a:t></a:t>
            </a:r>
            <a:r>
              <a:rPr lang="en-US" altLang="en-US" dirty="0">
                <a:sym typeface="Greek Symbols" pitchFamily="18" charset="2"/>
              </a:rPr>
              <a:t> involves only attributes from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a:t>
            </a:r>
            <a:br>
              <a:rPr lang="en-US" altLang="en-US" dirty="0">
                <a:sym typeface="Symbol" panose="05050102010706020507" pitchFamily="18" charset="2"/>
              </a:rPr>
            </a:br>
            <a:r>
              <a:rPr lang="en-IN" altLang="en-US" dirty="0">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2</a:t>
            </a:r>
            <a:r>
              <a:rPr lang="en-IN" dirty="0"/>
              <a:t>(</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dirty="0"/>
              <a:t>(</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2</a:t>
            </a:r>
            <a:r>
              <a:rPr lang="en-IN" dirty="0"/>
              <a:t>(</a:t>
            </a:r>
            <a:r>
              <a:rPr lang="en-US" altLang="en-US" i="1" dirty="0"/>
              <a:t>E</a:t>
            </a:r>
            <a:r>
              <a:rPr lang="en-US" altLang="en-US" i="1" baseline="-25000" dirty="0"/>
              <a:t>2</a:t>
            </a:r>
            <a:r>
              <a:rPr lang="en-IN" altLang="en-US" dirty="0"/>
              <a:t>)</a:t>
            </a:r>
            <a:r>
              <a:rPr lang="en-US" altLang="en-US" dirty="0"/>
              <a:t> </a:t>
            </a:r>
            <a:r>
              <a:rPr lang="en-US" altLang="en-US" dirty="0">
                <a:sym typeface="Symbol" panose="05050102010706020507" pitchFamily="18" charset="2"/>
              </a:rPr>
              <a:t>	</a:t>
            </a:r>
          </a:p>
          <a:p>
            <a:pPr>
              <a:buNone/>
              <a:tabLst>
                <a:tab pos="2315766" algn="ctr"/>
              </a:tabLst>
            </a:pPr>
            <a:r>
              <a:rPr lang="en-US" altLang="en-US" dirty="0">
                <a:sym typeface="Symbol" panose="05050102010706020507" pitchFamily="18" charset="2"/>
              </a:rPr>
              <a:t>	(b) In general, consider a join </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sym typeface="Greek Symbols" pitchFamily="18" charset="2"/>
              </a:rPr>
              <a:t>. </a:t>
            </a:r>
          </a:p>
          <a:p>
            <a:pPr lvl="1">
              <a:tabLst>
                <a:tab pos="2315766" algn="ctr"/>
              </a:tabLst>
            </a:pPr>
            <a:r>
              <a:rPr lang="en-US" altLang="en-US" dirty="0">
                <a:sym typeface="Greek Symbols" pitchFamily="18" charset="2"/>
              </a:rPr>
              <a:t> Let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and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 be sets of attributes from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and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respectively.  </a:t>
            </a:r>
          </a:p>
          <a:p>
            <a:pPr lvl="1">
              <a:tabLst>
                <a:tab pos="2315766" algn="ctr"/>
              </a:tabLst>
            </a:pPr>
            <a:r>
              <a:rPr lang="en-US" altLang="en-US" dirty="0">
                <a:sym typeface="Greek Symbols" pitchFamily="18" charset="2"/>
              </a:rPr>
              <a:t>Let </a:t>
            </a:r>
            <a:r>
              <a:rPr lang="en-US" altLang="en-US" i="1" dirty="0">
                <a:sym typeface="Symbol" panose="05050102010706020507" pitchFamily="18" charset="2"/>
              </a:rPr>
              <a:t>L</a:t>
            </a:r>
            <a:r>
              <a:rPr lang="en-US" altLang="en-US" baseline="-25000" dirty="0">
                <a:sym typeface="Symbol" panose="05050102010706020507" pitchFamily="18" charset="2"/>
              </a:rPr>
              <a:t>3</a:t>
            </a:r>
            <a:r>
              <a:rPr lang="en-US" altLang="en-US" dirty="0">
                <a:sym typeface="Symbol" panose="05050102010706020507" pitchFamily="18" charset="2"/>
              </a:rPr>
              <a:t> be attributes of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that are involved in join condition </a:t>
            </a:r>
            <a:r>
              <a:rPr lang="en-US" altLang="en-US" i="1" dirty="0">
                <a:sym typeface="Greek Symbols" pitchFamily="18" charset="2"/>
              </a:rPr>
              <a:t>, </a:t>
            </a:r>
            <a:r>
              <a:rPr lang="en-US" altLang="en-US" dirty="0">
                <a:sym typeface="Greek Symbols" pitchFamily="18" charset="2"/>
              </a:rPr>
              <a:t>but are not in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 and</a:t>
            </a:r>
          </a:p>
          <a:p>
            <a:pPr lvl="1">
              <a:tabLst>
                <a:tab pos="2315766" algn="ctr"/>
              </a:tabLst>
            </a:pPr>
            <a:r>
              <a:rPr lang="en-US" altLang="en-US" dirty="0">
                <a:sym typeface="Symbol" panose="05050102010706020507" pitchFamily="18" charset="2"/>
              </a:rPr>
              <a:t> let </a:t>
            </a:r>
            <a:r>
              <a:rPr lang="en-US" altLang="en-US" i="1" dirty="0">
                <a:sym typeface="Greek Symbols" pitchFamily="18" charset="2"/>
              </a:rPr>
              <a:t>L</a:t>
            </a:r>
            <a:r>
              <a:rPr lang="en-US" altLang="en-US" baseline="-25000" dirty="0">
                <a:sym typeface="Greek Symbols" pitchFamily="18" charset="2"/>
              </a:rPr>
              <a:t>4</a:t>
            </a:r>
            <a:r>
              <a:rPr lang="en-US" altLang="en-US" dirty="0">
                <a:sym typeface="Greek Symbols" pitchFamily="18" charset="2"/>
              </a:rPr>
              <a:t> be attributes of </a:t>
            </a:r>
            <a:r>
              <a:rPr lang="en-US" altLang="en-US" i="1" dirty="0">
                <a:sym typeface="Greek Symbols" pitchFamily="18" charset="2"/>
              </a:rPr>
              <a:t>E</a:t>
            </a:r>
            <a:r>
              <a:rPr lang="en-US" altLang="en-US" baseline="-25000" dirty="0">
                <a:sym typeface="Greek Symbols" pitchFamily="18" charset="2"/>
              </a:rPr>
              <a:t>2 </a:t>
            </a:r>
            <a:r>
              <a:rPr lang="en-US" altLang="en-US" dirty="0">
                <a:sym typeface="Greek Symbols" pitchFamily="18" charset="2"/>
              </a:rPr>
              <a:t>that are involved in join condition </a:t>
            </a:r>
            <a:r>
              <a:rPr lang="en-US" altLang="en-US" dirty="0">
                <a:sym typeface="Symbol" panose="05050102010706020507" pitchFamily="18" charset="2"/>
              </a:rPr>
              <a:t></a:t>
            </a:r>
            <a:r>
              <a:rPr lang="en-US" altLang="en-US" dirty="0">
                <a:sym typeface="Greek Symbols" pitchFamily="18" charset="2"/>
              </a:rPr>
              <a:t>, but are not in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a:t>
            </a:r>
            <a:br>
              <a:rPr lang="en-US" altLang="en-US" dirty="0">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2</a:t>
            </a:r>
            <a:r>
              <a:rPr lang="en-IN" dirty="0"/>
              <a:t>(</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2</a:t>
            </a:r>
            <a:r>
              <a:rPr lang="en-IN" dirty="0"/>
              <a:t>(</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3</a:t>
            </a:r>
            <a:r>
              <a:rPr lang="en-IN" dirty="0"/>
              <a:t>(</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2</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4</a:t>
            </a:r>
            <a:r>
              <a:rPr lang="en-IN" dirty="0"/>
              <a:t>(</a:t>
            </a:r>
            <a:r>
              <a:rPr lang="en-US" altLang="en-US" i="1" dirty="0"/>
              <a:t>E</a:t>
            </a:r>
            <a:r>
              <a:rPr lang="en-US" altLang="en-US" baseline="-25000" dirty="0"/>
              <a:t>2</a:t>
            </a:r>
            <a:r>
              <a:rPr lang="en-IN" altLang="en-US" dirty="0"/>
              <a:t>))</a:t>
            </a:r>
          </a:p>
          <a:p>
            <a:pPr lvl="1">
              <a:tabLst>
                <a:tab pos="2315766" algn="ctr"/>
              </a:tabLst>
            </a:pPr>
            <a:endParaRPr lang="en-IN" altLang="en-US" dirty="0"/>
          </a:p>
          <a:p>
            <a:pPr marL="342900" lvl="1" indent="0">
              <a:buNone/>
              <a:tabLst>
                <a:tab pos="2315766" algn="ctr"/>
              </a:tabLst>
            </a:pPr>
            <a:r>
              <a:rPr lang="en-IN" altLang="en-US" dirty="0"/>
              <a:t>Similar equivalences hold for </a:t>
            </a:r>
            <a:r>
              <a:rPr lang="en-IN" altLang="en-US" dirty="0" err="1"/>
              <a:t>outerjoin</a:t>
            </a:r>
            <a:r>
              <a:rPr lang="en-IN" altLang="en-US" dirty="0"/>
              <a:t> operations: </a:t>
            </a:r>
            <a:r>
              <a:rPr lang="en-IN" dirty="0"/>
              <a:t>⟕, ⟖, and ⟗</a:t>
            </a:r>
            <a:r>
              <a:rPr lang="en-IN" altLang="en-US" dirty="0"/>
              <a:t> </a:t>
            </a:r>
            <a:endParaRPr lang="en-US" altLang="en-US" dirty="0">
              <a:sym typeface="Symbol" panose="05050102010706020507" pitchFamily="18" charset="2"/>
            </a:endParaRPr>
          </a:p>
        </p:txBody>
      </p:sp>
      <p:sp>
        <p:nvSpPr>
          <p:cNvPr id="361474" name="Rectangle 2">
            <a:extLst>
              <a:ext uri="{FF2B5EF4-FFF2-40B4-BE49-F238E27FC236}">
                <a16:creationId xmlns:a16="http://schemas.microsoft.com/office/drawing/2014/main" id="{CC6BF4E4-7BA6-4F5E-9757-648842B6E43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Tree>
    <p:extLst>
      <p:ext uri="{BB962C8B-B14F-4D97-AF65-F5344CB8AC3E}">
        <p14:creationId xmlns:p14="http://schemas.microsoft.com/office/powerpoint/2010/main" val="33972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mc:AlternateContent xmlns:mc="http://schemas.openxmlformats.org/markup-compatibility/2006">
        <mc:Choice xmlns:a14="http://schemas.microsoft.com/office/drawing/2010/main" Requires="a14">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48326" y="822120"/>
                <a:ext cx="5551371" cy="3494810"/>
              </a:xfrm>
            </p:spPr>
            <p:txBody>
              <a:bodyPr/>
              <a:lstStyle/>
              <a:p>
                <a:pPr marL="0" indent="0">
                  <a:buNone/>
                  <a:tabLst>
                    <a:tab pos="1709738" algn="l"/>
                  </a:tabLst>
                </a:pPr>
                <a:r>
                  <a:rPr lang="en-US" altLang="en-US" dirty="0">
                    <a:solidFill>
                      <a:srgbClr val="002060"/>
                    </a:solidFill>
                  </a:rPr>
                  <a:t> 9.  </a:t>
                </a:r>
                <a:r>
                  <a:rPr lang="en-US" altLang="en-US" dirty="0"/>
                  <a:t>The set operations union and intersection are commutative</a:t>
                </a:r>
                <a:br>
                  <a:rPr lang="en-US" altLang="en-US" dirty="0"/>
                </a:br>
                <a:r>
                  <a:rPr lang="en-US" altLang="en-US" dirty="0"/>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 </a:t>
                </a:r>
                <a:br>
                  <a:rPr lang="en-US" altLang="en-US" baseline="-25000" dirty="0">
                    <a:sym typeface="Symbol" panose="05050102010706020507" pitchFamily="18" charset="2"/>
                  </a:rPr>
                </a:br>
                <a:r>
                  <a:rPr lang="en-US" altLang="en-US" dirty="0"/>
                  <a:t>               </a:t>
                </a:r>
                <a:r>
                  <a:rPr lang="en-US" altLang="en-US" i="1" dirty="0" err="1"/>
                  <a:t>E</a:t>
                </a:r>
                <a:r>
                  <a:rPr lang="en-US" altLang="en-US" baseline="-25000" dirty="0" err="1"/>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br>
                  <a:rPr lang="en-US" altLang="en-US" dirty="0">
                    <a:sym typeface="Symbol" panose="05050102010706020507" pitchFamily="18" charset="2"/>
                  </a:rPr>
                </a:br>
                <a:r>
                  <a:rPr lang="en-US" altLang="en-US" i="1" dirty="0"/>
                  <a:t>       </a:t>
                </a:r>
                <a:r>
                  <a:rPr lang="en-US" altLang="en-US" dirty="0"/>
                  <a:t>(set difference is not commutative).</a:t>
                </a:r>
                <a:endParaRPr lang="en-US" altLang="en-US" dirty="0">
                  <a:sym typeface="Symbol" panose="05050102010706020507" pitchFamily="18" charset="2"/>
                </a:endParaRPr>
              </a:p>
              <a:p>
                <a:pPr marL="0" indent="0">
                  <a:buNone/>
                  <a:tabLst>
                    <a:tab pos="1709738" algn="l"/>
                  </a:tabLst>
                </a:pPr>
                <a:r>
                  <a:rPr lang="en-US" altLang="en-US" dirty="0">
                    <a:solidFill>
                      <a:srgbClr val="002060"/>
                    </a:solidFill>
                    <a:sym typeface="Symbol" panose="05050102010706020507" pitchFamily="18" charset="2"/>
                  </a:rPr>
                  <a:t>10.  </a:t>
                </a:r>
                <a:r>
                  <a:rPr lang="en-US" altLang="en-US" dirty="0">
                    <a:sym typeface="Symbol" panose="05050102010706020507" pitchFamily="18" charset="2"/>
                  </a:rPr>
                  <a:t>Set union and intersection are associative.</a:t>
                </a:r>
                <a:br>
                  <a:rPr lang="en-US" altLang="en-US" dirty="0">
                    <a:sym typeface="Symbol" panose="05050102010706020507" pitchFamily="18" charset="2"/>
                  </a:rPr>
                </a:br>
                <a:r>
                  <a:rPr lang="en-US" altLang="en-US" dirty="0">
                    <a:sym typeface="Symbol" panose="05050102010706020507" pitchFamily="18" charset="2"/>
                  </a:rPr>
                  <a:t>           </a:t>
                </a:r>
                <a:r>
                  <a:rPr lang="en-US" altLang="en-US" dirty="0"/>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3    </a:t>
                </a:r>
                <a:r>
                  <a:rPr lang="en-IN" dirty="0"/>
                  <a:t>≡</a:t>
                </a:r>
                <a:r>
                  <a:rPr lang="en-US" altLang="en-US" baseline="-25000" dirty="0">
                    <a:sym typeface="Symbol" panose="05050102010706020507" pitchFamily="18" charset="2"/>
                  </a:rPr>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dirty="0"/>
                  <a:t>(</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3</a:t>
                </a:r>
                <a:r>
                  <a:rPr lang="en-IN" dirty="0"/>
                  <a:t>)</a:t>
                </a:r>
                <a:r>
                  <a:rPr lang="en-US" altLang="en-US" baseline="-25000" dirty="0">
                    <a:sym typeface="Symbol" panose="05050102010706020507" pitchFamily="18" charset="2"/>
                  </a:rPr>
                  <a:t> </a:t>
                </a:r>
                <a:br>
                  <a:rPr lang="en-US" altLang="en-US" baseline="-25000" dirty="0">
                    <a:sym typeface="Symbol" panose="05050102010706020507" pitchFamily="18" charset="2"/>
                  </a:rPr>
                </a:br>
                <a:r>
                  <a:rPr lang="en-US" altLang="en-US" baseline="-25000" dirty="0">
                    <a:sym typeface="Symbol" panose="05050102010706020507" pitchFamily="18" charset="2"/>
                  </a:rPr>
                  <a:t>              </a:t>
                </a:r>
                <a:r>
                  <a:rPr lang="en-US" altLang="en-US" dirty="0">
                    <a:sym typeface="Symbol" panose="05050102010706020507" pitchFamily="18" charset="2"/>
                  </a:rPr>
                  <a:t>  </a:t>
                </a:r>
                <a:r>
                  <a:rPr lang="en-US" altLang="en-US" dirty="0"/>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3    </a:t>
                </a:r>
                <a:r>
                  <a:rPr lang="en-IN" dirty="0"/>
                  <a:t>≡   </a:t>
                </a:r>
                <a:r>
                  <a:rPr lang="en-US" altLang="en-US" baseline="-25000" dirty="0">
                    <a:sym typeface="Symbol" panose="05050102010706020507" pitchFamily="18" charset="2"/>
                  </a:rPr>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dirty="0"/>
                  <a:t>(</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3</a:t>
                </a:r>
                <a:r>
                  <a:rPr lang="en-IN" dirty="0"/>
                  <a:t>)</a:t>
                </a:r>
                <a:r>
                  <a:rPr lang="en-US" altLang="en-US" baseline="-25000" dirty="0">
                    <a:sym typeface="Symbol" panose="05050102010706020507" pitchFamily="18" charset="2"/>
                  </a:rPr>
                  <a:t> </a:t>
                </a:r>
                <a:endParaRPr lang="en-US" altLang="en-US" dirty="0">
                  <a:sym typeface="Symbol" panose="05050102010706020507" pitchFamily="18" charset="2"/>
                </a:endParaRPr>
              </a:p>
              <a:p>
                <a:pPr marL="0" indent="0">
                  <a:buNone/>
                  <a:tabLst>
                    <a:tab pos="1709738" algn="l"/>
                  </a:tabLst>
                </a:pPr>
                <a:r>
                  <a:rPr lang="en-US" altLang="en-US" dirty="0">
                    <a:solidFill>
                      <a:srgbClr val="002060"/>
                    </a:solidFill>
                    <a:sym typeface="Symbol" panose="05050102010706020507" pitchFamily="18" charset="2"/>
                  </a:rPr>
                  <a:t>11.  </a:t>
                </a:r>
                <a:r>
                  <a:rPr lang="en-US" altLang="en-US" dirty="0">
                    <a:sym typeface="Symbol" panose="05050102010706020507" pitchFamily="18" charset="2"/>
                  </a:rPr>
                  <a:t>The selection operation distributes over ,  and –. </a:t>
                </a:r>
                <a:br>
                  <a:rPr lang="en-US" altLang="en-US" dirty="0">
                    <a:sym typeface="Symbol" panose="05050102010706020507" pitchFamily="18" charset="2"/>
                  </a:rPr>
                </a:br>
                <a:r>
                  <a:rPr lang="en-IN" altLang="en-US" i="1" dirty="0">
                    <a:latin typeface="Cambria Math" panose="02040503050406030204" pitchFamily="18" charset="0"/>
                  </a:rPr>
                  <a:t> </a:t>
                </a:r>
                <a14:m>
                  <m:oMath xmlns:m="http://schemas.openxmlformats.org/officeDocument/2006/math">
                    <m:r>
                      <m:rPr>
                        <m:nor/>
                      </m:rPr>
                      <a:rPr lang="en-US" altLang="en-US" dirty="0"/>
                      <m:t>	</m:t>
                    </m:r>
                  </m:oMath>
                </a14:m>
                <a:r>
                  <a:rPr lang="en-US" altLang="en-US" dirty="0">
                    <a:sym typeface="Symbol" panose="05050102010706020507" pitchFamily="18" charset="2"/>
                  </a:rPr>
                  <a:t>           a.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b.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c.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d.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br>
                  <a:rPr lang="en-US" altLang="en-US" baseline="-25000" dirty="0">
                    <a:sym typeface="Greek Symbols" pitchFamily="18" charset="2"/>
                  </a:rPr>
                </a:br>
                <a:r>
                  <a:rPr lang="en-US" altLang="en-US" baseline="-25000" dirty="0">
                    <a:sym typeface="Greek Symbols" pitchFamily="18" charset="2"/>
                  </a:rPr>
                  <a:t>                  </a:t>
                </a:r>
                <a:r>
                  <a:rPr lang="en-US" altLang="en-US" dirty="0">
                    <a:sym typeface="Greek Symbols" pitchFamily="18" charset="2"/>
                  </a:rPr>
                  <a:t>e.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 </a:t>
                </a:r>
                <a:r>
                  <a:rPr lang="en-US" altLang="en-US" i="1" dirty="0">
                    <a:sym typeface="Greek Symbols" pitchFamily="18" charset="2"/>
                  </a:rPr>
                  <a:t>E</a:t>
                </a:r>
                <a:r>
                  <a:rPr lang="en-US" altLang="en-US" baseline="-25000" dirty="0">
                    <a:sym typeface="Greek Symbols" pitchFamily="18" charset="2"/>
                  </a:rPr>
                  <a:t>2</a:t>
                </a:r>
                <a:br>
                  <a:rPr lang="en-US" altLang="en-US" dirty="0">
                    <a:sym typeface="Greek Symbols" pitchFamily="18" charset="2"/>
                  </a:rPr>
                </a:br>
                <a:r>
                  <a:rPr lang="en-US" altLang="en-US" dirty="0">
                    <a:sym typeface="Greek Symbols" pitchFamily="18" charset="2"/>
                  </a:rPr>
                  <a:t>        preceding equivalence does not hold for</a:t>
                </a:r>
                <a:r>
                  <a:rPr lang="en-US" altLang="en-US" dirty="0">
                    <a:sym typeface="Symbol" panose="05050102010706020507" pitchFamily="18" charset="2"/>
                  </a:rPr>
                  <a:t> </a:t>
                </a:r>
              </a:p>
              <a:p>
                <a:pPr marL="0" indent="0">
                  <a:buNone/>
                  <a:tabLst>
                    <a:tab pos="1709738" algn="l"/>
                  </a:tabLst>
                </a:pPr>
                <a:r>
                  <a:rPr lang="en-US" altLang="en-US" dirty="0">
                    <a:solidFill>
                      <a:srgbClr val="002060"/>
                    </a:solidFill>
                    <a:sym typeface="Greek Symbols" pitchFamily="18" charset="2"/>
                  </a:rPr>
                  <a:t>12.  </a:t>
                </a:r>
                <a:r>
                  <a:rPr lang="en-US" altLang="en-US" dirty="0">
                    <a:sym typeface="Greek Symbols" pitchFamily="18" charset="2"/>
                  </a:rPr>
                  <a:t>The projection operation distributes over union</a:t>
                </a:r>
                <a:br>
                  <a:rPr lang="en-US" altLang="en-US" dirty="0">
                    <a:sym typeface="Greek Symbols" pitchFamily="18" charset="2"/>
                  </a:rPr>
                </a:br>
                <a:r>
                  <a:rPr lang="en-US" altLang="en-US" dirty="0">
                    <a:sym typeface="Greek Symbols" pitchFamily="18" charset="2"/>
                  </a:rPr>
                  <a:t>        </a:t>
                </a:r>
                <a:r>
                  <a:rPr lang="en-US" altLang="en-US" dirty="0">
                    <a:sym typeface="Symbol" panose="05050102010706020507" pitchFamily="18" charset="2"/>
                  </a:rPr>
                  <a:t></a:t>
                </a:r>
                <a:r>
                  <a:rPr lang="en-US" altLang="en-US" baseline="-25000" dirty="0">
                    <a:sym typeface="Symbol" panose="05050102010706020507" pitchFamily="18" charset="2"/>
                  </a:rPr>
                  <a:t>L</a:t>
                </a:r>
                <a:r>
                  <a:rPr lang="en-US" altLang="en-US" dirty="0">
                    <a:sym typeface="Symbol" panose="05050102010706020507" pitchFamily="18" charset="2"/>
                  </a:rPr>
                  <a:t>(</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a:t>
                </a:r>
                <a:r>
                  <a:rPr lang="en-IN" dirty="0"/>
                  <a:t>≡</a:t>
                </a:r>
                <a:r>
                  <a:rPr lang="en-US" altLang="en-US" dirty="0">
                    <a:sym typeface="Symbol" panose="05050102010706020507" pitchFamily="18" charset="2"/>
                  </a:rPr>
                  <a:t>     (</a:t>
                </a:r>
                <a:r>
                  <a:rPr lang="en-US" altLang="en-US" baseline="-25000" dirty="0">
                    <a:sym typeface="Symbol" panose="05050102010706020507" pitchFamily="18" charset="2"/>
                  </a:rPr>
                  <a:t>L</a:t>
                </a:r>
                <a:r>
                  <a:rPr lang="en-US" altLang="en-US" dirty="0">
                    <a:sym typeface="Symbol" panose="05050102010706020507" pitchFamily="18" charset="2"/>
                  </a:rPr>
                  <a:t>(</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baseline="-25000" dirty="0">
                    <a:sym typeface="Symbol" panose="05050102010706020507" pitchFamily="18" charset="2"/>
                  </a:rPr>
                  <a:t>L</a:t>
                </a:r>
                <a:r>
                  <a:rPr lang="en-US" altLang="en-US" dirty="0">
                    <a:sym typeface="Symbol" panose="05050102010706020507" pitchFamily="18" charset="2"/>
                  </a:rPr>
                  <a:t>(</a:t>
                </a:r>
                <a:r>
                  <a:rPr lang="en-US" altLang="en-US" i="1" dirty="0"/>
                  <a:t>E</a:t>
                </a:r>
                <a:r>
                  <a:rPr lang="en-US" altLang="en-US" baseline="-25000" dirty="0"/>
                  <a:t>2</a:t>
                </a:r>
                <a:r>
                  <a:rPr lang="en-US" altLang="en-US" dirty="0"/>
                  <a:t>)) </a:t>
                </a:r>
                <a:endParaRPr lang="en-US" altLang="en-US" dirty="0">
                  <a:sym typeface="Greek Symbols" pitchFamily="18" charset="2"/>
                </a:endParaRPr>
              </a:p>
              <a:p>
                <a:pPr marL="303610" indent="-303610">
                  <a:buFont typeface="Monotype Sorts" pitchFamily="-65" charset="2"/>
                  <a:buAutoNum type="arabicPeriod" startAt="10"/>
                  <a:tabLst>
                    <a:tab pos="1709738" algn="l"/>
                  </a:tabLst>
                </a:pPr>
                <a:endParaRPr lang="en-US" altLang="en-US" dirty="0">
                  <a:sym typeface="Symbol" panose="05050102010706020507" pitchFamily="18" charset="2"/>
                </a:endParaRPr>
              </a:p>
              <a:p>
                <a:pPr marL="303610" indent="-303610">
                  <a:buNone/>
                  <a:tabLst>
                    <a:tab pos="1709738" algn="l"/>
                  </a:tabLst>
                </a:pPr>
                <a:endParaRPr lang="en-US" altLang="en-US" dirty="0">
                  <a:sym typeface="Symbol" panose="05050102010706020507" pitchFamily="18" charset="2"/>
                </a:endParaRPr>
              </a:p>
            </p:txBody>
          </p:sp>
        </mc:Choice>
        <mc:Fallback>
          <p:sp>
            <p:nvSpPr>
              <p:cNvPr id="362499" name="Rectangle 3">
                <a:extLst>
                  <a:ext uri="{FF2B5EF4-FFF2-40B4-BE49-F238E27FC236}">
                    <a16:creationId xmlns:a16="http://schemas.microsoft.com/office/drawing/2014/main" id="{CD34A2FB-3E13-4F06-8207-CFF2D7389F2B}"/>
                  </a:ext>
                </a:extLst>
              </p:cNvPr>
              <p:cNvSpPr>
                <a:spLocks noGrp="1" noRot="1" noChangeAspect="1" noMove="1" noResize="1" noEditPoints="1" noAdjustHandles="1" noChangeArrowheads="1" noChangeShapeType="1" noTextEdit="1"/>
              </p:cNvSpPr>
              <p:nvPr>
                <p:ph idx="1"/>
              </p:nvPr>
            </p:nvSpPr>
            <p:spPr>
              <a:xfrm>
                <a:off x="1648326" y="822120"/>
                <a:ext cx="5551371" cy="349481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5685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2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4C9F2-F1F2-4A58-B4AD-918290CDF2A2}"/>
              </a:ext>
            </a:extLst>
          </p:cNvPr>
          <p:cNvSpPr>
            <a:spLocks noGrp="1"/>
          </p:cNvSpPr>
          <p:nvPr>
            <p:ph type="title"/>
          </p:nvPr>
        </p:nvSpPr>
        <p:spPr/>
        <p:txBody>
          <a:bodyPr/>
          <a:lstStyle/>
          <a:p>
            <a:pPr>
              <a:defRPr/>
            </a:pPr>
            <a:r>
              <a:rPr lang="en-US" altLang="en-US">
                <a:effectLst>
                  <a:outerShdw blurRad="38100" dist="38100" dir="2700000" algn="tl">
                    <a:srgbClr val="C0C0C0"/>
                  </a:outerShdw>
                </a:effectLst>
              </a:rPr>
              <a:t>Exercise</a:t>
            </a:r>
          </a:p>
        </p:txBody>
      </p:sp>
      <p:sp>
        <p:nvSpPr>
          <p:cNvPr id="3" name="Content Placeholder 2">
            <a:extLst>
              <a:ext uri="{FF2B5EF4-FFF2-40B4-BE49-F238E27FC236}">
                <a16:creationId xmlns:a16="http://schemas.microsoft.com/office/drawing/2014/main" id="{EE7E51B6-D34B-4233-AA00-768E2D4F91A0}"/>
              </a:ext>
            </a:extLst>
          </p:cNvPr>
          <p:cNvSpPr>
            <a:spLocks noGrp="1"/>
          </p:cNvSpPr>
          <p:nvPr>
            <p:ph idx="1"/>
          </p:nvPr>
        </p:nvSpPr>
        <p:spPr>
          <a:xfrm>
            <a:off x="1641107" y="826873"/>
            <a:ext cx="5847348" cy="3518933"/>
          </a:xfrm>
        </p:spPr>
        <p:txBody>
          <a:bodyPr/>
          <a:lstStyle/>
          <a:p>
            <a:pPr>
              <a:defRPr/>
            </a:pPr>
            <a:r>
              <a:rPr lang="en-US" dirty="0">
                <a:ea typeface="ＭＳ Ｐゴシック" charset="0"/>
              </a:rPr>
              <a:t>Create equivalence rules involving</a:t>
            </a:r>
          </a:p>
          <a:p>
            <a:pPr lvl="1">
              <a:defRPr/>
            </a:pPr>
            <a:r>
              <a:rPr lang="en-US" dirty="0">
                <a:ea typeface="ＭＳ Ｐゴシック" charset="-128"/>
              </a:rPr>
              <a:t>The group by/aggregation operation</a:t>
            </a:r>
          </a:p>
          <a:p>
            <a:pPr lvl="1">
              <a:defRPr/>
            </a:pPr>
            <a:r>
              <a:rPr lang="en-US" dirty="0">
                <a:ea typeface="ＭＳ Ｐゴシック" charset="-128"/>
              </a:rPr>
              <a:t>Left outer join operation</a:t>
            </a:r>
          </a:p>
          <a:p>
            <a:pPr marL="342900" lvl="1" indent="0">
              <a:buNone/>
              <a:defRPr/>
            </a:pPr>
            <a:endParaRPr lang="en-US" dirty="0">
              <a:ea typeface="ＭＳ Ｐゴシック" charset="-128"/>
            </a:endParaRPr>
          </a:p>
        </p:txBody>
      </p:sp>
    </p:spTree>
    <p:extLst>
      <p:ext uri="{BB962C8B-B14F-4D97-AF65-F5344CB8AC3E}">
        <p14:creationId xmlns:p14="http://schemas.microsoft.com/office/powerpoint/2010/main" val="27335853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62765" y="699400"/>
            <a:ext cx="5854566" cy="4231502"/>
          </a:xfrm>
        </p:spPr>
        <p:txBody>
          <a:bodyPr/>
          <a:lstStyle/>
          <a:p>
            <a:pPr marL="0" indent="0">
              <a:buNone/>
              <a:tabLst>
                <a:tab pos="1709738" algn="l"/>
              </a:tabLst>
            </a:pPr>
            <a:r>
              <a:rPr lang="en-US" altLang="en-US" dirty="0">
                <a:solidFill>
                  <a:srgbClr val="002060"/>
                </a:solidFill>
                <a:sym typeface="Greek Symbols" pitchFamily="18" charset="2"/>
              </a:rPr>
              <a:t>13.</a:t>
            </a:r>
            <a:r>
              <a:rPr lang="en-US" altLang="en-US" dirty="0">
                <a:sym typeface="Greek Symbols" pitchFamily="18" charset="2"/>
              </a:rPr>
              <a:t>  Selection distributes over aggregation as below</a:t>
            </a:r>
            <a:br>
              <a:rPr lang="en-US" altLang="en-US" dirty="0">
                <a:sym typeface="Greek Symbols" pitchFamily="18" charset="2"/>
              </a:rPr>
            </a:b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baseline="-25000" dirty="0">
                <a:sym typeface="Greek Symbols" pitchFamily="18" charset="2"/>
              </a:rPr>
              <a:t>G</a:t>
            </a:r>
            <a:r>
              <a:rPr lang="en-IN" dirty="0"/>
              <a:t>𝛾</a:t>
            </a:r>
            <a:r>
              <a:rPr lang="en-US" altLang="en-US" baseline="-25000" dirty="0">
                <a:sym typeface="Greek Symbols" pitchFamily="18" charset="2"/>
              </a:rPr>
              <a:t>A</a:t>
            </a:r>
            <a:r>
              <a:rPr lang="en-US" altLang="en-US" dirty="0">
                <a:sym typeface="Greek Symbols" pitchFamily="18" charset="2"/>
              </a:rPr>
              <a:t>(</a:t>
            </a:r>
            <a:r>
              <a:rPr lang="en-US" altLang="en-US" i="1" dirty="0">
                <a:sym typeface="Greek Symbols" pitchFamily="18" charset="2"/>
              </a:rPr>
              <a:t>E</a:t>
            </a:r>
            <a:r>
              <a:rPr lang="en-US" altLang="en-US" dirty="0">
                <a:sym typeface="Greek Symbols" pitchFamily="18" charset="2"/>
              </a:rPr>
              <a:t>))    </a:t>
            </a:r>
            <a:r>
              <a:rPr lang="en-IN" dirty="0"/>
              <a:t>≡   </a:t>
            </a:r>
            <a:r>
              <a:rPr lang="en-US" altLang="en-US" baseline="-25000" dirty="0">
                <a:sym typeface="Greek Symbols" pitchFamily="18" charset="2"/>
              </a:rPr>
              <a:t>G</a:t>
            </a:r>
            <a:r>
              <a:rPr lang="en-IN" dirty="0"/>
              <a:t>𝛾</a:t>
            </a:r>
            <a:r>
              <a:rPr lang="en-US" altLang="en-US" baseline="-25000" dirty="0">
                <a:sym typeface="Greek Symbols" pitchFamily="18" charset="2"/>
              </a:rPr>
              <a:t>A</a:t>
            </a:r>
            <a:r>
              <a:rPr lang="en-US" altLang="en-US" dirty="0">
                <a:sym typeface="Greek Symbols" pitchFamily="18" charset="2"/>
              </a:rPr>
              <a:t>(</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dirty="0">
                <a:sym typeface="Greek Symbols" pitchFamily="18" charset="2"/>
              </a:rPr>
              <a:t>)) </a:t>
            </a:r>
            <a:br>
              <a:rPr lang="en-US" altLang="en-US" dirty="0">
                <a:sym typeface="Greek Symbols" pitchFamily="18" charset="2"/>
              </a:rPr>
            </a:br>
            <a:r>
              <a:rPr lang="en-US" altLang="en-US" dirty="0">
                <a:sym typeface="Greek Symbols" pitchFamily="18" charset="2"/>
              </a:rPr>
              <a:t>       provided </a:t>
            </a:r>
            <a:r>
              <a:rPr lang="en-US" altLang="en-US" dirty="0">
                <a:sym typeface="Symbol" panose="05050102010706020507" pitchFamily="18" charset="2"/>
              </a:rPr>
              <a:t></a:t>
            </a:r>
            <a:r>
              <a:rPr lang="en-US" altLang="en-US" dirty="0">
                <a:sym typeface="Greek Symbols" pitchFamily="18" charset="2"/>
              </a:rPr>
              <a:t> only involves attributes in G</a:t>
            </a:r>
          </a:p>
          <a:p>
            <a:pPr marL="0" indent="0">
              <a:spcBef>
                <a:spcPts val="536"/>
              </a:spcBef>
              <a:buNone/>
              <a:tabLst>
                <a:tab pos="1709738" algn="l"/>
              </a:tabLst>
            </a:pPr>
            <a:r>
              <a:rPr lang="en-US" altLang="en-US" dirty="0">
                <a:solidFill>
                  <a:srgbClr val="002060"/>
                </a:solidFill>
                <a:sym typeface="Greek Symbols" pitchFamily="18" charset="2"/>
              </a:rPr>
              <a:t>14.</a:t>
            </a:r>
            <a:r>
              <a:rPr lang="en-US" altLang="en-US" dirty="0">
                <a:sym typeface="Greek Symbols" pitchFamily="18" charset="2"/>
              </a:rPr>
              <a:t>  a. Full </a:t>
            </a:r>
            <a:r>
              <a:rPr lang="en-US" altLang="en-US" dirty="0" err="1">
                <a:sym typeface="Greek Symbols" pitchFamily="18" charset="2"/>
              </a:rPr>
              <a:t>outerjoin</a:t>
            </a:r>
            <a:r>
              <a:rPr lang="en-US" altLang="en-US" dirty="0">
                <a:sym typeface="Greek Symbols" pitchFamily="18" charset="2"/>
              </a:rPr>
              <a:t> is commutative:</a:t>
            </a:r>
            <a:br>
              <a:rPr lang="en-US" altLang="en-US" dirty="0">
                <a:sym typeface="Greek Symbols" pitchFamily="18" charset="2"/>
              </a:rPr>
            </a:br>
            <a:r>
              <a:rPr lang="en-US" altLang="en-US" dirty="0">
                <a:sym typeface="Greek Symbols" pitchFamily="18" charset="2"/>
              </a:rPr>
              <a:t>            </a:t>
            </a:r>
            <a:r>
              <a:rPr lang="en-US" altLang="en-US" i="1" dirty="0"/>
              <a:t>E</a:t>
            </a:r>
            <a:r>
              <a:rPr lang="en-US" altLang="en-US" baseline="-25000" dirty="0"/>
              <a:t>1</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 </a:t>
            </a:r>
            <a:br>
              <a:rPr lang="en-US" altLang="en-US" baseline="-25000" dirty="0">
                <a:sym typeface="Symbol" panose="05050102010706020507" pitchFamily="18" charset="2"/>
              </a:rPr>
            </a:br>
            <a:r>
              <a:rPr lang="en-US" altLang="en-US" baseline="-25000" dirty="0">
                <a:sym typeface="Symbol" panose="05050102010706020507" pitchFamily="18" charset="2"/>
              </a:rPr>
              <a:t>           </a:t>
            </a:r>
            <a:r>
              <a:rPr lang="en-US" altLang="en-US" dirty="0">
                <a:sym typeface="Symbol" panose="05050102010706020507" pitchFamily="18" charset="2"/>
              </a:rPr>
              <a:t>b. Left and right </a:t>
            </a:r>
            <a:r>
              <a:rPr lang="en-US" altLang="en-US" dirty="0" err="1">
                <a:sym typeface="Symbol" panose="05050102010706020507" pitchFamily="18" charset="2"/>
              </a:rPr>
              <a:t>outerjoin</a:t>
            </a:r>
            <a:r>
              <a:rPr lang="en-US" altLang="en-US" dirty="0">
                <a:sym typeface="Symbol" panose="05050102010706020507" pitchFamily="18" charset="2"/>
              </a:rPr>
              <a:t> are not commutative, but:</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t>E</a:t>
            </a:r>
            <a:r>
              <a:rPr lang="en-US" altLang="en-US" baseline="-25000" dirty="0"/>
              <a:t>1</a:t>
            </a:r>
            <a:r>
              <a:rPr lang="en-US" altLang="en-US" dirty="0"/>
              <a:t> </a:t>
            </a:r>
            <a:r>
              <a:rPr lang="en-IN" dirty="0"/>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endParaRPr lang="en-US" altLang="en-US" dirty="0">
              <a:sym typeface="Greek Symbols" pitchFamily="18" charset="2"/>
            </a:endParaRPr>
          </a:p>
          <a:p>
            <a:pPr marL="0" indent="0">
              <a:spcBef>
                <a:spcPts val="536"/>
              </a:spcBef>
              <a:buNone/>
              <a:tabLst>
                <a:tab pos="1709738" algn="l"/>
              </a:tabLst>
            </a:pPr>
            <a:r>
              <a:rPr lang="en-US" altLang="en-US" dirty="0">
                <a:solidFill>
                  <a:srgbClr val="002060"/>
                </a:solidFill>
                <a:sym typeface="Greek Symbols" pitchFamily="18" charset="2"/>
              </a:rPr>
              <a:t>15.  </a:t>
            </a:r>
            <a:r>
              <a:rPr lang="en-US" altLang="en-US" dirty="0">
                <a:sym typeface="Greek Symbols" pitchFamily="18" charset="2"/>
              </a:rPr>
              <a:t>Selection distributes over left and right </a:t>
            </a:r>
            <a:r>
              <a:rPr lang="en-US" altLang="en-US" dirty="0" err="1">
                <a:sym typeface="Greek Symbols" pitchFamily="18" charset="2"/>
              </a:rPr>
              <a:t>outerjoins</a:t>
            </a:r>
            <a:r>
              <a:rPr lang="en-US" altLang="en-US" dirty="0">
                <a:sym typeface="Greek Symbols" pitchFamily="18" charset="2"/>
              </a:rPr>
              <a:t> as below, provided </a:t>
            </a:r>
            <a:r>
              <a:rPr lang="en-US" altLang="en-US" dirty="0">
                <a:sym typeface="Symbol" panose="05050102010706020507" pitchFamily="18" charset="2"/>
              </a:rPr>
              <a:t></a:t>
            </a:r>
            <a:r>
              <a:rPr lang="en-US" altLang="en-US" baseline="-25000" dirty="0">
                <a:sym typeface="Symbol" panose="05050102010706020507" pitchFamily="18" charset="2"/>
              </a:rPr>
              <a:t>1</a:t>
            </a:r>
            <a:r>
              <a:rPr lang="en-US" altLang="en-US" dirty="0">
                <a:sym typeface="Greek Symbols" pitchFamily="18" charset="2"/>
              </a:rPr>
              <a:t>             </a:t>
            </a:r>
          </a:p>
          <a:p>
            <a:pPr marL="0" indent="0">
              <a:spcBef>
                <a:spcPts val="0"/>
              </a:spcBef>
              <a:buNone/>
              <a:tabLst>
                <a:tab pos="1709738" algn="l"/>
              </a:tabLst>
            </a:pPr>
            <a:r>
              <a:rPr lang="en-US" altLang="en-US" dirty="0">
                <a:sym typeface="Greek Symbols" pitchFamily="18" charset="2"/>
              </a:rPr>
              <a:t>       only involves attributes of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br>
              <a:rPr lang="en-US" altLang="en-US" dirty="0">
                <a:sym typeface="Greek Symbols" pitchFamily="18" charset="2"/>
              </a:rPr>
            </a:br>
            <a:r>
              <a:rPr lang="en-US" altLang="en-US" dirty="0">
                <a:sym typeface="Greek Symbols" pitchFamily="18" charset="2"/>
              </a:rPr>
              <a:t>       b.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i="1" dirty="0">
                <a:sym typeface="Greek Symbols" pitchFamily="18" charset="2"/>
              </a:rPr>
              <a:t>E</a:t>
            </a:r>
            <a:r>
              <a:rPr lang="en-US" altLang="en-US" baseline="-25000" dirty="0">
                <a:sym typeface="Greek Symbols" pitchFamily="18" charset="2"/>
              </a:rPr>
              <a:t>2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a:t>
            </a:r>
          </a:p>
          <a:p>
            <a:pPr marL="0" indent="0">
              <a:buNone/>
              <a:tabLst>
                <a:tab pos="1709738" algn="l"/>
              </a:tabLst>
            </a:pPr>
            <a:r>
              <a:rPr lang="en-US" altLang="en-US" dirty="0">
                <a:solidFill>
                  <a:srgbClr val="002060"/>
                </a:solidFill>
                <a:sym typeface="Greek Symbols" pitchFamily="18" charset="2"/>
              </a:rPr>
              <a:t>16.  </a:t>
            </a:r>
            <a:r>
              <a:rPr lang="en-US" altLang="en-US" dirty="0" err="1">
                <a:sym typeface="Greek Symbols" pitchFamily="18" charset="2"/>
              </a:rPr>
              <a:t>Outerjoins</a:t>
            </a:r>
            <a:r>
              <a:rPr lang="en-US" altLang="en-US" dirty="0">
                <a:sym typeface="Greek Symbols" pitchFamily="18" charset="2"/>
              </a:rPr>
              <a:t> can be replaced by inner joins under some conditions</a:t>
            </a:r>
          </a:p>
          <a:p>
            <a:pPr marL="0" indent="0">
              <a:buNone/>
              <a:tabLst>
                <a:tab pos="1709738" algn="l"/>
              </a:tabLst>
            </a:pPr>
            <a:r>
              <a:rPr lang="en-US" altLang="en-US" dirty="0">
                <a:sym typeface="Symbol" panose="05050102010706020507" pitchFamily="18" charset="2"/>
              </a:rPr>
              <a:t>        a.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altLang="en-US"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b.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altLang="en-US"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provided </a:t>
            </a:r>
            <a:r>
              <a:rPr lang="en-US" altLang="en-US" dirty="0">
                <a:sym typeface="Symbol" panose="05050102010706020507" pitchFamily="18" charset="2"/>
              </a:rPr>
              <a:t></a:t>
            </a:r>
            <a:r>
              <a:rPr lang="en-US" altLang="en-US" baseline="-25000" dirty="0">
                <a:sym typeface="Symbol" panose="05050102010706020507" pitchFamily="18" charset="2"/>
              </a:rPr>
              <a:t>1</a:t>
            </a:r>
            <a:r>
              <a:rPr lang="en-US" altLang="en-US" dirty="0">
                <a:sym typeface="Symbol" panose="05050102010706020507" pitchFamily="18" charset="2"/>
              </a:rPr>
              <a:t> is null rejecting on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p>
          <a:p>
            <a:pPr marL="342900" indent="-342900">
              <a:buFont typeface="Monotype Sorts" pitchFamily="-65" charset="2"/>
              <a:buAutoNum type="arabicPeriod" startAt="13"/>
              <a:tabLst>
                <a:tab pos="1709738" algn="l"/>
              </a:tabLst>
            </a:pPr>
            <a:endParaRPr lang="en-US" altLang="en-US" dirty="0">
              <a:sym typeface="Greek Symbols" pitchFamily="18" charset="2"/>
            </a:endParaRPr>
          </a:p>
          <a:p>
            <a:pPr marL="342900" indent="-342900">
              <a:buFont typeface="Monotype Sorts" pitchFamily="-65" charset="2"/>
              <a:buAutoNum type="arabicPeriod" startAt="13"/>
              <a:tabLst>
                <a:tab pos="1709738" algn="l"/>
              </a:tabLst>
            </a:pPr>
            <a:endParaRPr lang="en-US" altLang="en-US" dirty="0">
              <a:sym typeface="Greek Symbols" pitchFamily="18" charset="2"/>
            </a:endParaRPr>
          </a:p>
          <a:p>
            <a:pPr marL="342900" indent="-342900">
              <a:buFont typeface="Monotype Sorts" pitchFamily="-65" charset="2"/>
              <a:buAutoNum type="arabicPeriod" startAt="13"/>
              <a:tabLst>
                <a:tab pos="1709738" algn="l"/>
              </a:tabLst>
            </a:pPr>
            <a:endParaRPr lang="en-US" altLang="en-US" dirty="0">
              <a:sym typeface="Greek Symbols" pitchFamily="18" charset="2"/>
            </a:endParaRPr>
          </a:p>
          <a:p>
            <a:pPr marL="303610" indent="-303610">
              <a:buNone/>
              <a:tabLst>
                <a:tab pos="1709738" algn="l"/>
              </a:tabLst>
            </a:pPr>
            <a:endParaRPr lang="en-US" altLang="en-US" dirty="0">
              <a:sym typeface="Symbol" panose="05050102010706020507" pitchFamily="18" charset="2"/>
            </a:endParaRPr>
          </a:p>
          <a:p>
            <a:pPr marL="303610" indent="-303610">
              <a:buNone/>
              <a:tabLst>
                <a:tab pos="1709738"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298371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2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24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55546" y="699400"/>
            <a:ext cx="5847347" cy="4231502"/>
          </a:xfrm>
        </p:spPr>
        <p:txBody>
          <a:bodyPr/>
          <a:lstStyle/>
          <a:p>
            <a:pPr marL="0" indent="0">
              <a:buNone/>
              <a:tabLst>
                <a:tab pos="1709738" algn="l"/>
              </a:tabLst>
            </a:pPr>
            <a:r>
              <a:rPr lang="en-US" altLang="en-US" dirty="0">
                <a:sym typeface="Greek Symbols" pitchFamily="18" charset="2"/>
              </a:rPr>
              <a:t>Note that several equivalences that hold for joins do not hold for </a:t>
            </a:r>
            <a:r>
              <a:rPr lang="en-US" altLang="en-US" dirty="0" err="1">
                <a:sym typeface="Greek Symbols" pitchFamily="18" charset="2"/>
              </a:rPr>
              <a:t>outerjoins</a:t>
            </a:r>
            <a:endParaRPr lang="en-US" altLang="en-US" dirty="0">
              <a:sym typeface="Greek Symbols" pitchFamily="18" charset="2"/>
            </a:endParaRPr>
          </a:p>
          <a:p>
            <a:pPr>
              <a:tabLst>
                <a:tab pos="1709738" algn="l"/>
              </a:tabLst>
            </a:pPr>
            <a:r>
              <a:rPr lang="en-US" altLang="en-US" i="1" dirty="0">
                <a:sym typeface="Symbol" panose="05050102010706020507" pitchFamily="18" charset="2"/>
              </a:rPr>
              <a:t></a:t>
            </a:r>
            <a:r>
              <a:rPr lang="en-US" altLang="en-US" baseline="-25000" dirty="0">
                <a:sym typeface="Symbol" panose="05050102010706020507" pitchFamily="18" charset="2"/>
              </a:rPr>
              <a:t>year=2017</a:t>
            </a:r>
            <a:r>
              <a:rPr lang="en-US" altLang="en-US" dirty="0">
                <a:sym typeface="Greek Symbols" pitchFamily="18" charset="2"/>
              </a:rPr>
              <a:t>(</a:t>
            </a:r>
            <a:r>
              <a:rPr lang="en-US" altLang="en-US" i="1" dirty="0">
                <a:sym typeface="Greek Symbols" pitchFamily="18" charset="2"/>
              </a:rPr>
              <a:t>instructor</a:t>
            </a:r>
            <a:r>
              <a:rPr lang="en-US" altLang="en-US" dirty="0">
                <a:sym typeface="Greek Symbols" pitchFamily="18" charset="2"/>
              </a:rPr>
              <a:t> </a:t>
            </a:r>
            <a:r>
              <a:rPr lang="en-IN" dirty="0"/>
              <a:t>⟕</a:t>
            </a:r>
            <a:r>
              <a:rPr lang="en-US" altLang="en-US" dirty="0">
                <a:sym typeface="Greek Symbols" pitchFamily="18" charset="2"/>
              </a:rPr>
              <a:t> </a:t>
            </a:r>
            <a:r>
              <a:rPr lang="en-US" altLang="en-US" i="1" dirty="0">
                <a:sym typeface="Greek Symbols" pitchFamily="18" charset="2"/>
              </a:rPr>
              <a:t>teaches</a:t>
            </a:r>
            <a:r>
              <a:rPr lang="en-US" altLang="en-US" dirty="0">
                <a:sym typeface="Greek Symbols" pitchFamily="18" charset="2"/>
              </a:rPr>
              <a:t>)  </a:t>
            </a:r>
            <a:r>
              <a:rPr lang="en-IN" dirty="0"/>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year=2017</a:t>
            </a:r>
            <a:r>
              <a:rPr lang="en-US" altLang="en-US" dirty="0">
                <a:sym typeface="Greek Symbols" pitchFamily="18" charset="2"/>
              </a:rPr>
              <a:t>(</a:t>
            </a:r>
            <a:r>
              <a:rPr lang="en-US" altLang="en-US" i="1" dirty="0">
                <a:sym typeface="Greek Symbols" pitchFamily="18" charset="2"/>
              </a:rPr>
              <a:t>instructor</a:t>
            </a:r>
            <a:r>
              <a:rPr lang="en-US" altLang="en-US" dirty="0">
                <a:sym typeface="Greek Symbols" pitchFamily="18" charset="2"/>
              </a:rPr>
              <a:t> </a:t>
            </a:r>
            <a:r>
              <a:rPr lang="en-IN" altLang="en-US" dirty="0"/>
              <a:t>⨝</a:t>
            </a:r>
            <a:r>
              <a:rPr lang="en-US" altLang="en-US" dirty="0">
                <a:sym typeface="Greek Symbols" pitchFamily="18" charset="2"/>
              </a:rPr>
              <a:t> </a:t>
            </a:r>
            <a:r>
              <a:rPr lang="en-US" altLang="en-US" i="1" dirty="0">
                <a:sym typeface="Greek Symbols" pitchFamily="18" charset="2"/>
              </a:rPr>
              <a:t>teaches</a:t>
            </a:r>
            <a:r>
              <a:rPr lang="en-US" altLang="en-US" dirty="0">
                <a:sym typeface="Greek Symbols" pitchFamily="18" charset="2"/>
              </a:rPr>
              <a:t>)</a:t>
            </a:r>
          </a:p>
          <a:p>
            <a:pPr>
              <a:tabLst>
                <a:tab pos="1709738" algn="l"/>
              </a:tabLst>
            </a:pPr>
            <a:r>
              <a:rPr lang="en-US" altLang="en-US" dirty="0" err="1">
                <a:sym typeface="Greek Symbols" pitchFamily="18" charset="2"/>
              </a:rPr>
              <a:t>Outerjoins</a:t>
            </a:r>
            <a:r>
              <a:rPr lang="en-US" altLang="en-US" dirty="0">
                <a:sym typeface="Greek Symbols" pitchFamily="18" charset="2"/>
              </a:rPr>
              <a:t> are not associative</a:t>
            </a:r>
            <a:br>
              <a:rPr lang="en-US" altLang="en-US" dirty="0">
                <a:sym typeface="Greek Symbols" pitchFamily="18" charset="2"/>
              </a:rPr>
            </a:br>
            <a:r>
              <a:rPr lang="en-US" altLang="en-US" dirty="0">
                <a:sym typeface="Greek Symbols" pitchFamily="18" charset="2"/>
              </a:rPr>
              <a:t>               (r </a:t>
            </a:r>
            <a:r>
              <a:rPr lang="en-IN" dirty="0"/>
              <a:t>⟕ s) ⟕ t     ≢     r ⟕ (s ⟕ t)</a:t>
            </a:r>
          </a:p>
          <a:p>
            <a:pPr lvl="1">
              <a:tabLst>
                <a:tab pos="1709738" algn="l"/>
              </a:tabLst>
            </a:pPr>
            <a:r>
              <a:rPr lang="en-IN" altLang="en-US" dirty="0">
                <a:sym typeface="Greek Symbols" pitchFamily="18" charset="2"/>
              </a:rPr>
              <a:t>e.g. with r(A,B) = {(1,1),    s(B,C) = { (1,1)},   t(A,C) = { }</a:t>
            </a:r>
            <a:endParaRPr lang="en-US" altLang="en-US" dirty="0">
              <a:sym typeface="Greek Symbols" pitchFamily="18" charset="2"/>
            </a:endParaRPr>
          </a:p>
          <a:p>
            <a:pPr marL="342900" indent="-342900">
              <a:buFont typeface="Monotype Sorts" pitchFamily="-65" charset="2"/>
              <a:buAutoNum type="arabicPeriod" startAt="16"/>
              <a:tabLst>
                <a:tab pos="1709738" algn="l"/>
              </a:tabLst>
            </a:pPr>
            <a:endParaRPr lang="en-US" altLang="en-US" dirty="0">
              <a:sym typeface="Greek Symbols" pitchFamily="18" charset="2"/>
            </a:endParaRPr>
          </a:p>
          <a:p>
            <a:pPr marL="303610" indent="-303610">
              <a:buNone/>
              <a:tabLst>
                <a:tab pos="1709738" algn="l"/>
              </a:tabLst>
            </a:pPr>
            <a:endParaRPr lang="en-US" altLang="en-US" dirty="0">
              <a:sym typeface="Symbol" panose="05050102010706020507" pitchFamily="18" charset="2"/>
            </a:endParaRPr>
          </a:p>
          <a:p>
            <a:pPr marL="303610" indent="-303610">
              <a:buNone/>
              <a:tabLst>
                <a:tab pos="1709738"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177553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solidFill>
                  <a:srgbClr val="FF0000"/>
                </a:solidFill>
              </a:rPr>
              <a:t>Columnar representation found to be more efficient for decision support than row-oriented representation</a:t>
            </a:r>
          </a:p>
          <a:p>
            <a:r>
              <a:rPr lang="en-IN" dirty="0">
                <a:solidFill>
                  <a:srgbClr val="FF0000"/>
                </a:solidFill>
              </a:rPr>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13009754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9AB4C80-3C53-4A22-A0BA-9A1ABBED1926}"/>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Transformation Example: Pushing Selections</a:t>
            </a:r>
          </a:p>
        </p:txBody>
      </p:sp>
      <p:sp>
        <p:nvSpPr>
          <p:cNvPr id="32771" name="Rectangle 3">
            <a:extLst>
              <a:ext uri="{FF2B5EF4-FFF2-40B4-BE49-F238E27FC236}">
                <a16:creationId xmlns:a16="http://schemas.microsoft.com/office/drawing/2014/main" id="{F387F6FF-70A9-4D77-9B93-3363D0FBA892}"/>
              </a:ext>
            </a:extLst>
          </p:cNvPr>
          <p:cNvSpPr>
            <a:spLocks noGrp="1" noChangeArrowheads="1"/>
          </p:cNvSpPr>
          <p:nvPr>
            <p:ph idx="1"/>
          </p:nvPr>
        </p:nvSpPr>
        <p:spPr>
          <a:xfrm>
            <a:off x="1626670" y="826873"/>
            <a:ext cx="5796815" cy="4025979"/>
          </a:xfrm>
        </p:spPr>
        <p:txBody>
          <a:bodyPr/>
          <a:lstStyle/>
          <a:p>
            <a:r>
              <a:rPr lang="en-US" altLang="en-US" dirty="0"/>
              <a:t>Query:  Find the names of all instructors in the Music department, along with the titles of the courses that they teach</a:t>
            </a:r>
          </a:p>
          <a:p>
            <a:pPr lvl="1"/>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en-IN" altLang="ja-JP" i="1" baseline="-25000" dirty="0">
                <a:sym typeface="Symbol" panose="05050102010706020507" pitchFamily="18" charset="2"/>
              </a:rPr>
              <a:t>‘</a:t>
            </a:r>
            <a:r>
              <a:rPr lang="en-US" altLang="ja-JP" baseline="-25000" dirty="0">
                <a:sym typeface="Symbol" panose="05050102010706020507" pitchFamily="18" charset="2"/>
              </a:rPr>
              <a:t>Music</a:t>
            </a:r>
            <a:r>
              <a:rPr lang="en-IN" altLang="ja-JP" baseline="-25000" dirty="0">
                <a:sym typeface="Symbol" panose="05050102010706020507" pitchFamily="18" charset="2"/>
              </a:rPr>
              <a:t>’</a:t>
            </a:r>
            <a:br>
              <a:rPr lang="en-US" altLang="ja-JP" dirty="0">
                <a:sym typeface="Symbol" panose="05050102010706020507" pitchFamily="18" charset="2"/>
              </a:rPr>
            </a:br>
            <a:r>
              <a:rPr lang="en-US" altLang="ja-JP" dirty="0">
                <a:sym typeface="Symbol" panose="05050102010706020507" pitchFamily="18" charset="2"/>
              </a:rPr>
              <a:t>               (</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i="1" dirty="0">
                <a:sym typeface="Symbol" panose="05050102010706020507" pitchFamily="18" charset="2"/>
              </a:rPr>
              <a:t>(teaches </a:t>
            </a:r>
            <a:r>
              <a:rPr lang="en-IN" altLang="en-US" dirty="0">
                <a:ea typeface="MS PGothic" panose="020B0600070205080204" pitchFamily="34" charset="-128"/>
              </a:rPr>
              <a:t>⨝</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r>
              <a:rPr lang="en-US" altLang="en-US" dirty="0">
                <a:sym typeface="Symbol" panose="05050102010706020507" pitchFamily="18" charset="2"/>
              </a:rPr>
              <a:t>Transformation using rule 7a.</a:t>
            </a:r>
          </a:p>
          <a:p>
            <a:pPr lvl="1"/>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en-IN" altLang="en-US" i="1" baseline="-25000" dirty="0">
                <a:sym typeface="Symbol" panose="05050102010706020507" pitchFamily="18" charset="2"/>
              </a:rPr>
              <a:t>‘</a:t>
            </a:r>
            <a:r>
              <a:rPr lang="en-US" altLang="ja-JP" baseline="-25000" dirty="0">
                <a:sym typeface="Symbol" panose="05050102010706020507" pitchFamily="18" charset="2"/>
              </a:rPr>
              <a:t>Music</a:t>
            </a:r>
            <a:r>
              <a:rPr lang="en-IN" altLang="ja-JP" baseline="-25000" dirty="0">
                <a:sym typeface="Symbol" panose="05050102010706020507" pitchFamily="18" charset="2"/>
              </a:rPr>
              <a:t>’</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r>
              <a:rPr lang="en-IN" altLang="en-US" dirty="0">
                <a:ea typeface="MS PGothic" panose="020B0600070205080204" pitchFamily="34" charset="-128"/>
              </a:rPr>
              <a:t> ⨝</a:t>
            </a:r>
            <a:r>
              <a:rPr lang="en-US" altLang="ja-JP" i="1" dirty="0">
                <a:sym typeface="Symbol" panose="05050102010706020507" pitchFamily="18" charset="2"/>
              </a:rPr>
              <a:t>   </a:t>
            </a:r>
            <a:br>
              <a:rPr lang="en-US" altLang="ja-JP" i="1" dirty="0">
                <a:sym typeface="Symbol" panose="05050102010706020507" pitchFamily="18" charset="2"/>
              </a:rPr>
            </a:br>
            <a:r>
              <a:rPr lang="en-US" altLang="ja-JP" i="1" dirty="0">
                <a:sym typeface="Symbol" panose="05050102010706020507" pitchFamily="18" charset="2"/>
              </a:rPr>
              <a:t>               (teaches </a:t>
            </a:r>
            <a:r>
              <a:rPr lang="en-IN" altLang="en-US" dirty="0">
                <a:ea typeface="MS PGothic" panose="020B0600070205080204" pitchFamily="34" charset="-128"/>
              </a:rPr>
              <a:t>⨝</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r>
              <a:rPr lang="en-US" altLang="en-US" dirty="0">
                <a:sym typeface="Symbol" panose="05050102010706020507" pitchFamily="18" charset="2"/>
              </a:rPr>
              <a:t>Performing the selection as early as possible reduces the size of the relation to be joined. </a:t>
            </a:r>
            <a:endParaRPr lang="en-US" altLang="en-US" baseline="-25000" dirty="0">
              <a:sym typeface="Symbol" panose="05050102010706020507" pitchFamily="18" charset="2"/>
            </a:endParaRPr>
          </a:p>
        </p:txBody>
      </p:sp>
    </p:spTree>
    <p:extLst>
      <p:ext uri="{BB962C8B-B14F-4D97-AF65-F5344CB8AC3E}">
        <p14:creationId xmlns:p14="http://schemas.microsoft.com/office/powerpoint/2010/main" val="26680679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0C250CDD-B570-4445-BF3F-3A786F80E8D8}"/>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Example with Multiple Transformations</a:t>
            </a:r>
          </a:p>
        </p:txBody>
      </p:sp>
      <p:sp>
        <p:nvSpPr>
          <p:cNvPr id="33795" name="Rectangle 3">
            <a:extLst>
              <a:ext uri="{FF2B5EF4-FFF2-40B4-BE49-F238E27FC236}">
                <a16:creationId xmlns:a16="http://schemas.microsoft.com/office/drawing/2014/main" id="{AE12142C-2886-40EF-8A6F-FA29A95487BF}"/>
              </a:ext>
            </a:extLst>
          </p:cNvPr>
          <p:cNvSpPr>
            <a:spLocks noGrp="1" noChangeArrowheads="1"/>
          </p:cNvSpPr>
          <p:nvPr>
            <p:ph idx="1"/>
          </p:nvPr>
        </p:nvSpPr>
        <p:spPr>
          <a:xfrm>
            <a:off x="1626670" y="826873"/>
            <a:ext cx="5818472" cy="4025979"/>
          </a:xfrm>
        </p:spPr>
        <p:txBody>
          <a:bodyPr/>
          <a:lstStyle/>
          <a:p>
            <a:r>
              <a:rPr lang="en-US" altLang="en-US" dirty="0"/>
              <a:t>Query: Find the names of all instructors in the Music department who have taught a course in 2017, along with the titles of the courses that they taught</a:t>
            </a:r>
          </a:p>
          <a:p>
            <a:pPr lvl="1">
              <a:lnSpc>
                <a:spcPct val="110000"/>
              </a:lnSpc>
            </a:pPr>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en-IN" altLang="ja-JP" i="1" baseline="-25000" dirty="0">
                <a:sym typeface="Symbol" panose="05050102010706020507" pitchFamily="18" charset="2"/>
              </a:rPr>
              <a:t>"</a:t>
            </a:r>
            <a:r>
              <a:rPr lang="en-US" altLang="ja-JP" baseline="-25000" dirty="0">
                <a:sym typeface="Symbol" panose="05050102010706020507" pitchFamily="18" charset="2"/>
              </a:rPr>
              <a:t>Music</a:t>
            </a:r>
            <a:r>
              <a:rPr lang="en-IN" altLang="ja-JP" baseline="-25000" dirty="0">
                <a:sym typeface="Symbol" panose="05050102010706020507" pitchFamily="18" charset="2"/>
              </a:rPr>
              <a:t>”</a:t>
            </a:r>
            <a:r>
              <a:rPr lang="en-US" altLang="ja-JP" baseline="-25000" dirty="0">
                <a:sym typeface="Symbol" panose="05050102010706020507" pitchFamily="18" charset="2"/>
              </a:rPr>
              <a:t></a:t>
            </a:r>
            <a:r>
              <a:rPr lang="en-US" altLang="ja-JP" i="1" baseline="-25000" dirty="0">
                <a:sym typeface="Symbol" panose="05050102010706020507" pitchFamily="18" charset="2"/>
              </a:rPr>
              <a:t>year</a:t>
            </a:r>
            <a:r>
              <a:rPr lang="en-US" altLang="ja-JP" baseline="-25000" dirty="0">
                <a:sym typeface="Symbol" panose="05050102010706020507" pitchFamily="18" charset="2"/>
              </a:rPr>
              <a:t> = 2017</a:t>
            </a:r>
            <a:br>
              <a:rPr lang="en-US" altLang="ja-JP" dirty="0">
                <a:sym typeface="Symbol" panose="05050102010706020507" pitchFamily="18" charset="2"/>
              </a:rPr>
            </a:br>
            <a:r>
              <a:rPr lang="en-US" altLang="ja-JP" dirty="0">
                <a:sym typeface="Symbol" panose="05050102010706020507" pitchFamily="18" charset="2"/>
              </a:rPr>
              <a:t>         (</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i="1" dirty="0">
                <a:sym typeface="Symbol" panose="05050102010706020507" pitchFamily="18" charset="2"/>
              </a:rPr>
              <a:t>(teaches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endParaRPr lang="en-US" altLang="ja-JP" dirty="0"/>
          </a:p>
          <a:p>
            <a:r>
              <a:rPr lang="en-US" altLang="en-US" dirty="0">
                <a:sym typeface="Symbol" panose="05050102010706020507" pitchFamily="18" charset="2"/>
              </a:rPr>
              <a:t>Transformation using join associatively (Rule 6a):</a:t>
            </a:r>
          </a:p>
          <a:p>
            <a:pPr lvl="1">
              <a:lnSpc>
                <a:spcPct val="120000"/>
              </a:lnSpc>
            </a:pPr>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en-IN" altLang="en-US" i="1" baseline="-25000" dirty="0">
                <a:sym typeface="Symbol" panose="05050102010706020507" pitchFamily="18" charset="2"/>
              </a:rPr>
              <a:t>“</a:t>
            </a:r>
            <a:r>
              <a:rPr lang="en-US" altLang="ja-JP" baseline="-25000" dirty="0">
                <a:sym typeface="Symbol" panose="05050102010706020507" pitchFamily="18" charset="2"/>
              </a:rPr>
              <a:t>Music</a:t>
            </a:r>
            <a:r>
              <a:rPr lang="en-IN" altLang="ja-JP" baseline="-25000" dirty="0">
                <a:sym typeface="Symbol" panose="05050102010706020507" pitchFamily="18" charset="2"/>
              </a:rPr>
              <a:t>”</a:t>
            </a:r>
            <a:r>
              <a:rPr lang="en-US" altLang="ja-JP" baseline="-25000" dirty="0">
                <a:sym typeface="Symbol" panose="05050102010706020507" pitchFamily="18" charset="2"/>
              </a:rPr>
              <a:t></a:t>
            </a:r>
            <a:r>
              <a:rPr lang="en-US" altLang="ja-JP" i="1" baseline="-25000" dirty="0">
                <a:sym typeface="Symbol" panose="05050102010706020507" pitchFamily="18" charset="2"/>
              </a:rPr>
              <a:t>year</a:t>
            </a:r>
            <a:r>
              <a:rPr lang="en-US" altLang="ja-JP" baseline="-25000" dirty="0">
                <a:sym typeface="Symbol" panose="05050102010706020507" pitchFamily="18" charset="2"/>
              </a:rPr>
              <a:t> = 2017</a:t>
            </a:r>
            <a:br>
              <a:rPr lang="en-US" altLang="ja-JP" dirty="0">
                <a:sym typeface="Symbol" panose="05050102010706020507" pitchFamily="18" charset="2"/>
              </a:rPr>
            </a:br>
            <a:r>
              <a:rPr lang="en-US" altLang="ja-JP" dirty="0">
                <a:sym typeface="Symbol" panose="05050102010706020507" pitchFamily="18" charset="2"/>
              </a:rPr>
              <a:t>         ((</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i="1" dirty="0">
                <a:sym typeface="Symbol" panose="05050102010706020507" pitchFamily="18" charset="2"/>
              </a:rPr>
              <a:t>teaches)</a:t>
            </a:r>
            <a:r>
              <a:rPr lang="en-IN" altLang="en-US" dirty="0">
                <a:ea typeface="MS PGothic" panose="020B0600070205080204" pitchFamily="34" charset="-128"/>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r>
              <a:rPr lang="en-US" altLang="en-US" dirty="0">
                <a:sym typeface="Symbol" panose="05050102010706020507" pitchFamily="18" charset="2"/>
              </a:rPr>
              <a:t>Second form provides an opportunity to apply the </a:t>
            </a:r>
            <a:r>
              <a:rPr lang="ja-JP" altLang="en-US" dirty="0">
                <a:sym typeface="Symbol" panose="05050102010706020507" pitchFamily="18" charset="2"/>
              </a:rPr>
              <a:t>“</a:t>
            </a:r>
            <a:r>
              <a:rPr lang="en-US" altLang="ja-JP" dirty="0">
                <a:sym typeface="Symbol" panose="05050102010706020507" pitchFamily="18" charset="2"/>
              </a:rPr>
              <a:t>perform selections early</a:t>
            </a:r>
            <a:r>
              <a:rPr lang="ja-JP" altLang="en-US" dirty="0">
                <a:sym typeface="Symbol" panose="05050102010706020507" pitchFamily="18" charset="2"/>
              </a:rPr>
              <a:t>”</a:t>
            </a:r>
            <a:r>
              <a:rPr lang="en-US" altLang="ja-JP" dirty="0">
                <a:sym typeface="Symbol" panose="05050102010706020507" pitchFamily="18" charset="2"/>
              </a:rPr>
              <a:t> rule, resulting in the subexpression</a:t>
            </a:r>
          </a:p>
          <a:p>
            <a:pPr>
              <a:buFont typeface="Monotype Sorts" pitchFamily="-65" charset="2"/>
              <a:buNone/>
            </a:pPr>
            <a:r>
              <a:rPr lang="en-US" altLang="en-US" dirty="0">
                <a:sym typeface="Symbol" panose="05050102010706020507" pitchFamily="18" charset="2"/>
              </a:rPr>
              <a:t>           </a:t>
            </a:r>
            <a:r>
              <a:rPr lang="en-US" altLang="en-US" i="1" baseline="-25000" dirty="0">
                <a:sym typeface="Symbol" panose="05050102010706020507" pitchFamily="18" charset="2"/>
              </a:rPr>
              <a:t>dept_name = </a:t>
            </a:r>
            <a:r>
              <a:rPr lang="en-IN" altLang="en-US" i="1" baseline="-25000" dirty="0">
                <a:sym typeface="Symbol" panose="05050102010706020507" pitchFamily="18" charset="2"/>
              </a:rPr>
              <a:t>“</a:t>
            </a:r>
            <a:r>
              <a:rPr lang="en-US" altLang="ja-JP" baseline="-25000" dirty="0">
                <a:sym typeface="Symbol" panose="05050102010706020507" pitchFamily="18" charset="2"/>
              </a:rPr>
              <a:t>Music</a:t>
            </a:r>
            <a:r>
              <a:rPr lang="en-IN" altLang="ja-JP"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 </a:t>
            </a:r>
            <a:r>
              <a:rPr lang="en-IN" altLang="en-US" dirty="0">
                <a:ea typeface="MS PGothic" panose="020B0600070205080204" pitchFamily="34" charset="-128"/>
              </a:rPr>
              <a:t>⨝</a:t>
            </a:r>
            <a:r>
              <a:rPr lang="en-US" altLang="ja-JP" dirty="0">
                <a:sym typeface="Symbol" panose="05050102010706020507" pitchFamily="18" charset="2"/>
              </a:rPr>
              <a:t>  </a:t>
            </a:r>
            <a:r>
              <a:rPr lang="en-US" altLang="ja-JP" i="1" baseline="-25000" dirty="0">
                <a:sym typeface="Symbol" panose="05050102010706020507" pitchFamily="18" charset="2"/>
              </a:rPr>
              <a:t>year = 2017</a:t>
            </a:r>
            <a:r>
              <a:rPr lang="en-US" altLang="ja-JP" dirty="0">
                <a:sym typeface="Symbol" panose="05050102010706020507" pitchFamily="18" charset="2"/>
              </a:rPr>
              <a:t> (</a:t>
            </a:r>
            <a:r>
              <a:rPr lang="en-US" altLang="ja-JP" i="1" dirty="0">
                <a:sym typeface="Symbol" panose="05050102010706020507" pitchFamily="18" charset="2"/>
              </a:rPr>
              <a:t>teaches</a:t>
            </a:r>
            <a:r>
              <a:rPr lang="en-US" altLang="ja-JP" dirty="0">
                <a:sym typeface="Symbol" panose="05050102010706020507" pitchFamily="18" charset="2"/>
              </a:rPr>
              <a:t>)</a:t>
            </a:r>
          </a:p>
          <a:p>
            <a:pPr>
              <a:buFont typeface="Monotype Sorts" pitchFamily="-65" charset="2"/>
              <a:buNone/>
            </a:pPr>
            <a:endParaRPr lang="en-US" altLang="en-US" dirty="0"/>
          </a:p>
        </p:txBody>
      </p:sp>
    </p:spTree>
    <p:extLst>
      <p:ext uri="{BB962C8B-B14F-4D97-AF65-F5344CB8AC3E}">
        <p14:creationId xmlns:p14="http://schemas.microsoft.com/office/powerpoint/2010/main" val="1632046139"/>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4E491A4A-3C0A-4D6B-A8E6-DAADB455E4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 Transformations (Cont.)</a:t>
            </a:r>
          </a:p>
        </p:txBody>
      </p:sp>
      <p:pic>
        <p:nvPicPr>
          <p:cNvPr id="3" name="Graphic 2">
            <a:extLst>
              <a:ext uri="{FF2B5EF4-FFF2-40B4-BE49-F238E27FC236}">
                <a16:creationId xmlns:a16="http://schemas.microsoft.com/office/drawing/2014/main" id="{33E806A7-61B5-4CE6-B8A7-DDF13E6D6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6795" y="975873"/>
            <a:ext cx="6170410" cy="2707691"/>
          </a:xfrm>
          <a:prstGeom prst="rect">
            <a:avLst/>
          </a:prstGeom>
        </p:spPr>
      </p:pic>
    </p:spTree>
    <p:extLst>
      <p:ext uri="{BB962C8B-B14F-4D97-AF65-F5344CB8AC3E}">
        <p14:creationId xmlns:p14="http://schemas.microsoft.com/office/powerpoint/2010/main" val="39805717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DA5B014-9A7D-4BC3-B609-3F8C59E676BD}"/>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Transformation Example: Pushing Projections</a:t>
            </a:r>
          </a:p>
        </p:txBody>
      </p:sp>
      <p:sp>
        <p:nvSpPr>
          <p:cNvPr id="36867" name="Rectangle 3">
            <a:extLst>
              <a:ext uri="{FF2B5EF4-FFF2-40B4-BE49-F238E27FC236}">
                <a16:creationId xmlns:a16="http://schemas.microsoft.com/office/drawing/2014/main" id="{FFF184D8-343D-426D-8603-75BB32384BEC}"/>
              </a:ext>
            </a:extLst>
          </p:cNvPr>
          <p:cNvSpPr>
            <a:spLocks noGrp="1" noChangeArrowheads="1"/>
          </p:cNvSpPr>
          <p:nvPr>
            <p:ph idx="1"/>
          </p:nvPr>
        </p:nvSpPr>
        <p:spPr>
          <a:xfrm>
            <a:off x="1641107" y="826873"/>
            <a:ext cx="5847348" cy="4025979"/>
          </a:xfrm>
        </p:spPr>
        <p:txBody>
          <a:bodyPr/>
          <a:lstStyle/>
          <a:p>
            <a:pPr>
              <a:lnSpc>
                <a:spcPct val="90000"/>
              </a:lnSpc>
            </a:pPr>
            <a:r>
              <a:rPr lang="en-US" altLang="en-US" dirty="0">
                <a:sym typeface="Symbol" panose="05050102010706020507" pitchFamily="18" charset="2"/>
              </a:rPr>
              <a:t>Consider: </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ja-JP" altLang="en-US" i="1"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i="1" dirty="0">
                <a:sym typeface="Symbol" panose="05050102010706020507" pitchFamily="18" charset="2"/>
              </a:rPr>
              <a:t>teaches</a:t>
            </a:r>
            <a:r>
              <a:rPr lang="en-US" altLang="ja-JP" dirty="0">
                <a:sym typeface="Symbol" panose="05050102010706020507" pitchFamily="18" charset="2"/>
              </a:rPr>
              <a:t>) </a:t>
            </a:r>
            <a:br>
              <a:rPr lang="en-US" altLang="ja-JP" i="1" dirty="0">
                <a:sym typeface="Symbol" panose="05050102010706020507" pitchFamily="18" charset="2"/>
              </a:rPr>
            </a:br>
            <a:r>
              <a:rPr lang="en-US" altLang="ja-JP" i="1" dirty="0">
                <a:sym typeface="Symbol" panose="05050102010706020507" pitchFamily="18" charset="2"/>
              </a:rPr>
              <a:t>                                   </a:t>
            </a:r>
            <a:r>
              <a:rPr lang="en-IN" altLang="en-US" dirty="0">
                <a:ea typeface="MS PGothic" panose="020B0600070205080204" pitchFamily="34" charset="-128"/>
              </a:rPr>
              <a:t>⨝</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pPr>
              <a:lnSpc>
                <a:spcPct val="90000"/>
              </a:lnSpc>
            </a:pPr>
            <a:r>
              <a:rPr lang="en-US" altLang="en-US" dirty="0"/>
              <a:t>When we compute</a:t>
            </a:r>
          </a:p>
          <a:p>
            <a:pPr>
              <a:lnSpc>
                <a:spcPct val="90000"/>
              </a:lnSpc>
              <a:buFont typeface="Monotype Sorts" pitchFamily="-65" charset="2"/>
              <a:buNone/>
            </a:pPr>
            <a:r>
              <a:rPr lang="en-US" altLang="en-US" dirty="0"/>
              <a:t>		(</a:t>
            </a:r>
            <a:r>
              <a:rPr lang="en-US" altLang="en-US" dirty="0">
                <a:sym typeface="Symbol" panose="05050102010706020507" pitchFamily="18" charset="2"/>
              </a:rPr>
              <a:t></a:t>
            </a:r>
            <a:r>
              <a:rPr lang="en-US" altLang="en-US" i="1" baseline="-25000" dirty="0">
                <a:sym typeface="Symbol" panose="05050102010706020507" pitchFamily="18" charset="2"/>
              </a:rPr>
              <a:t>dept_name</a:t>
            </a:r>
            <a:r>
              <a:rPr lang="en-US" altLang="en-US" baseline="-25000" dirty="0">
                <a:sym typeface="Symbol" panose="05050102010706020507" pitchFamily="18" charset="2"/>
              </a:rPr>
              <a:t> = </a:t>
            </a:r>
            <a:r>
              <a:rPr lang="ja-JP" altLang="en-US"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 </a:t>
            </a:r>
            <a:r>
              <a:rPr lang="en-IN" altLang="en-US" dirty="0">
                <a:ea typeface="MS PGothic" panose="020B0600070205080204" pitchFamily="34" charset="-128"/>
              </a:rPr>
              <a:t>⨝</a:t>
            </a:r>
            <a:r>
              <a:rPr lang="en-US" altLang="ja-JP" dirty="0">
                <a:sym typeface="Symbol" panose="05050102010706020507" pitchFamily="18" charset="2"/>
              </a:rPr>
              <a:t> </a:t>
            </a:r>
            <a:r>
              <a:rPr lang="en-US" altLang="ja-JP" i="1" dirty="0">
                <a:sym typeface="Symbol" panose="05050102010706020507" pitchFamily="18" charset="2"/>
              </a:rPr>
              <a:t>teaches</a:t>
            </a:r>
            <a:r>
              <a:rPr lang="en-US" altLang="ja-JP" dirty="0">
                <a:sym typeface="Symbol" panose="05050102010706020507" pitchFamily="18" charset="2"/>
              </a:rPr>
              <a:t>)</a:t>
            </a:r>
          </a:p>
          <a:p>
            <a:pPr>
              <a:lnSpc>
                <a:spcPct val="90000"/>
              </a:lnSpc>
              <a:buFont typeface="Monotype Sorts" pitchFamily="-65" charset="2"/>
              <a:buNone/>
            </a:pPr>
            <a:br>
              <a:rPr lang="en-US" altLang="en-US" dirty="0">
                <a:sym typeface="Symbol" panose="05050102010706020507" pitchFamily="18" charset="2"/>
              </a:rPr>
            </a:br>
            <a:r>
              <a:rPr lang="en-US" altLang="en-US" dirty="0">
                <a:sym typeface="Symbol" panose="05050102010706020507" pitchFamily="18" charset="2"/>
              </a:rPr>
              <a:t>we obtain a relation whose schema is:</a:t>
            </a:r>
            <a:br>
              <a:rPr lang="en-US" altLang="en-US" dirty="0">
                <a:sym typeface="Symbol" panose="05050102010706020507" pitchFamily="18" charset="2"/>
              </a:rPr>
            </a:br>
            <a:r>
              <a:rPr lang="en-US" altLang="en-US" dirty="0">
                <a:sym typeface="Symbol" panose="05050102010706020507" pitchFamily="18" charset="2"/>
              </a:rPr>
              <a:t>(</a:t>
            </a:r>
            <a:r>
              <a:rPr lang="en-US" altLang="en-US" i="1" dirty="0">
                <a:sym typeface="Symbol" panose="05050102010706020507" pitchFamily="18" charset="2"/>
              </a:rPr>
              <a:t>ID, name, dept_name, salary, </a:t>
            </a:r>
            <a:r>
              <a:rPr lang="en-US" altLang="en-US" i="1" dirty="0" err="1">
                <a:sym typeface="Symbol" panose="05050102010706020507" pitchFamily="18" charset="2"/>
              </a:rPr>
              <a:t>course_id</a:t>
            </a:r>
            <a:r>
              <a:rPr lang="en-US" altLang="en-US" i="1" dirty="0">
                <a:sym typeface="Symbol" panose="05050102010706020507" pitchFamily="18" charset="2"/>
              </a:rPr>
              <a:t>, </a:t>
            </a:r>
            <a:r>
              <a:rPr lang="en-US" altLang="en-US" i="1" dirty="0" err="1">
                <a:sym typeface="Symbol" panose="05050102010706020507" pitchFamily="18" charset="2"/>
              </a:rPr>
              <a:t>sec_id</a:t>
            </a:r>
            <a:r>
              <a:rPr lang="en-US" altLang="en-US" i="1" dirty="0">
                <a:sym typeface="Symbol" panose="05050102010706020507" pitchFamily="18" charset="2"/>
              </a:rPr>
              <a:t>, semester, year)</a:t>
            </a:r>
          </a:p>
          <a:p>
            <a:pPr>
              <a:lnSpc>
                <a:spcPct val="90000"/>
              </a:lnSpc>
            </a:pPr>
            <a:r>
              <a:rPr lang="en-US" altLang="en-US" dirty="0"/>
              <a:t>Push projections using equivalence rules 8a and 8b; eliminate unneeded attributes from intermediate results to get:</a:t>
            </a:r>
            <a:br>
              <a:rPr lang="en-US" altLang="en-US" dirty="0"/>
            </a:br>
            <a:r>
              <a:rPr lang="en-US" altLang="en-US" dirty="0"/>
              <a:t>      </a:t>
            </a:r>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name, </a:t>
            </a:r>
            <a:r>
              <a:rPr lang="en-US" altLang="en-US" i="1" baseline="-25000" dirty="0" err="1">
                <a:sym typeface="Symbol" panose="05050102010706020507" pitchFamily="18" charset="2"/>
              </a:rPr>
              <a:t>course_id</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baseline="-25000" dirty="0">
                <a:sym typeface="Symbol" panose="05050102010706020507" pitchFamily="18" charset="2"/>
              </a:rPr>
              <a:t>dept_name= </a:t>
            </a:r>
            <a:r>
              <a:rPr lang="ja-JP" altLang="en-US" i="1"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i="1" dirty="0">
                <a:sym typeface="Symbol" panose="05050102010706020507" pitchFamily="18" charset="2"/>
              </a:rPr>
              <a:t>teaches</a:t>
            </a:r>
            <a:r>
              <a:rPr lang="en-US" altLang="ja-JP" dirty="0">
                <a:sym typeface="Symbol" panose="05050102010706020507" pitchFamily="18" charset="2"/>
              </a:rPr>
              <a:t>)) </a:t>
            </a:r>
            <a:br>
              <a:rPr lang="en-US" altLang="ja-JP" i="1" dirty="0">
                <a:sym typeface="Symbol" panose="05050102010706020507" pitchFamily="18" charset="2"/>
              </a:rPr>
            </a:br>
            <a:r>
              <a:rPr lang="en-US" altLang="ja-JP" i="1" dirty="0">
                <a:sym typeface="Symbol" panose="05050102010706020507" pitchFamily="18" charset="2"/>
              </a:rPr>
              <a:t>                </a:t>
            </a:r>
            <a:r>
              <a:rPr lang="en-IN" altLang="en-US" dirty="0">
                <a:ea typeface="MS PGothic" panose="020B0600070205080204" pitchFamily="34" charset="-128"/>
              </a:rPr>
              <a:t>⨝</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pPr>
              <a:lnSpc>
                <a:spcPct val="90000"/>
              </a:lnSpc>
            </a:pPr>
            <a:r>
              <a:rPr lang="en-US" altLang="en-US" dirty="0">
                <a:sym typeface="Symbol" panose="05050102010706020507" pitchFamily="18" charset="2"/>
              </a:rPr>
              <a:t>Performing the projection as early as possible reduces the size of the relation to be joined. </a:t>
            </a:r>
            <a:endParaRPr lang="en-US" altLang="en-US" dirty="0"/>
          </a:p>
        </p:txBody>
      </p:sp>
    </p:spTree>
    <p:extLst>
      <p:ext uri="{BB962C8B-B14F-4D97-AF65-F5344CB8AC3E}">
        <p14:creationId xmlns:p14="http://schemas.microsoft.com/office/powerpoint/2010/main" val="41591023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C6E47C56-A0BE-493D-99C6-FE63BED90C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a:t>
            </a:r>
          </a:p>
        </p:txBody>
      </p:sp>
      <p:sp>
        <p:nvSpPr>
          <p:cNvPr id="37891" name="Rectangle 3">
            <a:extLst>
              <a:ext uri="{FF2B5EF4-FFF2-40B4-BE49-F238E27FC236}">
                <a16:creationId xmlns:a16="http://schemas.microsoft.com/office/drawing/2014/main" id="{7C1CF120-E4F7-4429-B2DB-787B5E5C06E0}"/>
              </a:ext>
            </a:extLst>
          </p:cNvPr>
          <p:cNvSpPr>
            <a:spLocks noGrp="1" noChangeArrowheads="1"/>
          </p:cNvSpPr>
          <p:nvPr>
            <p:ph idx="1"/>
          </p:nvPr>
        </p:nvSpPr>
        <p:spPr>
          <a:xfrm>
            <a:off x="1641108" y="805217"/>
            <a:ext cx="5695749" cy="4025979"/>
          </a:xfrm>
        </p:spPr>
        <p:txBody>
          <a:bodyPr/>
          <a:lstStyle/>
          <a:p>
            <a:pPr>
              <a:tabLst>
                <a:tab pos="1460897" algn="l"/>
              </a:tabLst>
            </a:pPr>
            <a:r>
              <a:rPr lang="en-US" altLang="en-US" dirty="0"/>
              <a:t>For all relations </a:t>
            </a:r>
            <a:r>
              <a:rPr lang="en-US" altLang="en-US" i="1" dirty="0"/>
              <a:t>r</a:t>
            </a:r>
            <a:r>
              <a:rPr lang="en-US" altLang="en-US" baseline="-25000" dirty="0"/>
              <a:t>1, </a:t>
            </a:r>
            <a:r>
              <a:rPr lang="en-US" altLang="en-US" i="1" dirty="0"/>
              <a:t>r</a:t>
            </a:r>
            <a:r>
              <a:rPr lang="en-US" altLang="en-US" baseline="-25000" dirty="0"/>
              <a:t>2, </a:t>
            </a:r>
            <a:r>
              <a:rPr lang="en-US" altLang="en-US" dirty="0"/>
              <a:t>and </a:t>
            </a:r>
            <a:r>
              <a:rPr lang="en-US" altLang="en-US" i="1" dirty="0"/>
              <a:t>r</a:t>
            </a:r>
            <a:r>
              <a:rPr lang="en-US" altLang="en-US" baseline="-25000" dirty="0"/>
              <a:t>3</a:t>
            </a:r>
            <a:r>
              <a:rPr lang="en-US" altLang="en-US" dirty="0"/>
              <a:t>,</a:t>
            </a:r>
          </a:p>
          <a:p>
            <a:pPr>
              <a:buNone/>
              <a:tabLst>
                <a:tab pos="1460897" algn="l"/>
              </a:tabLst>
            </a:pPr>
            <a:r>
              <a:rPr lang="en-US" altLang="en-US" dirty="0"/>
              <a:t>		(</a:t>
            </a:r>
            <a:r>
              <a:rPr lang="en-US" altLang="en-US" i="1" dirty="0"/>
              <a:t>r</a:t>
            </a:r>
            <a:r>
              <a:rPr lang="en-US" altLang="en-US" baseline="-25000" dirty="0"/>
              <a:t>1</a:t>
            </a:r>
            <a:r>
              <a:rPr lang="en-IN" altLang="en-US" dirty="0">
                <a:ea typeface="MS PGothic" panose="020B0600070205080204" pitchFamily="34" charset="-128"/>
              </a:rPr>
              <a:t> ⨝</a:t>
            </a:r>
            <a:r>
              <a:rPr lang="en-US" altLang="en-US" i="1" dirty="0">
                <a:ea typeface="MS PGothic" panose="020B0600070205080204" pitchFamily="34" charset="-128"/>
              </a:rPr>
              <a:t> </a:t>
            </a:r>
            <a:r>
              <a:rPr lang="en-US" altLang="en-US" i="1" dirty="0"/>
              <a:t>r</a:t>
            </a:r>
            <a:r>
              <a:rPr lang="en-US" altLang="en-US" baseline="-25000" dirty="0"/>
              <a:t>2</a:t>
            </a:r>
            <a:r>
              <a:rPr lang="en-US" altLang="en-US" dirty="0"/>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t>r</a:t>
            </a:r>
            <a:r>
              <a:rPr lang="en-US" altLang="en-US" baseline="-25000" dirty="0"/>
              <a:t>3  </a:t>
            </a:r>
            <a:r>
              <a:rPr lang="en-US" altLang="en-US" dirty="0"/>
              <a:t>= </a:t>
            </a:r>
            <a:r>
              <a:rPr lang="en-US" altLang="en-US" i="1" dirty="0"/>
              <a:t>r</a:t>
            </a:r>
            <a:r>
              <a:rPr lang="en-US" altLang="en-US" baseline="-25000" dirty="0"/>
              <a:t>1</a:t>
            </a:r>
            <a:r>
              <a:rPr lang="en-US" altLang="en-US" dirty="0"/>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dirty="0"/>
              <a:t>(</a:t>
            </a:r>
            <a:r>
              <a:rPr lang="en-US" altLang="en-US" i="1" dirty="0"/>
              <a:t>r</a:t>
            </a:r>
            <a:r>
              <a:rPr lang="en-US" altLang="en-US" baseline="-25000" dirty="0"/>
              <a:t>2</a:t>
            </a:r>
            <a:r>
              <a:rPr lang="en-US" altLang="en-US" dirty="0"/>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t>r</a:t>
            </a:r>
            <a:r>
              <a:rPr lang="en-US" altLang="en-US" baseline="-25000" dirty="0"/>
              <a:t>3 </a:t>
            </a:r>
            <a:r>
              <a:rPr lang="en-US" altLang="en-US" dirty="0"/>
              <a:t>)</a:t>
            </a:r>
          </a:p>
          <a:p>
            <a:pPr>
              <a:buNone/>
              <a:tabLst>
                <a:tab pos="1460897" algn="l"/>
              </a:tabLst>
            </a:pPr>
            <a:r>
              <a:rPr lang="en-US" altLang="en-US" dirty="0"/>
              <a:t>	(Join Associativity)</a:t>
            </a:r>
            <a:r>
              <a:rPr lang="en-IN" altLang="en-US" dirty="0">
                <a:ea typeface="MS PGothic" panose="020B0600070205080204" pitchFamily="34" charset="-128"/>
              </a:rPr>
              <a:t> ⨝</a:t>
            </a:r>
            <a:r>
              <a:rPr lang="en-US" altLang="en-US" i="1" dirty="0">
                <a:ea typeface="MS PGothic" panose="020B0600070205080204" pitchFamily="34" charset="-128"/>
              </a:rPr>
              <a:t> </a:t>
            </a:r>
            <a:endParaRPr lang="en-US" altLang="en-US" dirty="0"/>
          </a:p>
          <a:p>
            <a:pPr>
              <a:tabLst>
                <a:tab pos="1460897" algn="l"/>
              </a:tabLst>
            </a:pPr>
            <a:r>
              <a:rPr lang="en-US" altLang="en-US" dirty="0"/>
              <a:t>If </a:t>
            </a:r>
            <a:r>
              <a:rPr lang="en-US" altLang="en-US" i="1" dirty="0"/>
              <a:t>r</a:t>
            </a:r>
            <a:r>
              <a:rPr lang="en-US" altLang="en-US" baseline="-25000" dirty="0"/>
              <a:t>2</a:t>
            </a:r>
            <a:r>
              <a:rPr lang="en-US" altLang="en-US" dirty="0"/>
              <a:t> </a:t>
            </a:r>
            <a:r>
              <a:rPr lang="en-IN" altLang="en-US" dirty="0">
                <a:ea typeface="MS PGothic" panose="020B0600070205080204" pitchFamily="34" charset="-128"/>
              </a:rPr>
              <a:t>⨝</a:t>
            </a:r>
            <a:r>
              <a:rPr lang="en-US" altLang="en-US" dirty="0"/>
              <a:t>  </a:t>
            </a:r>
            <a:r>
              <a:rPr lang="en-US" altLang="en-US" i="1" dirty="0"/>
              <a:t>r</a:t>
            </a:r>
            <a:r>
              <a:rPr lang="en-US" altLang="en-US" baseline="-25000" dirty="0"/>
              <a:t>3 </a:t>
            </a:r>
            <a:r>
              <a:rPr lang="en-US" altLang="en-US" dirty="0"/>
              <a:t> is quite large and </a:t>
            </a:r>
            <a:r>
              <a:rPr lang="en-US" altLang="en-US" i="1" dirty="0"/>
              <a:t>r</a:t>
            </a:r>
            <a:r>
              <a:rPr lang="en-US" altLang="en-US" baseline="-25000" dirty="0"/>
              <a:t>1</a:t>
            </a:r>
            <a:r>
              <a:rPr lang="en-US" altLang="en-US" dirty="0"/>
              <a:t> </a:t>
            </a:r>
            <a:r>
              <a:rPr lang="en-IN" altLang="en-US" dirty="0">
                <a:ea typeface="MS PGothic" panose="020B0600070205080204" pitchFamily="34" charset="-128"/>
              </a:rPr>
              <a:t>⨝</a:t>
            </a:r>
            <a:r>
              <a:rPr lang="en-US" altLang="en-US" dirty="0"/>
              <a:t> </a:t>
            </a:r>
            <a:r>
              <a:rPr lang="en-US" altLang="en-US" i="1" dirty="0"/>
              <a:t>r</a:t>
            </a:r>
            <a:r>
              <a:rPr lang="en-US" altLang="en-US" baseline="-25000" dirty="0"/>
              <a:t>2</a:t>
            </a:r>
            <a:r>
              <a:rPr lang="en-US" altLang="en-US" dirty="0"/>
              <a:t> is small, we choose</a:t>
            </a:r>
          </a:p>
          <a:p>
            <a:pPr>
              <a:buNone/>
              <a:tabLst>
                <a:tab pos="1460897" algn="l"/>
              </a:tabLst>
            </a:pPr>
            <a:br>
              <a:rPr lang="en-US" altLang="en-US" baseline="-25000" dirty="0"/>
            </a:br>
            <a:r>
              <a:rPr lang="en-US" altLang="en-US" baseline="-25000" dirty="0"/>
              <a:t>	 </a:t>
            </a:r>
            <a:r>
              <a:rPr lang="en-US" altLang="en-US" dirty="0"/>
              <a:t>(</a:t>
            </a:r>
            <a:r>
              <a:rPr lang="en-US" altLang="en-US" i="1" dirty="0"/>
              <a:t>r</a:t>
            </a:r>
            <a:r>
              <a:rPr lang="en-US" altLang="en-US" baseline="-25000" dirty="0"/>
              <a:t>1</a:t>
            </a:r>
            <a:r>
              <a:rPr lang="en-US" altLang="en-US" dirty="0"/>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t>r</a:t>
            </a:r>
            <a:r>
              <a:rPr lang="en-US" altLang="en-US" baseline="-25000" dirty="0"/>
              <a:t>2</a:t>
            </a:r>
            <a:r>
              <a:rPr lang="en-US" altLang="en-US" dirty="0"/>
              <a:t>) </a:t>
            </a:r>
            <a:r>
              <a:rPr lang="en-IN" altLang="en-US" dirty="0">
                <a:ea typeface="MS PGothic" panose="020B0600070205080204" pitchFamily="34" charset="-128"/>
              </a:rPr>
              <a:t>⨝</a:t>
            </a:r>
            <a:r>
              <a:rPr lang="en-US" altLang="en-US" dirty="0"/>
              <a:t> </a:t>
            </a:r>
            <a:r>
              <a:rPr lang="en-US" altLang="en-US" i="1" dirty="0"/>
              <a:t>r</a:t>
            </a:r>
            <a:r>
              <a:rPr lang="en-US" altLang="en-US" baseline="-25000" dirty="0"/>
              <a:t>3</a:t>
            </a:r>
            <a:endParaRPr lang="en-US" altLang="en-US" dirty="0"/>
          </a:p>
          <a:p>
            <a:pPr>
              <a:buNone/>
              <a:tabLst>
                <a:tab pos="1460897" algn="l"/>
              </a:tabLst>
            </a:pPr>
            <a:r>
              <a:rPr lang="en-US" altLang="en-US" dirty="0"/>
              <a:t>	so that we compute and store a smaller temporary relation.</a:t>
            </a:r>
            <a:endParaRPr lang="en-US" altLang="en-US" baseline="-25000" dirty="0"/>
          </a:p>
        </p:txBody>
      </p:sp>
    </p:spTree>
    <p:extLst>
      <p:ext uri="{BB962C8B-B14F-4D97-AF65-F5344CB8AC3E}">
        <p14:creationId xmlns:p14="http://schemas.microsoft.com/office/powerpoint/2010/main" val="24567710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A7DFCF53-4E54-4048-AC08-C5BD5617B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 (Cont.)</a:t>
            </a:r>
          </a:p>
        </p:txBody>
      </p:sp>
      <p:sp>
        <p:nvSpPr>
          <p:cNvPr id="39939" name="Rectangle 3">
            <a:extLst>
              <a:ext uri="{FF2B5EF4-FFF2-40B4-BE49-F238E27FC236}">
                <a16:creationId xmlns:a16="http://schemas.microsoft.com/office/drawing/2014/main" id="{FC58C06D-6BC1-4E20-A3A3-6AFD666C4DA4}"/>
              </a:ext>
            </a:extLst>
          </p:cNvPr>
          <p:cNvSpPr>
            <a:spLocks noGrp="1" noChangeArrowheads="1"/>
          </p:cNvSpPr>
          <p:nvPr>
            <p:ph idx="1"/>
          </p:nvPr>
        </p:nvSpPr>
        <p:spPr>
          <a:xfrm>
            <a:off x="1641108" y="805217"/>
            <a:ext cx="5688531" cy="4025979"/>
          </a:xfrm>
        </p:spPr>
        <p:txBody>
          <a:bodyPr/>
          <a:lstStyle/>
          <a:p>
            <a:pPr>
              <a:tabLst>
                <a:tab pos="898922" algn="l"/>
              </a:tabLst>
            </a:pPr>
            <a:r>
              <a:rPr lang="en-US" altLang="en-US" dirty="0"/>
              <a:t>Consider the expression</a:t>
            </a:r>
          </a:p>
          <a:p>
            <a:pPr>
              <a:buNone/>
              <a:tabLst>
                <a:tab pos="898922" algn="l"/>
              </a:tabLst>
            </a:pPr>
            <a:r>
              <a:rPr lang="en-US" altLang="en-US" dirty="0"/>
              <a:t>		</a:t>
            </a:r>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ja-JP" altLang="en-US" i="1"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IN" altLang="en-US" dirty="0">
                <a:ea typeface="MS PGothic" panose="020B0600070205080204" pitchFamily="34" charset="-128"/>
              </a:rPr>
              <a:t> ⨝</a:t>
            </a:r>
            <a:r>
              <a:rPr lang="en-US" altLang="ja-JP" i="1" dirty="0">
                <a:sym typeface="Symbol" panose="05050102010706020507" pitchFamily="18" charset="2"/>
              </a:rPr>
              <a:t> teaches</a:t>
            </a:r>
            <a:r>
              <a:rPr lang="en-US" altLang="ja-JP" dirty="0">
                <a:sym typeface="Symbol" panose="05050102010706020507" pitchFamily="18" charset="2"/>
              </a:rPr>
              <a:t>) </a:t>
            </a:r>
            <a:br>
              <a:rPr lang="en-US" altLang="ja-JP" i="1" dirty="0">
                <a:sym typeface="Symbol" panose="05050102010706020507" pitchFamily="18" charset="2"/>
              </a:rPr>
            </a:br>
            <a:r>
              <a:rPr lang="en-US" altLang="ja-JP" i="1" dirty="0">
                <a:sym typeface="Symbol" panose="05050102010706020507" pitchFamily="18" charset="2"/>
              </a:rPr>
              <a:t> 			</a:t>
            </a:r>
            <a:r>
              <a:rPr lang="en-IN" altLang="en-US" dirty="0">
                <a:ea typeface="MS PGothic" panose="020B0600070205080204" pitchFamily="34" charset="-128"/>
              </a:rPr>
              <a:t>⨝</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pPr>
              <a:tabLst>
                <a:tab pos="898922" algn="l"/>
              </a:tabLst>
            </a:pPr>
            <a:r>
              <a:rPr lang="en-US" altLang="en-US" dirty="0"/>
              <a:t>Could compute   </a:t>
            </a:r>
            <a:r>
              <a:rPr lang="en-US" altLang="en-US" i="1" dirty="0"/>
              <a:t>teaches </a:t>
            </a:r>
            <a:r>
              <a:rPr lang="en-IN" altLang="en-US" dirty="0">
                <a:ea typeface="MS PGothic" panose="020B0600070205080204" pitchFamily="34" charset="-128"/>
              </a:rPr>
              <a:t>⨝</a:t>
            </a:r>
            <a:r>
              <a:rPr lang="en-US" altLang="en-US" i="1" dirty="0"/>
              <a:t> </a:t>
            </a:r>
            <a:r>
              <a:rPr lang="en-US" altLang="en-US" dirty="0">
                <a:sym typeface="Symbol" panose="05050102010706020507" pitchFamily="18" charset="2"/>
              </a:rPr>
              <a:t></a:t>
            </a:r>
            <a:r>
              <a:rPr lang="en-US" altLang="en-US" i="1" baseline="-25000" dirty="0" err="1">
                <a:sym typeface="Symbol" panose="05050102010706020507" pitchFamily="18" charset="2"/>
              </a:rPr>
              <a:t>course_id</a:t>
            </a:r>
            <a:r>
              <a:rPr lang="en-US" altLang="en-US" i="1" baseline="-25000" dirty="0">
                <a:sym typeface="Symbol" panose="05050102010706020507" pitchFamily="18" charset="2"/>
              </a:rPr>
              <a:t>, title</a:t>
            </a: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course</a:t>
            </a:r>
            <a:r>
              <a:rPr lang="en-US" altLang="en-US" dirty="0">
                <a:sym typeface="Symbol" panose="05050102010706020507" pitchFamily="18" charset="2"/>
              </a:rPr>
              <a:t>)</a:t>
            </a:r>
            <a:r>
              <a:rPr lang="en-US" altLang="en-US" i="1" dirty="0"/>
              <a:t> </a:t>
            </a:r>
            <a:r>
              <a:rPr lang="en-US" altLang="en-US" dirty="0"/>
              <a:t>first, and join result with </a:t>
            </a:r>
            <a:br>
              <a:rPr lang="en-US" altLang="en-US" dirty="0"/>
            </a:br>
            <a:r>
              <a:rPr lang="en-US" altLang="en-US" dirty="0"/>
              <a:t>	 </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ja-JP" altLang="en-US" i="1"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r>
              <a:rPr lang="en-US" altLang="ja-JP" i="1" dirty="0">
                <a:sym typeface="Symbol" panose="05050102010706020507" pitchFamily="18" charset="2"/>
              </a:rPr>
              <a:t> </a:t>
            </a:r>
            <a:br>
              <a:rPr lang="en-US" altLang="ja-JP" i="1" dirty="0">
                <a:sym typeface="Symbol" panose="05050102010706020507" pitchFamily="18" charset="2"/>
              </a:rPr>
            </a:br>
            <a:r>
              <a:rPr lang="en-US" altLang="ja-JP" dirty="0">
                <a:sym typeface="Symbol" panose="05050102010706020507" pitchFamily="18" charset="2"/>
              </a:rPr>
              <a:t>but  the result of the first join</a:t>
            </a:r>
            <a:r>
              <a:rPr lang="en-US" altLang="ja-JP" i="1" dirty="0">
                <a:sym typeface="Symbol" panose="05050102010706020507" pitchFamily="18" charset="2"/>
              </a:rPr>
              <a:t> </a:t>
            </a:r>
            <a:r>
              <a:rPr lang="en-US" altLang="ja-JP" dirty="0">
                <a:sym typeface="Symbol" panose="05050102010706020507" pitchFamily="18" charset="2"/>
              </a:rPr>
              <a:t>is likely to be a large relation.</a:t>
            </a:r>
          </a:p>
          <a:p>
            <a:pPr>
              <a:tabLst>
                <a:tab pos="898922" algn="l"/>
              </a:tabLst>
            </a:pPr>
            <a:r>
              <a:rPr lang="en-US" altLang="en-US" dirty="0">
                <a:sym typeface="Symbol" panose="05050102010706020507" pitchFamily="18" charset="2"/>
              </a:rPr>
              <a:t>Only a small fraction of the university</a:t>
            </a:r>
            <a:r>
              <a:rPr lang="ja-JP" altLang="en-US" dirty="0">
                <a:sym typeface="Symbol" panose="05050102010706020507" pitchFamily="18" charset="2"/>
              </a:rPr>
              <a:t>’</a:t>
            </a:r>
            <a:r>
              <a:rPr lang="en-US" altLang="ja-JP" dirty="0">
                <a:sym typeface="Symbol" panose="05050102010706020507" pitchFamily="18" charset="2"/>
              </a:rPr>
              <a:t>s instructors are likely to be from the Music department</a:t>
            </a:r>
          </a:p>
          <a:p>
            <a:pPr lvl="1">
              <a:tabLst>
                <a:tab pos="898922" algn="l"/>
              </a:tabLst>
            </a:pPr>
            <a:r>
              <a:rPr lang="en-US" altLang="en-US" dirty="0">
                <a:sym typeface="Symbol" panose="05050102010706020507" pitchFamily="18" charset="2"/>
              </a:rPr>
              <a:t> it is better to compute</a:t>
            </a:r>
          </a:p>
          <a:p>
            <a:pPr>
              <a:buNone/>
              <a:tabLst>
                <a:tab pos="898922" algn="l"/>
              </a:tabLst>
            </a:pPr>
            <a:r>
              <a:rPr lang="en-US" altLang="en-US" dirty="0"/>
              <a:t>		 </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ja-JP" altLang="en-US" i="1"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ja-JP" i="1" dirty="0">
                <a:sym typeface="Symbol" panose="05050102010706020507" pitchFamily="18" charset="2"/>
              </a:rPr>
              <a:t> teaches </a:t>
            </a:r>
          </a:p>
          <a:p>
            <a:pPr>
              <a:buNone/>
              <a:tabLst>
                <a:tab pos="898922" algn="l"/>
              </a:tabLst>
            </a:pPr>
            <a:r>
              <a:rPr lang="en-US" altLang="en-US" i="1" dirty="0">
                <a:sym typeface="Symbol" panose="05050102010706020507" pitchFamily="18" charset="2"/>
              </a:rPr>
              <a:t>	       </a:t>
            </a:r>
            <a:r>
              <a:rPr lang="en-US" altLang="en-US" dirty="0">
                <a:sym typeface="Symbol" panose="05050102010706020507" pitchFamily="18" charset="2"/>
              </a:rPr>
              <a:t>first.</a:t>
            </a:r>
            <a:r>
              <a:rPr lang="en-US" altLang="en-US" dirty="0"/>
              <a:t> </a:t>
            </a:r>
          </a:p>
          <a:p>
            <a:pPr>
              <a:buNone/>
              <a:tabLst>
                <a:tab pos="898922" algn="l"/>
              </a:tabLst>
            </a:pPr>
            <a:endParaRPr lang="en-US" altLang="en-US" dirty="0"/>
          </a:p>
        </p:txBody>
      </p:sp>
    </p:spTree>
    <p:extLst>
      <p:ext uri="{BB962C8B-B14F-4D97-AF65-F5344CB8AC3E}">
        <p14:creationId xmlns:p14="http://schemas.microsoft.com/office/powerpoint/2010/main" val="35831998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A6C3F11C-A25B-4E42-A39E-BB138AAD92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Enumeration of Equivalent Expressions</a:t>
            </a:r>
          </a:p>
        </p:txBody>
      </p:sp>
      <p:sp>
        <p:nvSpPr>
          <p:cNvPr id="41987" name="Rectangle 3">
            <a:extLst>
              <a:ext uri="{FF2B5EF4-FFF2-40B4-BE49-F238E27FC236}">
                <a16:creationId xmlns:a16="http://schemas.microsoft.com/office/drawing/2014/main" id="{F6C31D7E-F789-4652-9488-B1AEE7EED4D5}"/>
              </a:ext>
            </a:extLst>
          </p:cNvPr>
          <p:cNvSpPr>
            <a:spLocks noGrp="1" noChangeArrowheads="1"/>
          </p:cNvSpPr>
          <p:nvPr>
            <p:ph idx="1"/>
          </p:nvPr>
        </p:nvSpPr>
        <p:spPr>
          <a:xfrm>
            <a:off x="1648326" y="826873"/>
            <a:ext cx="5789596" cy="4025979"/>
          </a:xfrm>
        </p:spPr>
        <p:txBody>
          <a:bodyPr/>
          <a:lstStyle/>
          <a:p>
            <a:r>
              <a:rPr lang="en-US" altLang="en-US" dirty="0"/>
              <a:t>Query optimizers use equivalence rules to </a:t>
            </a:r>
            <a:r>
              <a:rPr lang="en-US" altLang="en-US" b="1" dirty="0"/>
              <a:t>systematically</a:t>
            </a:r>
            <a:r>
              <a:rPr lang="en-US" altLang="en-US" dirty="0"/>
              <a:t> generate expressions equivalent to the given expression</a:t>
            </a:r>
          </a:p>
          <a:p>
            <a:r>
              <a:rPr lang="en-US" altLang="en-US" dirty="0"/>
              <a:t>Can generate all equivalent expressions as follows: </a:t>
            </a:r>
          </a:p>
          <a:p>
            <a:pPr lvl="1"/>
            <a:r>
              <a:rPr lang="en-US" altLang="en-US" dirty="0"/>
              <a:t> Repeat</a:t>
            </a:r>
          </a:p>
          <a:p>
            <a:pPr lvl="2"/>
            <a:r>
              <a:rPr lang="en-US" altLang="en-US" dirty="0"/>
              <a:t>apply all applicable equivalence  rules on every subexpression of every equivalent expression found so far</a:t>
            </a:r>
          </a:p>
          <a:p>
            <a:pPr lvl="2"/>
            <a:r>
              <a:rPr lang="en-US" altLang="en-US" dirty="0"/>
              <a:t>add newly generated expressions to the set of equivalent expressions </a:t>
            </a:r>
          </a:p>
          <a:p>
            <a:pPr lvl="2">
              <a:buFont typeface="Webdings" panose="05030102010509060703" pitchFamily="18" charset="2"/>
              <a:buNone/>
            </a:pPr>
            <a:r>
              <a:rPr lang="en-US" altLang="en-US" dirty="0"/>
              <a:t>Until no new equivalent expressions are generated above</a:t>
            </a:r>
          </a:p>
          <a:p>
            <a:r>
              <a:rPr lang="en-US" altLang="en-US" dirty="0"/>
              <a:t>The above approach is very expensive in space and time</a:t>
            </a:r>
          </a:p>
          <a:p>
            <a:pPr lvl="1"/>
            <a:r>
              <a:rPr lang="en-US" altLang="en-US" dirty="0"/>
              <a:t>Two approaches</a:t>
            </a:r>
          </a:p>
          <a:p>
            <a:pPr lvl="2"/>
            <a:r>
              <a:rPr lang="en-US" altLang="en-US" dirty="0"/>
              <a:t>Optimized plan generation based on transformation rules</a:t>
            </a:r>
          </a:p>
          <a:p>
            <a:pPr lvl="2"/>
            <a:r>
              <a:rPr lang="en-US" altLang="en-US" dirty="0"/>
              <a:t>Special case approach for queries with only selections, projections and joins</a:t>
            </a:r>
          </a:p>
          <a:p>
            <a:pPr>
              <a:buFont typeface="Monotype Sorts" pitchFamily="-65" charset="2"/>
              <a:buNone/>
            </a:pPr>
            <a:endParaRPr lang="en-US" altLang="en-US" dirty="0"/>
          </a:p>
        </p:txBody>
      </p:sp>
    </p:spTree>
    <p:extLst>
      <p:ext uri="{BB962C8B-B14F-4D97-AF65-F5344CB8AC3E}">
        <p14:creationId xmlns:p14="http://schemas.microsoft.com/office/powerpoint/2010/main" val="8384274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a:extLst>
              <a:ext uri="{FF2B5EF4-FFF2-40B4-BE49-F238E27FC236}">
                <a16:creationId xmlns:a16="http://schemas.microsoft.com/office/drawing/2014/main" id="{A841BFC6-44BE-4C9F-A1AF-2D2B70137654}"/>
              </a:ext>
            </a:extLst>
          </p:cNvPr>
          <p:cNvSpPr>
            <a:spLocks noGrp="1" noChangeArrowheads="1"/>
          </p:cNvSpPr>
          <p:nvPr>
            <p:ph type="title"/>
          </p:nvPr>
        </p:nvSpPr>
        <p:spPr>
          <a:xfrm>
            <a:off x="1555267" y="88055"/>
            <a:ext cx="6520277" cy="522821"/>
          </a:xfrm>
        </p:spPr>
        <p:txBody>
          <a:bodyPr/>
          <a:lstStyle/>
          <a:p>
            <a:pPr>
              <a:defRPr/>
            </a:pPr>
            <a:r>
              <a:rPr lang="en-US" altLang="en-US" sz="1950" dirty="0">
                <a:effectLst>
                  <a:outerShdw blurRad="38100" dist="38100" dir="2700000" algn="tl">
                    <a:srgbClr val="C0C0C0"/>
                  </a:outerShdw>
                </a:effectLst>
              </a:rPr>
              <a:t>Implementing Transformation Based Optimization</a:t>
            </a:r>
          </a:p>
        </p:txBody>
      </p:sp>
      <p:sp>
        <p:nvSpPr>
          <p:cNvPr id="44035" name="Rectangle 3">
            <a:extLst>
              <a:ext uri="{FF2B5EF4-FFF2-40B4-BE49-F238E27FC236}">
                <a16:creationId xmlns:a16="http://schemas.microsoft.com/office/drawing/2014/main" id="{5EC7FF5E-BA26-4F49-881B-EBC2A8B4FA47}"/>
              </a:ext>
            </a:extLst>
          </p:cNvPr>
          <p:cNvSpPr>
            <a:spLocks noGrp="1" noChangeArrowheads="1"/>
          </p:cNvSpPr>
          <p:nvPr>
            <p:ph idx="1"/>
          </p:nvPr>
        </p:nvSpPr>
        <p:spPr>
          <a:xfrm>
            <a:off x="1655546" y="826873"/>
            <a:ext cx="5869004" cy="4025979"/>
          </a:xfrm>
        </p:spPr>
        <p:txBody>
          <a:bodyPr/>
          <a:lstStyle/>
          <a:p>
            <a:r>
              <a:rPr lang="en-US" altLang="en-US" dirty="0"/>
              <a:t>Space requirements reduced by sharing common sub-expressions:</a:t>
            </a:r>
          </a:p>
          <a:p>
            <a:pPr lvl="1"/>
            <a:r>
              <a:rPr lang="en-US" altLang="en-US" dirty="0"/>
              <a:t>when E1 is generated from E2 by an equivalence rule, usually only the top level of the two are different, subtrees below are the same and can be shared using pointers</a:t>
            </a:r>
          </a:p>
          <a:p>
            <a:pPr lvl="2"/>
            <a:r>
              <a:rPr lang="en-US" altLang="en-US" dirty="0"/>
              <a:t>E.g., when applying join commutativity</a:t>
            </a:r>
          </a:p>
          <a:p>
            <a:pPr lvl="2">
              <a:buFont typeface="Webdings" panose="05030102010509060703" pitchFamily="18" charset="2"/>
              <a:buNone/>
            </a:pP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Same sub-expression may get generated multiple times</a:t>
            </a:r>
          </a:p>
          <a:p>
            <a:pPr lvl="2"/>
            <a:r>
              <a:rPr lang="en-US" altLang="en-US" dirty="0"/>
              <a:t>Detect duplicate sub-expressions and share one copy</a:t>
            </a:r>
          </a:p>
          <a:p>
            <a:r>
              <a:rPr lang="en-US" altLang="en-US" dirty="0"/>
              <a:t>Time requirements are reduced by not generating all expressions</a:t>
            </a:r>
          </a:p>
          <a:p>
            <a:pPr lvl="1"/>
            <a:r>
              <a:rPr lang="en-US" altLang="en-US" dirty="0"/>
              <a:t>Dynamic programming</a:t>
            </a:r>
          </a:p>
          <a:p>
            <a:pPr lvl="2"/>
            <a:r>
              <a:rPr lang="en-US" altLang="en-US" dirty="0"/>
              <a:t>We will study only the special case of dynamic programming for join order optimization</a:t>
            </a:r>
          </a:p>
        </p:txBody>
      </p:sp>
      <p:pic>
        <p:nvPicPr>
          <p:cNvPr id="2" name="Picture 1"/>
          <p:cNvPicPr>
            <a:picLocks noChangeAspect="1"/>
          </p:cNvPicPr>
          <p:nvPr/>
        </p:nvPicPr>
        <p:blipFill>
          <a:blip r:embed="rId3"/>
          <a:stretch>
            <a:fillRect/>
          </a:stretch>
        </p:blipFill>
        <p:spPr>
          <a:xfrm>
            <a:off x="3359427" y="2105939"/>
            <a:ext cx="1966550" cy="978824"/>
          </a:xfrm>
          <a:prstGeom prst="rect">
            <a:avLst/>
          </a:prstGeom>
        </p:spPr>
      </p:pic>
    </p:spTree>
    <p:extLst>
      <p:ext uri="{BB962C8B-B14F-4D97-AF65-F5344CB8AC3E}">
        <p14:creationId xmlns:p14="http://schemas.microsoft.com/office/powerpoint/2010/main" val="40007935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CD7419F5-FE92-4159-9AAF-687033F90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 Estimation</a:t>
            </a:r>
          </a:p>
        </p:txBody>
      </p:sp>
      <p:sp>
        <p:nvSpPr>
          <p:cNvPr id="46083" name="Rectangle 3">
            <a:extLst>
              <a:ext uri="{FF2B5EF4-FFF2-40B4-BE49-F238E27FC236}">
                <a16:creationId xmlns:a16="http://schemas.microsoft.com/office/drawing/2014/main" id="{6F513389-B461-4AFD-8659-5598A25B6340}"/>
              </a:ext>
            </a:extLst>
          </p:cNvPr>
          <p:cNvSpPr>
            <a:spLocks noGrp="1" noChangeArrowheads="1"/>
          </p:cNvSpPr>
          <p:nvPr>
            <p:ph idx="1"/>
          </p:nvPr>
        </p:nvSpPr>
        <p:spPr>
          <a:xfrm>
            <a:off x="1648326" y="826873"/>
            <a:ext cx="6128837" cy="4025979"/>
          </a:xfrm>
        </p:spPr>
        <p:txBody>
          <a:bodyPr/>
          <a:lstStyle/>
          <a:p>
            <a:r>
              <a:rPr lang="en-US" altLang="en-US" dirty="0"/>
              <a:t>Cost of each operator computer as described in Chapter 15</a:t>
            </a:r>
          </a:p>
          <a:p>
            <a:pPr lvl="1"/>
            <a:r>
              <a:rPr lang="en-US" altLang="en-US" dirty="0"/>
              <a:t>Need statistics of input relations</a:t>
            </a:r>
          </a:p>
          <a:p>
            <a:pPr lvl="2"/>
            <a:r>
              <a:rPr lang="en-US" altLang="en-US" dirty="0"/>
              <a:t>E.g., number of tuples, sizes of tuples</a:t>
            </a:r>
          </a:p>
          <a:p>
            <a:r>
              <a:rPr lang="en-US" altLang="en-US" dirty="0"/>
              <a:t>Inputs can be results of sub-expressions</a:t>
            </a:r>
          </a:p>
          <a:p>
            <a:pPr lvl="1"/>
            <a:r>
              <a:rPr lang="en-US" altLang="en-US" dirty="0"/>
              <a:t>Need to estimate statistics of expression results</a:t>
            </a:r>
          </a:p>
          <a:p>
            <a:pPr lvl="1"/>
            <a:r>
              <a:rPr lang="en-US" altLang="en-US" dirty="0"/>
              <a:t>To do so, we require additional statistics</a:t>
            </a:r>
          </a:p>
          <a:p>
            <a:pPr lvl="2"/>
            <a:r>
              <a:rPr lang="en-US" altLang="en-US" dirty="0"/>
              <a:t>E.g., number of distinct values for an attribute</a:t>
            </a:r>
          </a:p>
          <a:p>
            <a:r>
              <a:rPr lang="en-US" altLang="en-US" dirty="0"/>
              <a:t>More on cost estimation later</a:t>
            </a:r>
          </a:p>
        </p:txBody>
      </p:sp>
    </p:spTree>
    <p:extLst>
      <p:ext uri="{BB962C8B-B14F-4D97-AF65-F5344CB8AC3E}">
        <p14:creationId xmlns:p14="http://schemas.microsoft.com/office/powerpoint/2010/main" val="22968455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a:extLst>
              <a:ext uri="{FF2B5EF4-FFF2-40B4-BE49-F238E27FC236}">
                <a16:creationId xmlns:a16="http://schemas.microsoft.com/office/drawing/2014/main" id="{64326744-9FBF-4DBD-9453-5D70A30DDC0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Evaluation Plans</a:t>
            </a:r>
          </a:p>
        </p:txBody>
      </p:sp>
      <p:sp>
        <p:nvSpPr>
          <p:cNvPr id="48131" name="Rectangle 3">
            <a:extLst>
              <a:ext uri="{FF2B5EF4-FFF2-40B4-BE49-F238E27FC236}">
                <a16:creationId xmlns:a16="http://schemas.microsoft.com/office/drawing/2014/main" id="{EFE03035-031F-48FD-B68D-7BF85E78CE40}"/>
              </a:ext>
            </a:extLst>
          </p:cNvPr>
          <p:cNvSpPr>
            <a:spLocks noGrp="1" noChangeArrowheads="1"/>
          </p:cNvSpPr>
          <p:nvPr>
            <p:ph idx="1"/>
          </p:nvPr>
        </p:nvSpPr>
        <p:spPr>
          <a:xfrm>
            <a:off x="1648326" y="826873"/>
            <a:ext cx="5847348" cy="4025979"/>
          </a:xfrm>
        </p:spPr>
        <p:txBody>
          <a:bodyPr/>
          <a:lstStyle/>
          <a:p>
            <a:r>
              <a:rPr lang="en-US" altLang="en-US" dirty="0"/>
              <a:t>Must consider the interaction of evaluation techniques when choosing evaluation plans</a:t>
            </a:r>
          </a:p>
          <a:p>
            <a:pPr lvl="1"/>
            <a:r>
              <a:rPr lang="en-US" altLang="en-US" dirty="0"/>
              <a:t>choosing the cheapest algorithm for each operation independently may not yield best overall algorithm.  E.g.</a:t>
            </a:r>
          </a:p>
          <a:p>
            <a:pPr lvl="2"/>
            <a:r>
              <a:rPr lang="en-US" altLang="en-US" dirty="0"/>
              <a:t>merge-join may be costlier than hash-join, but may provide a sorted output which reduces the cost for an outer level aggregation.</a:t>
            </a:r>
          </a:p>
          <a:p>
            <a:pPr lvl="2"/>
            <a:r>
              <a:rPr lang="en-US" altLang="en-US" dirty="0"/>
              <a:t>nested-loop join may provide opportunity for pipelining</a:t>
            </a:r>
          </a:p>
          <a:p>
            <a:r>
              <a:rPr lang="en-US" altLang="en-US" dirty="0"/>
              <a:t>Practical query optimizers incorporate elements of the following two broad approaches:</a:t>
            </a:r>
          </a:p>
          <a:p>
            <a:pPr lvl="1">
              <a:buFont typeface="Monotype Sorts" pitchFamily="-65" charset="2"/>
              <a:buNone/>
            </a:pPr>
            <a:r>
              <a:rPr lang="en-US" altLang="en-US" dirty="0"/>
              <a:t>1.	Search all the plans and choose the best plan in a </a:t>
            </a:r>
            <a:br>
              <a:rPr lang="en-US" altLang="en-US" dirty="0"/>
            </a:br>
            <a:r>
              <a:rPr lang="en-US" altLang="en-US" dirty="0"/>
              <a:t>cost-based fashion.</a:t>
            </a:r>
          </a:p>
          <a:p>
            <a:pPr lvl="1">
              <a:buFont typeface="Monotype Sorts" pitchFamily="-65" charset="2"/>
              <a:buNone/>
            </a:pPr>
            <a:r>
              <a:rPr lang="en-US" altLang="en-US" dirty="0"/>
              <a:t>2. Uses heuristics to choose a plan.</a:t>
            </a:r>
          </a:p>
        </p:txBody>
      </p:sp>
    </p:spTree>
    <p:extLst>
      <p:ext uri="{BB962C8B-B14F-4D97-AF65-F5344CB8AC3E}">
        <p14:creationId xmlns:p14="http://schemas.microsoft.com/office/powerpoint/2010/main" val="27780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Buffers,</a:t>
            </a: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Buffer Pools</a:t>
            </a:r>
          </a:p>
        </p:txBody>
      </p:sp>
    </p:spTree>
    <p:extLst>
      <p:ext uri="{BB962C8B-B14F-4D97-AF65-F5344CB8AC3E}">
        <p14:creationId xmlns:p14="http://schemas.microsoft.com/office/powerpoint/2010/main" val="2609019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D488288B-9F1E-41DE-952D-1B18F0FF90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Cost-Based Optimization</a:t>
            </a:r>
          </a:p>
        </p:txBody>
      </p:sp>
      <p:sp>
        <p:nvSpPr>
          <p:cNvPr id="50179" name="Rectangle 3">
            <a:extLst>
              <a:ext uri="{FF2B5EF4-FFF2-40B4-BE49-F238E27FC236}">
                <a16:creationId xmlns:a16="http://schemas.microsoft.com/office/drawing/2014/main" id="{704B53F0-B238-43C6-8666-D94F62176F70}"/>
              </a:ext>
            </a:extLst>
          </p:cNvPr>
          <p:cNvSpPr>
            <a:spLocks noGrp="1" noChangeArrowheads="1"/>
          </p:cNvSpPr>
          <p:nvPr>
            <p:ph idx="1"/>
          </p:nvPr>
        </p:nvSpPr>
        <p:spPr>
          <a:xfrm>
            <a:off x="1655545" y="826873"/>
            <a:ext cx="5775158" cy="4025979"/>
          </a:xfrm>
        </p:spPr>
        <p:txBody>
          <a:bodyPr/>
          <a:lstStyle/>
          <a:p>
            <a:r>
              <a:rPr lang="en-US" altLang="en-US" dirty="0"/>
              <a:t>Consider finding the best join-order for </a:t>
            </a:r>
            <a:r>
              <a:rPr lang="en-US" altLang="en-US" i="1" dirty="0"/>
              <a:t>r</a:t>
            </a:r>
            <a:r>
              <a:rPr lang="en-US" altLang="en-US" baseline="-25000" dirty="0"/>
              <a:t>1</a:t>
            </a:r>
            <a:r>
              <a:rPr lang="en-US" altLang="en-US" dirty="0"/>
              <a:t> </a:t>
            </a:r>
            <a:r>
              <a:rPr lang="en-IN" altLang="en-US" dirty="0">
                <a:ea typeface="MS PGothic" panose="020B0600070205080204" pitchFamily="34" charset="-128"/>
              </a:rPr>
              <a:t>⨝</a:t>
            </a:r>
            <a:r>
              <a:rPr lang="en-US" altLang="en-US" dirty="0"/>
              <a:t> </a:t>
            </a:r>
            <a:r>
              <a:rPr lang="en-US" altLang="en-US" i="1" dirty="0"/>
              <a:t>r</a:t>
            </a:r>
            <a:r>
              <a:rPr lang="en-US" altLang="en-US" baseline="-25000" dirty="0"/>
              <a:t>2 </a:t>
            </a:r>
            <a:r>
              <a:rPr lang="en-IN" altLang="en-US" dirty="0">
                <a:ea typeface="MS PGothic" panose="020B0600070205080204" pitchFamily="34" charset="-128"/>
              </a:rPr>
              <a:t>⨝</a:t>
            </a:r>
            <a:r>
              <a:rPr lang="en-US" altLang="en-US" baseline="-25000" dirty="0"/>
              <a:t>   </a:t>
            </a:r>
            <a:r>
              <a:rPr lang="en-US" altLang="en-US" dirty="0"/>
              <a:t>. . .</a:t>
            </a:r>
            <a:r>
              <a:rPr lang="en-IN" altLang="en-US" dirty="0">
                <a:ea typeface="MS PGothic" panose="020B0600070205080204" pitchFamily="34" charset="-128"/>
              </a:rPr>
              <a:t> ⨝</a:t>
            </a:r>
            <a:r>
              <a:rPr lang="en-US" altLang="en-US" dirty="0"/>
              <a:t> </a:t>
            </a:r>
            <a:r>
              <a:rPr lang="en-US" altLang="en-US" i="1" dirty="0" err="1"/>
              <a:t>r</a:t>
            </a:r>
            <a:r>
              <a:rPr lang="en-US" altLang="en-US" i="1" baseline="-25000" dirty="0" err="1"/>
              <a:t>n</a:t>
            </a:r>
            <a:r>
              <a:rPr lang="en-US" altLang="en-US" dirty="0"/>
              <a:t>.</a:t>
            </a:r>
          </a:p>
          <a:p>
            <a:r>
              <a:rPr lang="en-US" altLang="en-US" dirty="0"/>
              <a:t>There are (2(</a:t>
            </a:r>
            <a:r>
              <a:rPr lang="en-US" altLang="en-US" i="1" dirty="0"/>
              <a:t>n</a:t>
            </a:r>
            <a:r>
              <a:rPr lang="en-US" altLang="en-US" dirty="0"/>
              <a:t> – 1))!/(</a:t>
            </a:r>
            <a:r>
              <a:rPr lang="en-US" altLang="en-US" i="1" dirty="0"/>
              <a:t>n</a:t>
            </a:r>
            <a:r>
              <a:rPr lang="en-US" altLang="en-US" dirty="0"/>
              <a:t> – 1)! different join orders for above expression.  With </a:t>
            </a:r>
            <a:r>
              <a:rPr lang="en-US" altLang="en-US" i="1" dirty="0"/>
              <a:t>n</a:t>
            </a:r>
            <a:r>
              <a:rPr lang="en-US" altLang="en-US" dirty="0"/>
              <a:t> = 7, the number is 665280, with </a:t>
            </a:r>
            <a:r>
              <a:rPr lang="en-US" altLang="en-US" i="1" dirty="0"/>
              <a:t>n = </a:t>
            </a:r>
            <a:r>
              <a:rPr lang="en-US" altLang="en-US" dirty="0"/>
              <a:t>10, the</a:t>
            </a:r>
            <a:r>
              <a:rPr lang="en-US" altLang="en-US" i="1" dirty="0"/>
              <a:t> </a:t>
            </a:r>
            <a:r>
              <a:rPr lang="en-US" altLang="en-US" dirty="0"/>
              <a:t>number is greater than 176 billion!</a:t>
            </a:r>
          </a:p>
          <a:p>
            <a:r>
              <a:rPr lang="en-US" altLang="en-US" dirty="0"/>
              <a:t>No need to generate all the join orders.  Using dynamic programming, the least-cost join order for any subset of </a:t>
            </a:r>
            <a:br>
              <a:rPr lang="en-US" altLang="en-US" dirty="0"/>
            </a:br>
            <a:r>
              <a:rPr lang="en-US" altLang="en-US" dirty="0"/>
              <a:t>{</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 . </a:t>
            </a:r>
            <a:r>
              <a:rPr lang="en-US" altLang="en-US" i="1" dirty="0" err="1"/>
              <a:t>r</a:t>
            </a:r>
            <a:r>
              <a:rPr lang="en-US" altLang="en-US" i="1" baseline="-25000" dirty="0" err="1"/>
              <a:t>n</a:t>
            </a:r>
            <a:r>
              <a:rPr lang="en-US" altLang="en-US" dirty="0"/>
              <a:t>} is computed only once and stored for future use.  </a:t>
            </a:r>
          </a:p>
        </p:txBody>
      </p:sp>
    </p:spTree>
    <p:extLst>
      <p:ext uri="{BB962C8B-B14F-4D97-AF65-F5344CB8AC3E}">
        <p14:creationId xmlns:p14="http://schemas.microsoft.com/office/powerpoint/2010/main" val="31754020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a:extLst>
              <a:ext uri="{FF2B5EF4-FFF2-40B4-BE49-F238E27FC236}">
                <a16:creationId xmlns:a16="http://schemas.microsoft.com/office/drawing/2014/main" id="{BC8B51C9-7C46-4DF8-945C-4452B6099041}"/>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Dynamic Programming in Optimization</a:t>
            </a:r>
          </a:p>
        </p:txBody>
      </p:sp>
      <p:sp>
        <p:nvSpPr>
          <p:cNvPr id="52227" name="Rectangle 3">
            <a:extLst>
              <a:ext uri="{FF2B5EF4-FFF2-40B4-BE49-F238E27FC236}">
                <a16:creationId xmlns:a16="http://schemas.microsoft.com/office/drawing/2014/main" id="{B3FBD68B-D02C-4BB9-BD9F-29683E87A55E}"/>
              </a:ext>
            </a:extLst>
          </p:cNvPr>
          <p:cNvSpPr>
            <a:spLocks noGrp="1" noChangeArrowheads="1"/>
          </p:cNvSpPr>
          <p:nvPr>
            <p:ph idx="1"/>
          </p:nvPr>
        </p:nvSpPr>
        <p:spPr>
          <a:xfrm>
            <a:off x="1662764" y="826873"/>
            <a:ext cx="5804035" cy="4025979"/>
          </a:xfrm>
        </p:spPr>
        <p:txBody>
          <a:bodyPr/>
          <a:lstStyle/>
          <a:p>
            <a:r>
              <a:rPr lang="en-US" altLang="en-US" dirty="0"/>
              <a:t>To find best join tree for a set of </a:t>
            </a:r>
            <a:r>
              <a:rPr lang="en-US" altLang="en-US" i="1" dirty="0"/>
              <a:t>n</a:t>
            </a:r>
            <a:r>
              <a:rPr lang="en-US" altLang="en-US" dirty="0"/>
              <a:t> relations:</a:t>
            </a:r>
          </a:p>
          <a:p>
            <a:pPr lvl="1"/>
            <a:r>
              <a:rPr lang="en-US" altLang="en-US" dirty="0"/>
              <a:t>To find best plan for a set </a:t>
            </a:r>
            <a:r>
              <a:rPr lang="en-US" altLang="en-US" i="1" dirty="0"/>
              <a:t>S</a:t>
            </a:r>
            <a:r>
              <a:rPr lang="en-US" altLang="en-US" dirty="0"/>
              <a:t> of </a:t>
            </a:r>
            <a:r>
              <a:rPr lang="en-US" altLang="en-US" i="1" dirty="0"/>
              <a:t>n</a:t>
            </a:r>
            <a:r>
              <a:rPr lang="en-US" altLang="en-US" dirty="0"/>
              <a:t> relations, consider all possible plans of the form:  </a:t>
            </a:r>
            <a:r>
              <a:rPr lang="en-US" altLang="en-US" i="1" dirty="0"/>
              <a:t>S</a:t>
            </a:r>
            <a:r>
              <a:rPr lang="en-US" altLang="en-US" baseline="-25000" dirty="0"/>
              <a:t>1</a:t>
            </a:r>
            <a:r>
              <a:rPr lang="en-US" altLang="en-US" dirty="0"/>
              <a:t> </a:t>
            </a:r>
            <a:r>
              <a:rPr lang="en-IN" altLang="en-US" dirty="0">
                <a:ea typeface="MS PGothic" panose="020B0600070205080204" pitchFamily="34" charset="-128"/>
              </a:rPr>
              <a:t>⨝</a:t>
            </a:r>
            <a:r>
              <a:rPr lang="en-US" altLang="en-US" dirty="0"/>
              <a:t> (</a:t>
            </a:r>
            <a:r>
              <a:rPr lang="en-US" altLang="en-US" i="1" dirty="0"/>
              <a:t>S – S</a:t>
            </a:r>
            <a:r>
              <a:rPr lang="en-US" altLang="en-US" baseline="-25000" dirty="0"/>
              <a:t>1</a:t>
            </a:r>
            <a:r>
              <a:rPr lang="en-US" altLang="en-US" dirty="0"/>
              <a:t>) where </a:t>
            </a:r>
            <a:r>
              <a:rPr lang="en-US" altLang="en-US" i="1" dirty="0"/>
              <a:t>S</a:t>
            </a:r>
            <a:r>
              <a:rPr lang="en-US" altLang="en-US" baseline="-25000" dirty="0"/>
              <a:t>1</a:t>
            </a:r>
            <a:r>
              <a:rPr lang="en-US" altLang="en-US" dirty="0"/>
              <a:t> is any non-empty subset of </a:t>
            </a:r>
            <a:r>
              <a:rPr lang="en-US" altLang="en-US" i="1" dirty="0"/>
              <a:t>S</a:t>
            </a:r>
            <a:r>
              <a:rPr lang="en-US" altLang="en-US" dirty="0"/>
              <a:t>.</a:t>
            </a:r>
          </a:p>
          <a:p>
            <a:pPr lvl="1"/>
            <a:r>
              <a:rPr lang="en-US" altLang="en-US" dirty="0"/>
              <a:t>Recursively compute costs for joining subsets of </a:t>
            </a:r>
            <a:r>
              <a:rPr lang="en-US" altLang="en-US" i="1" dirty="0"/>
              <a:t>S</a:t>
            </a:r>
            <a:r>
              <a:rPr lang="en-US" altLang="en-US" dirty="0"/>
              <a:t> to find the cost of each plan.  Choose the cheapest of the 2</a:t>
            </a:r>
            <a:r>
              <a:rPr lang="en-US" altLang="en-US" i="1" baseline="30000" dirty="0"/>
              <a:t>n</a:t>
            </a:r>
            <a:r>
              <a:rPr lang="en-US" altLang="en-US" i="1" dirty="0"/>
              <a:t> </a:t>
            </a:r>
            <a:r>
              <a:rPr lang="en-US" altLang="en-US" dirty="0"/>
              <a:t>– 2 alternatives.</a:t>
            </a:r>
          </a:p>
          <a:p>
            <a:pPr lvl="1"/>
            <a:r>
              <a:rPr lang="en-US" altLang="en-US" dirty="0"/>
              <a:t>Base case for recursion:  single relation access plan</a:t>
            </a:r>
          </a:p>
          <a:p>
            <a:pPr lvl="2"/>
            <a:r>
              <a:rPr lang="en-US" altLang="en-US" dirty="0"/>
              <a:t>Apply all selections on R</a:t>
            </a:r>
            <a:r>
              <a:rPr lang="en-US" altLang="en-US" baseline="-25000" dirty="0"/>
              <a:t>i </a:t>
            </a:r>
            <a:r>
              <a:rPr lang="en-US" altLang="en-US" dirty="0"/>
              <a:t>using best choice of indices on R</a:t>
            </a:r>
            <a:r>
              <a:rPr lang="en-US" altLang="en-US" baseline="-25000" dirty="0"/>
              <a:t>i</a:t>
            </a:r>
          </a:p>
          <a:p>
            <a:pPr lvl="1"/>
            <a:r>
              <a:rPr lang="en-US" altLang="en-US" dirty="0"/>
              <a:t>When plan for any subset is computed, store it and reuse it when it is required again, instead of </a:t>
            </a:r>
            <a:r>
              <a:rPr lang="en-US" altLang="en-US" dirty="0" err="1"/>
              <a:t>recomputing</a:t>
            </a:r>
            <a:r>
              <a:rPr lang="en-US" altLang="en-US" dirty="0"/>
              <a:t> it</a:t>
            </a:r>
          </a:p>
          <a:p>
            <a:pPr lvl="2"/>
            <a:r>
              <a:rPr lang="en-US" altLang="en-US" dirty="0"/>
              <a:t>Dynamic programming</a:t>
            </a:r>
          </a:p>
        </p:txBody>
      </p:sp>
    </p:spTree>
    <p:extLst>
      <p:ext uri="{BB962C8B-B14F-4D97-AF65-F5344CB8AC3E}">
        <p14:creationId xmlns:p14="http://schemas.microsoft.com/office/powerpoint/2010/main" val="5051038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a:extLst>
              <a:ext uri="{FF2B5EF4-FFF2-40B4-BE49-F238E27FC236}">
                <a16:creationId xmlns:a16="http://schemas.microsoft.com/office/drawing/2014/main" id="{70AC9EB8-145F-44FE-83DE-591A653E71C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 Optimization Algorithm</a:t>
            </a:r>
          </a:p>
        </p:txBody>
      </p:sp>
      <p:sp>
        <p:nvSpPr>
          <p:cNvPr id="54275" name="Rectangle 3">
            <a:extLst>
              <a:ext uri="{FF2B5EF4-FFF2-40B4-BE49-F238E27FC236}">
                <a16:creationId xmlns:a16="http://schemas.microsoft.com/office/drawing/2014/main" id="{9EF63D08-E132-4508-BDD9-45B4691EBB73}"/>
              </a:ext>
            </a:extLst>
          </p:cNvPr>
          <p:cNvSpPr>
            <a:spLocks noGrp="1" noChangeArrowheads="1"/>
          </p:cNvSpPr>
          <p:nvPr>
            <p:ph idx="1"/>
          </p:nvPr>
        </p:nvSpPr>
        <p:spPr>
          <a:xfrm>
            <a:off x="1648327" y="840581"/>
            <a:ext cx="6240755" cy="3657600"/>
          </a:xfrm>
          <a:prstGeom prst="rect">
            <a:avLst/>
          </a:prstGeom>
        </p:spPr>
        <p:txBody>
          <a:bodyPr/>
          <a:lstStyle/>
          <a:p>
            <a:pPr>
              <a:buFont typeface="Monotype Sorts" pitchFamily="-65" charset="2"/>
              <a:buNone/>
            </a:pPr>
            <a:r>
              <a:rPr lang="en-US" altLang="en-US" b="1" dirty="0"/>
              <a:t>procedure</a:t>
            </a:r>
            <a:r>
              <a:rPr lang="en-US" altLang="en-US" dirty="0"/>
              <a:t> </a:t>
            </a:r>
            <a:r>
              <a:rPr lang="en-US" altLang="en-US" dirty="0" err="1"/>
              <a:t>findbestplan</a:t>
            </a:r>
            <a:r>
              <a:rPr lang="en-US" altLang="en-US" dirty="0"/>
              <a:t>(</a:t>
            </a:r>
            <a:r>
              <a:rPr lang="en-US" altLang="en-US" i="1" dirty="0"/>
              <a:t>S</a:t>
            </a:r>
            <a:r>
              <a:rPr lang="en-US" altLang="en-US" dirty="0"/>
              <a:t>)</a:t>
            </a:r>
            <a:br>
              <a:rPr lang="en-US" altLang="en-US" dirty="0"/>
            </a:br>
            <a:r>
              <a:rPr lang="en-US" altLang="en-US" b="1" dirty="0"/>
              <a:t>if</a:t>
            </a:r>
            <a:r>
              <a:rPr lang="en-US" altLang="en-US" dirty="0"/>
              <a:t> (</a:t>
            </a:r>
            <a:r>
              <a:rPr lang="en-US" altLang="en-US" i="1" dirty="0" err="1"/>
              <a:t>bestplan</a:t>
            </a:r>
            <a:r>
              <a:rPr lang="en-US" altLang="en-US" dirty="0"/>
              <a:t>[</a:t>
            </a:r>
            <a:r>
              <a:rPr lang="en-US" altLang="en-US" i="1" dirty="0"/>
              <a:t>S</a:t>
            </a:r>
            <a:r>
              <a:rPr lang="en-US" altLang="en-US" dirty="0"/>
              <a:t>].</a:t>
            </a:r>
            <a:r>
              <a:rPr lang="en-US" altLang="en-US" i="1" dirty="0"/>
              <a:t>cost </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return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br>
              <a:rPr lang="en-US" altLang="en-US" dirty="0">
                <a:sym typeface="Symbol" panose="05050102010706020507" pitchFamily="18" charset="2"/>
              </a:rPr>
            </a:br>
            <a:r>
              <a:rPr lang="en-US" altLang="en-US" dirty="0">
                <a:sym typeface="Symbol" panose="05050102010706020507" pitchFamily="18" charset="2"/>
              </a:rPr>
              <a:t>// else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 has not been computed earlier, compute it now</a:t>
            </a:r>
            <a:br>
              <a:rPr lang="en-US" altLang="en-US" dirty="0">
                <a:sym typeface="Symbol" panose="05050102010706020507" pitchFamily="18" charset="2"/>
              </a:rPr>
            </a:br>
            <a:r>
              <a:rPr lang="en-US" altLang="en-US" b="1" dirty="0">
                <a:sym typeface="Symbol" panose="05050102010706020507" pitchFamily="18" charset="2"/>
              </a:rPr>
              <a:t>if</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contains only 1 relation)</a:t>
            </a:r>
            <a:br>
              <a:rPr lang="en-US" altLang="en-US" dirty="0">
                <a:sym typeface="Symbol" panose="05050102010706020507" pitchFamily="18" charset="2"/>
              </a:rPr>
            </a:br>
            <a:r>
              <a:rPr lang="en-US" altLang="en-US" dirty="0">
                <a:sym typeface="Symbol" panose="05050102010706020507" pitchFamily="18" charset="2"/>
              </a:rPr>
              <a:t>    set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plan</a:t>
            </a:r>
            <a:r>
              <a:rPr lang="en-US" altLang="en-US" dirty="0">
                <a:sym typeface="Symbol" panose="05050102010706020507" pitchFamily="18" charset="2"/>
              </a:rPr>
              <a:t> and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cost</a:t>
            </a:r>
            <a:r>
              <a:rPr lang="en-US" altLang="en-US" dirty="0">
                <a:sym typeface="Symbol" panose="05050102010706020507" pitchFamily="18" charset="2"/>
              </a:rPr>
              <a:t> based on the best way </a:t>
            </a:r>
            <a:br>
              <a:rPr lang="en-US" altLang="en-US" dirty="0">
                <a:sym typeface="Symbol" panose="05050102010706020507" pitchFamily="18" charset="2"/>
              </a:rPr>
            </a:br>
            <a:r>
              <a:rPr lang="en-US" altLang="en-US" dirty="0">
                <a:sym typeface="Symbol" panose="05050102010706020507" pitchFamily="18" charset="2"/>
              </a:rPr>
              <a:t>    of accessing </a:t>
            </a:r>
            <a:r>
              <a:rPr lang="en-US" altLang="en-US" i="1" dirty="0">
                <a:sym typeface="Symbol" panose="05050102010706020507" pitchFamily="18" charset="2"/>
              </a:rPr>
              <a:t>S</a:t>
            </a:r>
            <a:r>
              <a:rPr lang="en-US" altLang="en-US" dirty="0">
                <a:sym typeface="Symbol" panose="05050102010706020507" pitchFamily="18" charset="2"/>
              </a:rPr>
              <a:t>  using selections on </a:t>
            </a:r>
            <a:r>
              <a:rPr lang="en-US" altLang="en-US" i="1" dirty="0">
                <a:sym typeface="Symbol" panose="05050102010706020507" pitchFamily="18" charset="2"/>
              </a:rPr>
              <a:t>S</a:t>
            </a:r>
            <a:r>
              <a:rPr lang="en-US" altLang="en-US" dirty="0">
                <a:sym typeface="Symbol" panose="05050102010706020507" pitchFamily="18" charset="2"/>
              </a:rPr>
              <a:t> and indices (if any) on S </a:t>
            </a:r>
            <a:r>
              <a:rPr lang="en-US" altLang="en-US" b="1" dirty="0">
                <a:sym typeface="Symbol" panose="05050102010706020507" pitchFamily="18" charset="2"/>
              </a:rPr>
              <a:t>else for each </a:t>
            </a:r>
            <a:r>
              <a:rPr lang="en-US" altLang="en-US" dirty="0">
                <a:sym typeface="Symbol" panose="05050102010706020507" pitchFamily="18" charset="2"/>
              </a:rPr>
              <a:t>non-empty subset </a:t>
            </a:r>
            <a:r>
              <a:rPr lang="en-US" altLang="en-US" i="1" dirty="0">
                <a:sym typeface="Symbol" panose="05050102010706020507" pitchFamily="18" charset="2"/>
              </a:rPr>
              <a:t>S1</a:t>
            </a:r>
            <a:r>
              <a:rPr lang="en-US" altLang="en-US" dirty="0">
                <a:sym typeface="Symbol" panose="05050102010706020507" pitchFamily="18" charset="2"/>
              </a:rPr>
              <a:t> of </a:t>
            </a:r>
            <a:r>
              <a:rPr lang="en-US" altLang="en-US" i="1" dirty="0">
                <a:sym typeface="Symbol" panose="05050102010706020507" pitchFamily="18" charset="2"/>
              </a:rPr>
              <a:t>S </a:t>
            </a:r>
            <a:r>
              <a:rPr lang="en-US" altLang="en-US" dirty="0">
                <a:sym typeface="Symbol" panose="05050102010706020507" pitchFamily="18" charset="2"/>
              </a:rPr>
              <a:t>such that </a:t>
            </a:r>
            <a:r>
              <a:rPr lang="en-US" altLang="en-US" i="1" dirty="0">
                <a:sym typeface="Symbol" panose="05050102010706020507" pitchFamily="18" charset="2"/>
              </a:rPr>
              <a:t>S</a:t>
            </a:r>
            <a:r>
              <a:rPr lang="en-US" altLang="en-US" dirty="0">
                <a:sym typeface="Symbol" panose="05050102010706020507" pitchFamily="18" charset="2"/>
              </a:rPr>
              <a:t>1  </a:t>
            </a:r>
            <a:r>
              <a:rPr lang="en-US" altLang="en-US" i="1" dirty="0">
                <a:sym typeface="Symbol" panose="05050102010706020507" pitchFamily="18" charset="2"/>
              </a:rPr>
              <a:t>S</a:t>
            </a:r>
            <a:br>
              <a:rPr lang="en-US" altLang="en-US" i="1" dirty="0">
                <a:sym typeface="Symbol" panose="05050102010706020507" pitchFamily="18" charset="2"/>
              </a:rPr>
            </a:br>
            <a:r>
              <a:rPr lang="en-US" altLang="en-US" i="1" dirty="0">
                <a:sym typeface="Symbol" panose="05050102010706020507" pitchFamily="18" charset="2"/>
              </a:rPr>
              <a:t>	</a:t>
            </a:r>
            <a:r>
              <a:rPr lang="en-US" altLang="en-US" dirty="0">
                <a:sym typeface="Symbol" panose="05050102010706020507" pitchFamily="18" charset="2"/>
              </a:rPr>
              <a:t>P1= </a:t>
            </a:r>
            <a:r>
              <a:rPr lang="en-US" altLang="en-US" dirty="0" err="1">
                <a:sym typeface="Symbol" panose="05050102010706020507" pitchFamily="18" charset="2"/>
              </a:rPr>
              <a:t>findbestplan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1)</a:t>
            </a:r>
            <a:br>
              <a:rPr lang="en-US" altLang="en-US" dirty="0">
                <a:sym typeface="Symbol" panose="05050102010706020507" pitchFamily="18" charset="2"/>
              </a:rPr>
            </a:br>
            <a:r>
              <a:rPr lang="en-US" altLang="en-US" dirty="0">
                <a:sym typeface="Symbol" panose="05050102010706020507" pitchFamily="18" charset="2"/>
              </a:rPr>
              <a:t>	P2= </a:t>
            </a:r>
            <a:r>
              <a:rPr lang="en-US" altLang="en-US" dirty="0" err="1">
                <a:sym typeface="Symbol" panose="05050102010706020507" pitchFamily="18" charset="2"/>
              </a:rPr>
              <a:t>findbestplan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 - </a:t>
            </a:r>
            <a:r>
              <a:rPr lang="en-US" altLang="en-US" i="1" dirty="0">
                <a:sym typeface="Symbol" panose="05050102010706020507" pitchFamily="18" charset="2"/>
              </a:rPr>
              <a:t>S</a:t>
            </a:r>
            <a:r>
              <a:rPr lang="en-US" altLang="en-US" dirty="0">
                <a:sym typeface="Symbol" panose="05050102010706020507" pitchFamily="18" charset="2"/>
              </a:rPr>
              <a:t>1)</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for each </a:t>
            </a:r>
            <a:r>
              <a:rPr lang="en-IN" altLang="en-US" dirty="0">
                <a:ea typeface="MS PGothic" panose="020B0600070205080204" pitchFamily="34" charset="-128"/>
                <a:sym typeface="Symbol" panose="05050102010706020507" pitchFamily="18" charset="2"/>
              </a:rPr>
              <a:t>algorithm A for joining results </a:t>
            </a:r>
            <a:r>
              <a:rPr lang="en-US" altLang="en-US" dirty="0">
                <a:sym typeface="Symbol" panose="05050102010706020507" pitchFamily="18" charset="2"/>
              </a:rPr>
              <a:t>of </a:t>
            </a:r>
            <a:r>
              <a:rPr lang="en-US" altLang="en-US" i="1" dirty="0">
                <a:sym typeface="Symbol" panose="05050102010706020507" pitchFamily="18" charset="2"/>
              </a:rPr>
              <a:t>P</a:t>
            </a:r>
            <a:r>
              <a:rPr lang="en-US" altLang="en-US" dirty="0">
                <a:sym typeface="Symbol" panose="05050102010706020507" pitchFamily="18" charset="2"/>
              </a:rPr>
              <a:t>1 and </a:t>
            </a:r>
            <a:r>
              <a:rPr lang="en-US" altLang="en-US" i="1" dirty="0">
                <a:sym typeface="Symbol" panose="05050102010706020507" pitchFamily="18" charset="2"/>
              </a:rPr>
              <a:t>P</a:t>
            </a:r>
            <a:r>
              <a:rPr lang="en-US" altLang="en-US" dirty="0">
                <a:sym typeface="Symbol" panose="05050102010706020507" pitchFamily="18" charset="2"/>
              </a:rPr>
              <a:t>2</a:t>
            </a:r>
            <a:br>
              <a:rPr lang="en-US" altLang="en-US" dirty="0">
                <a:sym typeface="Symbol" panose="05050102010706020507" pitchFamily="18" charset="2"/>
              </a:rPr>
            </a:br>
            <a:r>
              <a:rPr lang="en-US" altLang="en-US" dirty="0">
                <a:sym typeface="Symbol" panose="05050102010706020507" pitchFamily="18" charset="2"/>
              </a:rPr>
              <a:t>             </a:t>
            </a:r>
            <a:r>
              <a:rPr lang="en-US" altLang="en-US" b="1" i="1" dirty="0">
                <a:sym typeface="Symbol" panose="05050102010706020507" pitchFamily="18" charset="2"/>
              </a:rPr>
              <a:t>… compute plan and cost of using A (see next page) ..</a:t>
            </a:r>
            <a:br>
              <a:rPr lang="en-US" altLang="en-US" i="1"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if </a:t>
            </a:r>
            <a:r>
              <a:rPr lang="en-US" altLang="en-US" i="1" dirty="0">
                <a:sym typeface="Symbol" panose="05050102010706020507" pitchFamily="18" charset="2"/>
              </a:rPr>
              <a:t>cost </a:t>
            </a:r>
            <a:r>
              <a:rPr lang="en-US" altLang="en-US" dirty="0">
                <a:sym typeface="Symbol" panose="05050102010706020507" pitchFamily="18" charset="2"/>
              </a:rPr>
              <a:t>&lt;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cost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cost </a:t>
            </a:r>
            <a:r>
              <a:rPr lang="en-US" altLang="en-US" dirty="0">
                <a:sym typeface="Symbol" panose="05050102010706020507" pitchFamily="18" charset="2"/>
              </a:rPr>
              <a:t>= cost</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plan </a:t>
            </a:r>
            <a:r>
              <a:rPr lang="en-US" altLang="en-US" dirty="0">
                <a:sym typeface="Symbol" panose="05050102010706020507" pitchFamily="18" charset="2"/>
              </a:rPr>
              <a:t>= </a:t>
            </a:r>
            <a:r>
              <a:rPr lang="en-US" altLang="ja-JP" i="1" dirty="0">
                <a:sym typeface="Symbol" panose="05050102010706020507" pitchFamily="18" charset="2"/>
              </a:rPr>
              <a:t>plan</a:t>
            </a:r>
            <a:r>
              <a:rPr lang="en-US" altLang="ja-JP" dirty="0">
                <a:sym typeface="Symbol" panose="05050102010706020507" pitchFamily="18" charset="2"/>
              </a:rPr>
              <a:t>;</a:t>
            </a:r>
            <a:br>
              <a:rPr lang="en-US" altLang="ja-JP" dirty="0">
                <a:sym typeface="Symbol" panose="05050102010706020507" pitchFamily="18" charset="2"/>
              </a:rPr>
            </a:br>
            <a:r>
              <a:rPr lang="en-US" altLang="ja-JP" b="1" dirty="0">
                <a:sym typeface="Symbol" panose="05050102010706020507" pitchFamily="18" charset="2"/>
              </a:rPr>
              <a:t>return</a:t>
            </a:r>
            <a:r>
              <a:rPr lang="en-US" altLang="ja-JP" dirty="0">
                <a:sym typeface="Symbol" panose="05050102010706020507" pitchFamily="18" charset="2"/>
              </a:rPr>
              <a:t> </a:t>
            </a:r>
            <a:r>
              <a:rPr lang="en-US" altLang="ja-JP" i="1" dirty="0" err="1">
                <a:sym typeface="Symbol" panose="05050102010706020507" pitchFamily="18" charset="2"/>
              </a:rPr>
              <a:t>bestplan</a:t>
            </a:r>
            <a:r>
              <a:rPr lang="en-US" altLang="ja-JP" dirty="0">
                <a:sym typeface="Symbol" panose="05050102010706020507" pitchFamily="18" charset="2"/>
              </a:rPr>
              <a:t>[</a:t>
            </a:r>
            <a:r>
              <a:rPr lang="en-US" altLang="ja-JP" i="1" dirty="0">
                <a:sym typeface="Symbol" panose="05050102010706020507" pitchFamily="18" charset="2"/>
              </a:rPr>
              <a:t>S</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4611285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a:extLst>
              <a:ext uri="{FF2B5EF4-FFF2-40B4-BE49-F238E27FC236}">
                <a16:creationId xmlns:a16="http://schemas.microsoft.com/office/drawing/2014/main" id="{70AC9EB8-145F-44FE-83DE-591A653E71C4}"/>
              </a:ext>
            </a:extLst>
          </p:cNvPr>
          <p:cNvSpPr>
            <a:spLocks noGrp="1" noChangeArrowheads="1"/>
          </p:cNvSpPr>
          <p:nvPr>
            <p:ph type="title"/>
          </p:nvPr>
        </p:nvSpPr>
        <p:spPr>
          <a:xfrm>
            <a:off x="1719262" y="88106"/>
            <a:ext cx="6169820" cy="475565"/>
          </a:xfrm>
        </p:spPr>
        <p:txBody>
          <a:bodyPr/>
          <a:lstStyle/>
          <a:p>
            <a:pPr>
              <a:defRPr/>
            </a:pPr>
            <a:r>
              <a:rPr lang="en-US" altLang="en-US" dirty="0">
                <a:effectLst>
                  <a:outerShdw blurRad="38100" dist="38100" dir="2700000" algn="tl">
                    <a:srgbClr val="C0C0C0"/>
                  </a:outerShdw>
                </a:effectLst>
              </a:rPr>
              <a:t>Join Order Optimization Algorithm (cont.)</a:t>
            </a:r>
          </a:p>
        </p:txBody>
      </p:sp>
      <p:sp>
        <p:nvSpPr>
          <p:cNvPr id="54275" name="Rectangle 3">
            <a:extLst>
              <a:ext uri="{FF2B5EF4-FFF2-40B4-BE49-F238E27FC236}">
                <a16:creationId xmlns:a16="http://schemas.microsoft.com/office/drawing/2014/main" id="{9EF63D08-E132-4508-BDD9-45B4691EBB73}"/>
              </a:ext>
            </a:extLst>
          </p:cNvPr>
          <p:cNvSpPr>
            <a:spLocks noGrp="1" noChangeArrowheads="1"/>
          </p:cNvSpPr>
          <p:nvPr>
            <p:ph idx="1"/>
          </p:nvPr>
        </p:nvSpPr>
        <p:spPr>
          <a:xfrm>
            <a:off x="1641107" y="765425"/>
            <a:ext cx="5724626" cy="3657600"/>
          </a:xfrm>
          <a:prstGeom prst="rect">
            <a:avLst/>
          </a:prstGeom>
        </p:spPr>
        <p:txBody>
          <a:bodyPr/>
          <a:lstStyle/>
          <a:p>
            <a:pPr>
              <a:buFont typeface="Monotype Sorts" pitchFamily="-65" charset="2"/>
              <a:buNone/>
            </a:pPr>
            <a:r>
              <a:rPr lang="en-US" altLang="en-US" b="1" dirty="0">
                <a:sym typeface="Symbol" panose="05050102010706020507" pitchFamily="18" charset="2"/>
              </a:rPr>
              <a:t>for each </a:t>
            </a:r>
            <a:r>
              <a:rPr lang="en-IN" altLang="en-US" dirty="0">
                <a:ea typeface="MS PGothic" panose="020B0600070205080204" pitchFamily="34" charset="-128"/>
                <a:sym typeface="Symbol" panose="05050102010706020507" pitchFamily="18" charset="2"/>
              </a:rPr>
              <a:t>algorithm A for joining results </a:t>
            </a:r>
            <a:r>
              <a:rPr lang="en-US" altLang="en-US" dirty="0">
                <a:sym typeface="Symbol" panose="05050102010706020507" pitchFamily="18" charset="2"/>
              </a:rPr>
              <a:t>of </a:t>
            </a:r>
            <a:r>
              <a:rPr lang="en-US" altLang="en-US" i="1" dirty="0">
                <a:sym typeface="Symbol" panose="05050102010706020507" pitchFamily="18" charset="2"/>
              </a:rPr>
              <a:t>P</a:t>
            </a:r>
            <a:r>
              <a:rPr lang="en-US" altLang="en-US" dirty="0">
                <a:sym typeface="Symbol" panose="05050102010706020507" pitchFamily="18" charset="2"/>
              </a:rPr>
              <a:t>1 and </a:t>
            </a:r>
            <a:r>
              <a:rPr lang="en-US" altLang="en-US" i="1" dirty="0">
                <a:sym typeface="Symbol" panose="05050102010706020507" pitchFamily="18" charset="2"/>
              </a:rPr>
              <a:t>P</a:t>
            </a:r>
            <a:r>
              <a:rPr lang="en-US" altLang="en-US" dirty="0">
                <a:sym typeface="Symbol" panose="05050102010706020507" pitchFamily="18" charset="2"/>
              </a:rPr>
              <a:t>2</a:t>
            </a:r>
            <a:br>
              <a:rPr lang="en-US" altLang="en-US" dirty="0">
                <a:sym typeface="Symbol" panose="05050102010706020507" pitchFamily="18" charset="2"/>
              </a:rPr>
            </a:br>
            <a:r>
              <a:rPr lang="en-US" altLang="en-US" dirty="0">
                <a:sym typeface="Symbol" panose="05050102010706020507" pitchFamily="18" charset="2"/>
              </a:rPr>
              <a:t> // For indexed-nested loops join, the outer could be </a:t>
            </a:r>
            <a:r>
              <a:rPr lang="en-US" altLang="en-US" i="1" dirty="0">
                <a:sym typeface="Symbol" panose="05050102010706020507" pitchFamily="18" charset="2"/>
              </a:rPr>
              <a:t>P1</a:t>
            </a:r>
            <a:r>
              <a:rPr lang="en-US" altLang="en-US" dirty="0">
                <a:sym typeface="Symbol" panose="05050102010706020507" pitchFamily="18" charset="2"/>
              </a:rPr>
              <a:t> or </a:t>
            </a:r>
            <a:r>
              <a:rPr lang="en-US" altLang="en-US" i="1" dirty="0">
                <a:sym typeface="Symbol" panose="05050102010706020507" pitchFamily="18" charset="2"/>
              </a:rPr>
              <a:t>P2</a:t>
            </a:r>
            <a:br>
              <a:rPr lang="en-US" altLang="en-US" i="1" dirty="0">
                <a:sym typeface="Symbol" panose="05050102010706020507" pitchFamily="18" charset="2"/>
              </a:rPr>
            </a:br>
            <a:r>
              <a:rPr lang="en-US" altLang="en-US" i="1" dirty="0">
                <a:sym typeface="Symbol" panose="05050102010706020507" pitchFamily="18" charset="2"/>
              </a:rPr>
              <a:t> </a:t>
            </a:r>
            <a:r>
              <a:rPr lang="en-US" altLang="en-US" dirty="0">
                <a:sym typeface="Symbol" panose="05050102010706020507" pitchFamily="18" charset="2"/>
              </a:rPr>
              <a:t>// Similarly for hash-join, the build relation could be</a:t>
            </a:r>
            <a:r>
              <a:rPr lang="en-US" altLang="en-US" i="1" dirty="0">
                <a:sym typeface="Symbol" panose="05050102010706020507" pitchFamily="18" charset="2"/>
              </a:rPr>
              <a:t> P1 </a:t>
            </a:r>
            <a:r>
              <a:rPr lang="en-US" altLang="en-US" dirty="0">
                <a:sym typeface="Symbol" panose="05050102010706020507" pitchFamily="18" charset="2"/>
              </a:rPr>
              <a:t>or</a:t>
            </a:r>
            <a:r>
              <a:rPr lang="en-US" altLang="en-US" i="1" dirty="0">
                <a:sym typeface="Symbol" panose="05050102010706020507" pitchFamily="18" charset="2"/>
              </a:rPr>
              <a:t> P2</a:t>
            </a:r>
            <a:br>
              <a:rPr lang="en-US" altLang="en-US" i="1" dirty="0">
                <a:sym typeface="Symbol" panose="05050102010706020507" pitchFamily="18" charset="2"/>
              </a:rPr>
            </a:b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  </a:t>
            </a:r>
            <a:r>
              <a:rPr lang="en-US" altLang="en-US" dirty="0">
                <a:sym typeface="Symbol" panose="05050102010706020507" pitchFamily="18" charset="2"/>
              </a:rPr>
              <a:t>We assume the alternatives are considered as separate algorithms</a:t>
            </a:r>
            <a:r>
              <a:rPr lang="en-US" altLang="en-US" i="1" dirty="0">
                <a:sym typeface="Symbol" panose="05050102010706020507" pitchFamily="18" charset="2"/>
              </a:rPr>
              <a:t>     </a:t>
            </a:r>
            <a:r>
              <a:rPr lang="en-US" altLang="en-US" b="1" i="1" dirty="0">
                <a:sym typeface="Symbol" panose="05050102010706020507" pitchFamily="18" charset="2"/>
              </a:rPr>
              <a:t>      </a:t>
            </a:r>
          </a:p>
          <a:p>
            <a:pPr>
              <a:buFont typeface="Monotype Sorts" pitchFamily="-65" charset="2"/>
              <a:buNone/>
            </a:pPr>
            <a:r>
              <a:rPr lang="en-US" altLang="en-US" b="1" i="1" dirty="0">
                <a:sym typeface="Symbol" panose="05050102010706020507" pitchFamily="18" charset="2"/>
              </a:rPr>
              <a:t>      </a:t>
            </a:r>
            <a:r>
              <a:rPr lang="en-US" altLang="en-US" b="1" dirty="0">
                <a:sym typeface="Symbol" panose="05050102010706020507" pitchFamily="18" charset="2"/>
              </a:rPr>
              <a:t>if </a:t>
            </a:r>
            <a:r>
              <a:rPr lang="en-US" altLang="en-US" dirty="0">
                <a:sym typeface="Symbol" panose="05050102010706020507" pitchFamily="18" charset="2"/>
              </a:rPr>
              <a:t>algorithm </a:t>
            </a:r>
            <a:r>
              <a:rPr lang="en-US" altLang="en-US" i="1" dirty="0">
                <a:sym typeface="Symbol" panose="05050102010706020507" pitchFamily="18" charset="2"/>
              </a:rPr>
              <a:t>A</a:t>
            </a:r>
            <a:r>
              <a:rPr lang="en-US" altLang="en-US" dirty="0">
                <a:sym typeface="Symbol" panose="05050102010706020507" pitchFamily="18" charset="2"/>
              </a:rPr>
              <a:t> is indexed nested loops </a:t>
            </a:r>
            <a:br>
              <a:rPr lang="en-US" altLang="en-US" dirty="0">
                <a:sym typeface="Symbol" panose="05050102010706020507" pitchFamily="18" charset="2"/>
              </a:rPr>
            </a:br>
            <a:r>
              <a:rPr lang="en-US" altLang="en-US" dirty="0">
                <a:sym typeface="Symbol" panose="05050102010706020507" pitchFamily="18" charset="2"/>
              </a:rPr>
              <a:t>     Let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and </a:t>
            </a:r>
            <a:r>
              <a:rPr lang="en-US" altLang="en-US" i="1" dirty="0">
                <a:sym typeface="Symbol" panose="05050102010706020507" pitchFamily="18" charset="2"/>
              </a:rPr>
              <a:t>P</a:t>
            </a:r>
            <a:r>
              <a:rPr lang="en-US" altLang="en-US" i="1" baseline="-25000" dirty="0">
                <a:sym typeface="Symbol" panose="05050102010706020507" pitchFamily="18" charset="2"/>
              </a:rPr>
              <a:t>o</a:t>
            </a:r>
            <a:r>
              <a:rPr lang="en-US" altLang="en-US" dirty="0">
                <a:sym typeface="Symbol" panose="05050102010706020507" pitchFamily="18" charset="2"/>
              </a:rPr>
              <a:t> denote inner and outer inputs</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if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has a single relation </a:t>
            </a:r>
            <a:r>
              <a:rPr lang="en-US" altLang="en-US" i="1" dirty="0" err="1">
                <a:sym typeface="Symbol" panose="05050102010706020507" pitchFamily="18" charset="2"/>
              </a:rPr>
              <a:t>r</a:t>
            </a:r>
            <a:r>
              <a:rPr lang="en-US" altLang="en-US" i="1" baseline="-25000" dirty="0" err="1">
                <a:sym typeface="Symbol" panose="05050102010706020507" pitchFamily="18" charset="2"/>
              </a:rPr>
              <a:t>i</a:t>
            </a:r>
            <a:r>
              <a:rPr lang="en-US" altLang="en-US" dirty="0">
                <a:sym typeface="Symbol" panose="05050102010706020507" pitchFamily="18" charset="2"/>
              </a:rPr>
              <a:t> and </a:t>
            </a:r>
            <a:r>
              <a:rPr lang="en-US" altLang="en-US" i="1" dirty="0" err="1">
                <a:sym typeface="Symbol" panose="05050102010706020507" pitchFamily="18" charset="2"/>
              </a:rPr>
              <a:t>r</a:t>
            </a:r>
            <a:r>
              <a:rPr lang="en-US" altLang="en-US" i="1" baseline="-25000" dirty="0" err="1">
                <a:sym typeface="Symbol" panose="05050102010706020507" pitchFamily="18" charset="2"/>
              </a:rPr>
              <a:t>i</a:t>
            </a:r>
            <a:r>
              <a:rPr lang="en-US" altLang="en-US" dirty="0">
                <a:sym typeface="Symbol" panose="05050102010706020507" pitchFamily="18" charset="2"/>
              </a:rPr>
              <a:t> has an index on the join attribute</a:t>
            </a:r>
          </a:p>
          <a:p>
            <a:pPr>
              <a:buFont typeface="Monotype Sorts" pitchFamily="-65" charset="2"/>
              <a:buNone/>
            </a:pPr>
            <a:r>
              <a:rPr lang="en-US" altLang="en-US" i="1" dirty="0">
                <a:sym typeface="Symbol" panose="05050102010706020507" pitchFamily="18" charset="2"/>
              </a:rPr>
              <a:t>                plan = “</a:t>
            </a:r>
            <a:r>
              <a:rPr lang="en-US" altLang="en-US" dirty="0">
                <a:sym typeface="Symbol" panose="05050102010706020507" pitchFamily="18" charset="2"/>
              </a:rPr>
              <a:t>execute </a:t>
            </a:r>
            <a:r>
              <a:rPr lang="en-US" altLang="en-US" i="1" dirty="0" err="1">
                <a:sym typeface="Symbol" panose="05050102010706020507" pitchFamily="18" charset="2"/>
              </a:rPr>
              <a:t>P</a:t>
            </a:r>
            <a:r>
              <a:rPr lang="en-US" altLang="en-US" i="1" baseline="-25000" dirty="0" err="1">
                <a:sym typeface="Symbol" panose="05050102010706020507" pitchFamily="18" charset="2"/>
              </a:rPr>
              <a:t>o</a:t>
            </a:r>
            <a:r>
              <a:rPr lang="en-US" altLang="en-US" i="1" dirty="0" err="1">
                <a:sym typeface="Symbol" panose="05050102010706020507" pitchFamily="18" charset="2"/>
              </a:rPr>
              <a:t>.plan</a:t>
            </a:r>
            <a:r>
              <a:rPr lang="en-US" altLang="en-US" dirty="0">
                <a:sym typeface="Symbol" panose="05050102010706020507" pitchFamily="18" charset="2"/>
              </a:rPr>
              <a:t>; join results of </a:t>
            </a:r>
            <a:r>
              <a:rPr lang="en-US" altLang="en-US" i="1" dirty="0">
                <a:sym typeface="Symbol" panose="05050102010706020507" pitchFamily="18" charset="2"/>
              </a:rPr>
              <a:t>P</a:t>
            </a:r>
            <a:r>
              <a:rPr lang="en-US" altLang="en-US" i="1" baseline="-25000" dirty="0">
                <a:sym typeface="Symbol" panose="05050102010706020507" pitchFamily="18" charset="2"/>
              </a:rPr>
              <a:t>o</a:t>
            </a:r>
            <a:r>
              <a:rPr lang="en-US" altLang="en-US" dirty="0">
                <a:sym typeface="Symbol" panose="05050102010706020507" pitchFamily="18" charset="2"/>
              </a:rPr>
              <a:t> and </a:t>
            </a:r>
            <a:r>
              <a:rPr lang="en-US" altLang="en-US" i="1" dirty="0" err="1">
                <a:sym typeface="Symbol" panose="05050102010706020507" pitchFamily="18" charset="2"/>
              </a:rPr>
              <a:t>r</a:t>
            </a:r>
            <a:r>
              <a:rPr lang="en-US" altLang="en-US" i="1" baseline="-25000" dirty="0" err="1">
                <a:sym typeface="Symbol" panose="05050102010706020507" pitchFamily="18" charset="2"/>
              </a:rPr>
              <a:t>i</a:t>
            </a:r>
            <a:r>
              <a:rPr lang="en-US" altLang="en-US" dirty="0">
                <a:sym typeface="Symbol" panose="05050102010706020507" pitchFamily="18" charset="2"/>
              </a:rPr>
              <a:t> using </a:t>
            </a:r>
            <a:r>
              <a:rPr lang="en-US" altLang="en-US" i="1" dirty="0">
                <a:sym typeface="Symbol" panose="05050102010706020507" pitchFamily="18" charset="2"/>
              </a:rPr>
              <a:t>A</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with any selection conditions on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performed as part of</a:t>
            </a:r>
            <a:br>
              <a:rPr lang="en-US" altLang="en-US" dirty="0">
                <a:sym typeface="Symbol" panose="05050102010706020507" pitchFamily="18" charset="2"/>
              </a:rPr>
            </a:br>
            <a:r>
              <a:rPr lang="en-US" altLang="en-US" dirty="0">
                <a:sym typeface="Symbol" panose="05050102010706020507" pitchFamily="18" charset="2"/>
              </a:rPr>
              <a:t>                       the join condition</a:t>
            </a:r>
            <a:br>
              <a:rPr lang="en-US" altLang="en-US" dirty="0">
                <a:sym typeface="Symbol" panose="05050102010706020507" pitchFamily="18" charset="2"/>
              </a:rPr>
            </a:br>
            <a:r>
              <a:rPr lang="en-US" altLang="en-US" dirty="0">
                <a:sym typeface="Symbol" panose="05050102010706020507" pitchFamily="18" charset="2"/>
              </a:rPr>
              <a:t>            cost = </a:t>
            </a:r>
            <a:r>
              <a:rPr lang="en-US" altLang="en-US" i="1" dirty="0" err="1">
                <a:sym typeface="Symbol" panose="05050102010706020507" pitchFamily="18" charset="2"/>
              </a:rPr>
              <a:t>P</a:t>
            </a:r>
            <a:r>
              <a:rPr lang="en-US" altLang="en-US" i="1" baseline="-25000" dirty="0" err="1">
                <a:sym typeface="Symbol" panose="05050102010706020507" pitchFamily="18" charset="2"/>
              </a:rPr>
              <a:t>o</a:t>
            </a:r>
            <a:r>
              <a:rPr lang="en-US" altLang="en-US" i="1" dirty="0" err="1">
                <a:sym typeface="Symbol" panose="05050102010706020507" pitchFamily="18" charset="2"/>
              </a:rPr>
              <a:t>.cost</a:t>
            </a:r>
            <a:r>
              <a:rPr lang="en-US" altLang="en-US" dirty="0">
                <a:sym typeface="Symbol" panose="05050102010706020507" pitchFamily="18" charset="2"/>
              </a:rPr>
              <a:t> + cost of </a:t>
            </a:r>
            <a:r>
              <a:rPr lang="en-US" altLang="en-US" i="1" dirty="0">
                <a:sym typeface="Symbol" panose="05050102010706020507" pitchFamily="18" charset="2"/>
              </a:rPr>
              <a:t>A</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else</a:t>
            </a:r>
            <a:r>
              <a:rPr lang="en-US" altLang="en-US" b="1" i="1" dirty="0">
                <a:sym typeface="Symbol" panose="05050102010706020507" pitchFamily="18" charset="2"/>
              </a:rPr>
              <a:t>  </a:t>
            </a:r>
            <a:r>
              <a:rPr lang="en-US" altLang="en-US" i="1" dirty="0">
                <a:sym typeface="Symbol" panose="05050102010706020507" pitchFamily="18" charset="2"/>
              </a:rPr>
              <a:t>cost = </a:t>
            </a:r>
            <a:r>
              <a:rPr lang="en-US" altLang="en-US" dirty="0">
                <a:sym typeface="Symbol" panose="05050102010706020507" pitchFamily="18" charset="2"/>
              </a:rPr>
              <a:t>; /* cannot use indexed nested loops join */</a:t>
            </a:r>
            <a:br>
              <a:rPr lang="en-US" altLang="en-US" dirty="0">
                <a:sym typeface="Symbol" panose="05050102010706020507" pitchFamily="18" charset="2"/>
              </a:rPr>
            </a:br>
            <a:r>
              <a:rPr lang="en-US" altLang="en-US" b="1" dirty="0">
                <a:sym typeface="Symbol" panose="05050102010706020507" pitchFamily="18" charset="2"/>
              </a:rPr>
              <a:t>else </a:t>
            </a:r>
            <a:br>
              <a:rPr lang="en-US" altLang="en-US" b="1" dirty="0">
                <a:sym typeface="Symbol" panose="05050102010706020507" pitchFamily="18" charset="2"/>
              </a:rPr>
            </a:br>
            <a:r>
              <a:rPr lang="en-US" altLang="en-US" b="1" dirty="0">
                <a:sym typeface="Symbol" panose="05050102010706020507" pitchFamily="18" charset="2"/>
              </a:rPr>
              <a:t>      </a:t>
            </a:r>
            <a:r>
              <a:rPr lang="en-US" altLang="en-US" dirty="0">
                <a:sym typeface="Symbol" panose="05050102010706020507" pitchFamily="18" charset="2"/>
              </a:rPr>
              <a:t>plan = “execute </a:t>
            </a:r>
            <a:r>
              <a:rPr lang="en-US" altLang="en-US" i="1" dirty="0">
                <a:sym typeface="Symbol" panose="05050102010706020507" pitchFamily="18" charset="2"/>
              </a:rPr>
              <a:t>P1.plan</a:t>
            </a:r>
            <a:r>
              <a:rPr lang="en-US" altLang="en-US" dirty="0">
                <a:sym typeface="Symbol" panose="05050102010706020507" pitchFamily="18" charset="2"/>
              </a:rPr>
              <a:t>; execute </a:t>
            </a:r>
            <a:r>
              <a:rPr lang="en-US" altLang="en-US" i="1" dirty="0">
                <a:sym typeface="Symbol" panose="05050102010706020507" pitchFamily="18" charset="2"/>
              </a:rPr>
              <a:t>P2.plan</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join results of </a:t>
            </a:r>
            <a:r>
              <a:rPr lang="en-US" altLang="en-US" i="1" dirty="0">
                <a:sym typeface="Symbol" panose="05050102010706020507" pitchFamily="18" charset="2"/>
              </a:rPr>
              <a:t>P1</a:t>
            </a:r>
            <a:r>
              <a:rPr lang="en-US" altLang="en-US" dirty="0">
                <a:sym typeface="Symbol" panose="05050102010706020507" pitchFamily="18" charset="2"/>
              </a:rPr>
              <a:t> and </a:t>
            </a:r>
            <a:r>
              <a:rPr lang="en-US" altLang="en-US" i="1" dirty="0">
                <a:sym typeface="Symbol" panose="05050102010706020507" pitchFamily="18" charset="2"/>
              </a:rPr>
              <a:t>P2</a:t>
            </a:r>
            <a:r>
              <a:rPr lang="en-US" altLang="en-US" dirty="0">
                <a:sym typeface="Symbol" panose="05050102010706020507" pitchFamily="18" charset="2"/>
              </a:rPr>
              <a:t> using </a:t>
            </a:r>
            <a:r>
              <a:rPr lang="en-US" altLang="en-US" i="1" dirty="0">
                <a:sym typeface="Symbol" panose="05050102010706020507" pitchFamily="18" charset="2"/>
              </a:rPr>
              <a:t>A</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cost = </a:t>
            </a:r>
            <a:r>
              <a:rPr lang="en-US" altLang="en-US" i="1" dirty="0">
                <a:sym typeface="Symbol" panose="05050102010706020507" pitchFamily="18" charset="2"/>
              </a:rPr>
              <a:t>P1.cost</a:t>
            </a:r>
            <a:r>
              <a:rPr lang="en-US" altLang="en-US" dirty="0">
                <a:sym typeface="Symbol" panose="05050102010706020507" pitchFamily="18" charset="2"/>
              </a:rPr>
              <a:t> + </a:t>
            </a:r>
            <a:r>
              <a:rPr lang="en-US" altLang="en-US" i="1" dirty="0">
                <a:sym typeface="Symbol" panose="05050102010706020507" pitchFamily="18" charset="2"/>
              </a:rPr>
              <a:t>P2.cost</a:t>
            </a:r>
            <a:r>
              <a:rPr lang="en-US" altLang="en-US" dirty="0">
                <a:sym typeface="Symbol" panose="05050102010706020507" pitchFamily="18" charset="2"/>
              </a:rPr>
              <a:t> + cost of </a:t>
            </a:r>
            <a:r>
              <a:rPr lang="en-US" altLang="en-US" i="1" dirty="0">
                <a:sym typeface="Symbol" panose="05050102010706020507" pitchFamily="18" charset="2"/>
              </a:rPr>
              <a:t>A</a:t>
            </a:r>
          </a:p>
          <a:p>
            <a:pPr>
              <a:buFont typeface="Monotype Sorts" pitchFamily="-65" charset="2"/>
              <a:buNone/>
            </a:pPr>
            <a:r>
              <a:rPr lang="en-US" altLang="en-US" i="1" dirty="0">
                <a:sym typeface="Symbol" panose="05050102010706020507" pitchFamily="18" charset="2"/>
              </a:rPr>
              <a:t>     …. See previous page</a:t>
            </a:r>
          </a:p>
        </p:txBody>
      </p:sp>
    </p:spTree>
    <p:extLst>
      <p:ext uri="{BB962C8B-B14F-4D97-AF65-F5344CB8AC3E}">
        <p14:creationId xmlns:p14="http://schemas.microsoft.com/office/powerpoint/2010/main" val="40537411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787CC2D0-0C7D-42A9-AF22-7CDDC87AC4F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Left Deep Join Trees</a:t>
            </a:r>
          </a:p>
        </p:txBody>
      </p:sp>
      <p:sp>
        <p:nvSpPr>
          <p:cNvPr id="56323" name="Rectangle 3">
            <a:extLst>
              <a:ext uri="{FF2B5EF4-FFF2-40B4-BE49-F238E27FC236}">
                <a16:creationId xmlns:a16="http://schemas.microsoft.com/office/drawing/2014/main" id="{61EB365F-100D-4A52-810C-9B26E5642F99}"/>
              </a:ext>
            </a:extLst>
          </p:cNvPr>
          <p:cNvSpPr>
            <a:spLocks noGrp="1" noChangeArrowheads="1"/>
          </p:cNvSpPr>
          <p:nvPr>
            <p:ph idx="1"/>
          </p:nvPr>
        </p:nvSpPr>
        <p:spPr>
          <a:xfrm>
            <a:off x="1648326" y="820341"/>
            <a:ext cx="5320403" cy="1246584"/>
          </a:xfrm>
          <a:prstGeom prst="rect">
            <a:avLst/>
          </a:prstGeom>
        </p:spPr>
        <p:txBody>
          <a:bodyPr/>
          <a:lstStyle/>
          <a:p>
            <a:r>
              <a:rPr lang="en-US" altLang="en-US" dirty="0"/>
              <a:t>In </a:t>
            </a:r>
            <a:r>
              <a:rPr lang="en-US" altLang="en-US" b="1" dirty="0"/>
              <a:t>left-deep join trees,</a:t>
            </a:r>
            <a:r>
              <a:rPr lang="en-US" altLang="en-US" dirty="0"/>
              <a:t> the right-hand-side input for each join is a relation, not the result of an intermediate join.</a:t>
            </a:r>
          </a:p>
        </p:txBody>
      </p:sp>
      <p:pic>
        <p:nvPicPr>
          <p:cNvPr id="56324" name="Picture 6">
            <a:extLst>
              <a:ext uri="{FF2B5EF4-FFF2-40B4-BE49-F238E27FC236}">
                <a16:creationId xmlns:a16="http://schemas.microsoft.com/office/drawing/2014/main" id="{3896FDEC-5956-484B-BEFE-47EA3B835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620442"/>
            <a:ext cx="5104210" cy="241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5000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8465E70E-8B69-46D1-8581-70D77D4ACC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 of Optimization</a:t>
            </a:r>
          </a:p>
        </p:txBody>
      </p:sp>
      <p:sp>
        <p:nvSpPr>
          <p:cNvPr id="58371" name="Rectangle 3">
            <a:extLst>
              <a:ext uri="{FF2B5EF4-FFF2-40B4-BE49-F238E27FC236}">
                <a16:creationId xmlns:a16="http://schemas.microsoft.com/office/drawing/2014/main" id="{F745172A-CB6D-4146-B75D-9049D1845430}"/>
              </a:ext>
            </a:extLst>
          </p:cNvPr>
          <p:cNvSpPr>
            <a:spLocks noGrp="1" noChangeArrowheads="1"/>
          </p:cNvSpPr>
          <p:nvPr>
            <p:ph idx="1"/>
          </p:nvPr>
        </p:nvSpPr>
        <p:spPr>
          <a:xfrm>
            <a:off x="1619450" y="826873"/>
            <a:ext cx="5933976" cy="4025979"/>
          </a:xfrm>
        </p:spPr>
        <p:txBody>
          <a:bodyPr/>
          <a:lstStyle/>
          <a:p>
            <a:pPr>
              <a:lnSpc>
                <a:spcPct val="90000"/>
              </a:lnSpc>
            </a:pPr>
            <a:r>
              <a:rPr lang="en-US" altLang="en-US" dirty="0"/>
              <a:t>With dynamic programming time complexity of optimization with bushy trees is </a:t>
            </a:r>
            <a:r>
              <a:rPr lang="en-US" altLang="en-US" i="1" dirty="0"/>
              <a:t>O</a:t>
            </a:r>
            <a:r>
              <a:rPr lang="en-US" altLang="en-US" dirty="0"/>
              <a:t>(3</a:t>
            </a:r>
            <a:r>
              <a:rPr lang="en-US" altLang="en-US" i="1" baseline="30000" dirty="0"/>
              <a:t>n</a:t>
            </a:r>
            <a:r>
              <a:rPr lang="en-US" altLang="en-US" dirty="0"/>
              <a:t>).  </a:t>
            </a:r>
          </a:p>
          <a:p>
            <a:pPr lvl="1">
              <a:lnSpc>
                <a:spcPct val="90000"/>
              </a:lnSpc>
            </a:pPr>
            <a:r>
              <a:rPr lang="en-US" altLang="en-US" dirty="0"/>
              <a:t>With </a:t>
            </a:r>
            <a:r>
              <a:rPr lang="en-US" altLang="en-US" i="1" dirty="0"/>
              <a:t>n </a:t>
            </a:r>
            <a:r>
              <a:rPr lang="en-US" altLang="en-US" dirty="0"/>
              <a:t>= 10, this number is 59000 instead of 176 billion!</a:t>
            </a:r>
          </a:p>
          <a:p>
            <a:pPr>
              <a:lnSpc>
                <a:spcPct val="90000"/>
              </a:lnSpc>
            </a:pPr>
            <a:r>
              <a:rPr lang="en-US" altLang="en-US" dirty="0"/>
              <a:t>Space complexity is </a:t>
            </a:r>
            <a:r>
              <a:rPr lang="en-US" altLang="en-US" i="1" dirty="0"/>
              <a:t>O</a:t>
            </a:r>
            <a:r>
              <a:rPr lang="en-US" altLang="en-US" dirty="0"/>
              <a:t>(2</a:t>
            </a:r>
            <a:r>
              <a:rPr lang="en-US" altLang="en-US" i="1" baseline="30000" dirty="0"/>
              <a:t>n</a:t>
            </a:r>
            <a:r>
              <a:rPr lang="en-US" altLang="en-US" dirty="0"/>
              <a:t>) </a:t>
            </a:r>
          </a:p>
          <a:p>
            <a:pPr>
              <a:lnSpc>
                <a:spcPct val="90000"/>
              </a:lnSpc>
            </a:pPr>
            <a:r>
              <a:rPr lang="en-US" altLang="en-US" dirty="0"/>
              <a:t>To find best left-deep join tree for a set of </a:t>
            </a:r>
            <a:r>
              <a:rPr lang="en-US" altLang="en-US" i="1" dirty="0"/>
              <a:t>n</a:t>
            </a:r>
            <a:r>
              <a:rPr lang="en-US" altLang="en-US" dirty="0"/>
              <a:t> relations:</a:t>
            </a:r>
          </a:p>
          <a:p>
            <a:pPr lvl="1">
              <a:lnSpc>
                <a:spcPct val="90000"/>
              </a:lnSpc>
            </a:pPr>
            <a:r>
              <a:rPr lang="en-US" altLang="en-US" dirty="0"/>
              <a:t>Consider </a:t>
            </a:r>
            <a:r>
              <a:rPr lang="en-US" altLang="en-US" i="1" dirty="0"/>
              <a:t>n </a:t>
            </a:r>
            <a:r>
              <a:rPr lang="en-US" altLang="en-US" dirty="0"/>
              <a:t>alternatives with one relation as right-hand side input and the other relations as left-hand side input.</a:t>
            </a:r>
          </a:p>
          <a:p>
            <a:pPr lvl="1">
              <a:lnSpc>
                <a:spcPct val="90000"/>
              </a:lnSpc>
            </a:pPr>
            <a:r>
              <a:rPr lang="en-US" altLang="en-US" dirty="0">
                <a:sym typeface="Symbol" panose="05050102010706020507" pitchFamily="18" charset="2"/>
              </a:rPr>
              <a:t>Modify optimization algorithm:</a:t>
            </a:r>
          </a:p>
          <a:p>
            <a:pPr lvl="2">
              <a:lnSpc>
                <a:spcPct val="90000"/>
              </a:lnSpc>
            </a:pPr>
            <a:r>
              <a:rPr lang="en-US" altLang="en-US" dirty="0">
                <a:sym typeface="Symbol" panose="05050102010706020507" pitchFamily="18" charset="2"/>
              </a:rPr>
              <a:t>Replace </a:t>
            </a:r>
            <a:r>
              <a:rPr lang="ja-JP" altLang="en-US" dirty="0">
                <a:sym typeface="Symbol" panose="05050102010706020507" pitchFamily="18" charset="2"/>
              </a:rPr>
              <a:t>“</a:t>
            </a:r>
            <a:r>
              <a:rPr lang="en-US" altLang="ja-JP" b="1" dirty="0">
                <a:sym typeface="Symbol" panose="05050102010706020507" pitchFamily="18" charset="2"/>
              </a:rPr>
              <a:t>for each </a:t>
            </a:r>
            <a:r>
              <a:rPr lang="en-US" altLang="ja-JP" dirty="0">
                <a:sym typeface="Symbol" panose="05050102010706020507" pitchFamily="18" charset="2"/>
              </a:rPr>
              <a:t>non-empty subset </a:t>
            </a:r>
            <a:r>
              <a:rPr lang="en-US" altLang="ja-JP" i="1" dirty="0">
                <a:sym typeface="Symbol" panose="05050102010706020507" pitchFamily="18" charset="2"/>
              </a:rPr>
              <a:t>S</a:t>
            </a:r>
            <a:r>
              <a:rPr lang="en-US" altLang="ja-JP" dirty="0">
                <a:sym typeface="Symbol" panose="05050102010706020507" pitchFamily="18" charset="2"/>
              </a:rPr>
              <a:t>1 of </a:t>
            </a:r>
            <a:r>
              <a:rPr lang="en-US" altLang="ja-JP" i="1" dirty="0">
                <a:sym typeface="Symbol" panose="05050102010706020507" pitchFamily="18" charset="2"/>
              </a:rPr>
              <a:t>S </a:t>
            </a:r>
            <a:r>
              <a:rPr lang="en-US" altLang="ja-JP" dirty="0">
                <a:sym typeface="Symbol" panose="05050102010706020507" pitchFamily="18" charset="2"/>
              </a:rPr>
              <a:t>such that </a:t>
            </a:r>
            <a:r>
              <a:rPr lang="en-US" altLang="ja-JP" i="1" dirty="0">
                <a:sym typeface="Symbol" panose="05050102010706020507" pitchFamily="18" charset="2"/>
              </a:rPr>
              <a:t>S</a:t>
            </a:r>
            <a:r>
              <a:rPr lang="en-US" altLang="ja-JP" dirty="0">
                <a:sym typeface="Symbol" panose="05050102010706020507" pitchFamily="18" charset="2"/>
              </a:rPr>
              <a:t>1  </a:t>
            </a:r>
            <a:r>
              <a:rPr lang="en-US" altLang="ja-JP" i="1" dirty="0">
                <a:sym typeface="Symbol" panose="05050102010706020507" pitchFamily="18" charset="2"/>
              </a:rPr>
              <a:t>S</a:t>
            </a:r>
            <a:r>
              <a:rPr lang="ja-JP" altLang="en-US" i="1" dirty="0">
                <a:sym typeface="Symbol" panose="05050102010706020507" pitchFamily="18" charset="2"/>
              </a:rPr>
              <a:t>”</a:t>
            </a:r>
            <a:endParaRPr lang="en-US" altLang="ja-JP" i="1" dirty="0">
              <a:sym typeface="Symbol" panose="05050102010706020507" pitchFamily="18" charset="2"/>
            </a:endParaRPr>
          </a:p>
          <a:p>
            <a:pPr lvl="2">
              <a:lnSpc>
                <a:spcPct val="90000"/>
              </a:lnSpc>
            </a:pPr>
            <a:r>
              <a:rPr lang="en-US" altLang="en-US" dirty="0">
                <a:sym typeface="Symbol" panose="05050102010706020507" pitchFamily="18" charset="2"/>
              </a:rPr>
              <a:t>By:   </a:t>
            </a:r>
            <a:r>
              <a:rPr lang="en-US" altLang="en-US" b="1" dirty="0">
                <a:sym typeface="Symbol" panose="05050102010706020507" pitchFamily="18" charset="2"/>
              </a:rPr>
              <a:t>for each </a:t>
            </a:r>
            <a:r>
              <a:rPr lang="en-US" altLang="en-US" dirty="0">
                <a:sym typeface="Symbol" panose="05050102010706020507" pitchFamily="18" charset="2"/>
              </a:rPr>
              <a:t>relation r in S</a:t>
            </a:r>
            <a:br>
              <a:rPr lang="en-US" altLang="en-US" dirty="0">
                <a:sym typeface="Symbol" panose="05050102010706020507" pitchFamily="18" charset="2"/>
              </a:rPr>
            </a:br>
            <a:r>
              <a:rPr lang="en-US" altLang="en-US" dirty="0">
                <a:sym typeface="Symbol" panose="05050102010706020507" pitchFamily="18" charset="2"/>
              </a:rPr>
              <a:t>               let S1 = S – r </a:t>
            </a:r>
            <a:r>
              <a:rPr lang="en-US" altLang="en-US" dirty="0"/>
              <a:t>.</a:t>
            </a:r>
          </a:p>
          <a:p>
            <a:pPr>
              <a:lnSpc>
                <a:spcPct val="90000"/>
              </a:lnSpc>
            </a:pPr>
            <a:r>
              <a:rPr lang="en-US" altLang="en-US" dirty="0"/>
              <a:t>If only left-deep trees are considered, time complexity of finding best join order is </a:t>
            </a:r>
            <a:r>
              <a:rPr lang="en-US" altLang="en-US" i="1" dirty="0"/>
              <a:t>O</a:t>
            </a:r>
            <a:r>
              <a:rPr lang="en-US" altLang="en-US" dirty="0"/>
              <a:t>(</a:t>
            </a:r>
            <a:r>
              <a:rPr lang="en-US" altLang="en-US" i="1" dirty="0"/>
              <a:t>n </a:t>
            </a:r>
            <a:r>
              <a:rPr lang="en-US" altLang="en-US" dirty="0"/>
              <a:t>2</a:t>
            </a:r>
            <a:r>
              <a:rPr lang="en-US" altLang="en-US" i="1" baseline="30000" dirty="0"/>
              <a:t>n</a:t>
            </a:r>
            <a:r>
              <a:rPr lang="en-US" altLang="en-US" dirty="0"/>
              <a:t>)</a:t>
            </a:r>
          </a:p>
          <a:p>
            <a:pPr lvl="1">
              <a:lnSpc>
                <a:spcPct val="90000"/>
              </a:lnSpc>
            </a:pPr>
            <a:r>
              <a:rPr lang="en-US" altLang="en-US" dirty="0"/>
              <a:t>Space complexity remains at </a:t>
            </a:r>
            <a:r>
              <a:rPr lang="en-US" altLang="en-US" i="1" dirty="0"/>
              <a:t>O</a:t>
            </a:r>
            <a:r>
              <a:rPr lang="en-US" altLang="en-US" dirty="0"/>
              <a:t>(2</a:t>
            </a:r>
            <a:r>
              <a:rPr lang="en-US" altLang="en-US" i="1" baseline="30000" dirty="0"/>
              <a:t>n</a:t>
            </a:r>
            <a:r>
              <a:rPr lang="en-US" altLang="en-US" dirty="0"/>
              <a:t>) </a:t>
            </a:r>
          </a:p>
          <a:p>
            <a:pPr>
              <a:lnSpc>
                <a:spcPct val="90000"/>
              </a:lnSpc>
            </a:pPr>
            <a:r>
              <a:rPr lang="en-US" altLang="en-US" dirty="0"/>
              <a:t>Cost-based optimization is expensive, but worthwhile for queries on large datasets (typical queries have small n, generally &lt; 10)</a:t>
            </a:r>
          </a:p>
        </p:txBody>
      </p:sp>
    </p:spTree>
    <p:extLst>
      <p:ext uri="{BB962C8B-B14F-4D97-AF65-F5344CB8AC3E}">
        <p14:creationId xmlns:p14="http://schemas.microsoft.com/office/powerpoint/2010/main" val="35597147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a:extLst>
              <a:ext uri="{FF2B5EF4-FFF2-40B4-BE49-F238E27FC236}">
                <a16:creationId xmlns:a16="http://schemas.microsoft.com/office/drawing/2014/main" id="{18EDC6BD-A90C-4ACB-BC65-90CEA4E90BCA}"/>
              </a:ext>
            </a:extLst>
          </p:cNvPr>
          <p:cNvSpPr>
            <a:spLocks noGrp="1" noChangeArrowheads="1"/>
          </p:cNvSpPr>
          <p:nvPr>
            <p:ph type="title"/>
          </p:nvPr>
        </p:nvSpPr>
        <p:spPr/>
        <p:txBody>
          <a:bodyPr/>
          <a:lstStyle/>
          <a:p>
            <a:pPr>
              <a:defRPr/>
            </a:pPr>
            <a:r>
              <a:rPr lang="en-US" altLang="en-US" sz="2250">
                <a:effectLst>
                  <a:outerShdw blurRad="38100" dist="38100" dir="2700000" algn="tl">
                    <a:srgbClr val="C0C0C0"/>
                  </a:outerShdw>
                </a:effectLst>
              </a:rPr>
              <a:t>Interesting Sort Orders</a:t>
            </a:r>
          </a:p>
        </p:txBody>
      </p:sp>
      <p:sp>
        <p:nvSpPr>
          <p:cNvPr id="60419" name="Rectangle 3">
            <a:extLst>
              <a:ext uri="{FF2B5EF4-FFF2-40B4-BE49-F238E27FC236}">
                <a16:creationId xmlns:a16="http://schemas.microsoft.com/office/drawing/2014/main" id="{87527546-FD20-4BC7-BA53-B7AA465F641A}"/>
              </a:ext>
            </a:extLst>
          </p:cNvPr>
          <p:cNvSpPr>
            <a:spLocks noGrp="1" noChangeArrowheads="1"/>
          </p:cNvSpPr>
          <p:nvPr>
            <p:ph idx="1"/>
          </p:nvPr>
        </p:nvSpPr>
        <p:spPr>
          <a:xfrm>
            <a:off x="1619451" y="805217"/>
            <a:ext cx="5847348" cy="4025979"/>
          </a:xfrm>
        </p:spPr>
        <p:txBody>
          <a:bodyPr/>
          <a:lstStyle/>
          <a:p>
            <a:r>
              <a:rPr lang="en-US" altLang="en-US" dirty="0"/>
              <a:t>Consider the expression (</a:t>
            </a:r>
            <a:r>
              <a:rPr lang="en-US" altLang="en-US" i="1" dirty="0"/>
              <a:t>r</a:t>
            </a:r>
            <a:r>
              <a:rPr lang="en-US" altLang="en-US" baseline="-25000" dirty="0"/>
              <a:t>1</a:t>
            </a:r>
            <a:r>
              <a:rPr lang="en-US" altLang="en-US" dirty="0"/>
              <a:t> </a:t>
            </a:r>
            <a:r>
              <a:rPr lang="en-IN" dirty="0"/>
              <a:t>⨝ </a:t>
            </a:r>
            <a:r>
              <a:rPr lang="en-US" altLang="en-US" i="1" dirty="0"/>
              <a:t>r</a:t>
            </a:r>
            <a:r>
              <a:rPr lang="en-US" altLang="en-US" baseline="-25000" dirty="0"/>
              <a:t>2</a:t>
            </a:r>
            <a:r>
              <a:rPr lang="en-US" altLang="en-US" dirty="0"/>
              <a:t>) </a:t>
            </a:r>
            <a:r>
              <a:rPr lang="en-IN" dirty="0"/>
              <a:t>⨝</a:t>
            </a:r>
            <a:r>
              <a:rPr lang="en-US" altLang="en-US" dirty="0"/>
              <a:t> </a:t>
            </a:r>
            <a:r>
              <a:rPr lang="en-US" altLang="en-US" i="1" dirty="0"/>
              <a:t>r</a:t>
            </a:r>
            <a:r>
              <a:rPr lang="en-US" altLang="en-US" baseline="-25000" dirty="0"/>
              <a:t>3</a:t>
            </a:r>
            <a:r>
              <a:rPr lang="en-US" altLang="en-US" dirty="0"/>
              <a:t> (with A as common attribute)</a:t>
            </a:r>
          </a:p>
          <a:p>
            <a:r>
              <a:rPr lang="en-US" altLang="en-US" dirty="0"/>
              <a:t>An </a:t>
            </a:r>
            <a:r>
              <a:rPr lang="en-US" altLang="en-US" b="1" dirty="0">
                <a:solidFill>
                  <a:srgbClr val="002060"/>
                </a:solidFill>
              </a:rPr>
              <a:t>interesting sort order </a:t>
            </a:r>
            <a:r>
              <a:rPr lang="en-US" altLang="en-US" dirty="0">
                <a:solidFill>
                  <a:srgbClr val="002060"/>
                </a:solidFill>
              </a:rPr>
              <a:t> </a:t>
            </a:r>
            <a:r>
              <a:rPr lang="en-US" altLang="en-US" dirty="0"/>
              <a:t>is a particular sort order of tuples that could make a later operation (join/group by/order by) cheaper</a:t>
            </a:r>
          </a:p>
          <a:p>
            <a:pPr lvl="1"/>
            <a:r>
              <a:rPr lang="en-US" altLang="en-US" dirty="0"/>
              <a:t>Using merge-join to compute </a:t>
            </a:r>
            <a:r>
              <a:rPr lang="en-US" altLang="en-US" i="1" dirty="0"/>
              <a:t>r</a:t>
            </a:r>
            <a:r>
              <a:rPr lang="en-US" altLang="en-US" baseline="-25000" dirty="0"/>
              <a:t>1</a:t>
            </a:r>
            <a:r>
              <a:rPr lang="en-US" altLang="en-US" dirty="0"/>
              <a:t> </a:t>
            </a:r>
            <a:r>
              <a:rPr lang="en-IN" dirty="0"/>
              <a:t>⨝</a:t>
            </a:r>
            <a:r>
              <a:rPr lang="en-US" altLang="en-US" dirty="0"/>
              <a:t> </a:t>
            </a:r>
            <a:r>
              <a:rPr lang="en-US" altLang="en-US" i="1" dirty="0"/>
              <a:t>r</a:t>
            </a:r>
            <a:r>
              <a:rPr lang="en-US" altLang="en-US" baseline="-25000" dirty="0"/>
              <a:t>2</a:t>
            </a:r>
            <a:r>
              <a:rPr lang="en-US" altLang="en-US" dirty="0"/>
              <a:t>  may be costlier than hash join but generates result sorted on A</a:t>
            </a:r>
          </a:p>
          <a:p>
            <a:pPr lvl="1"/>
            <a:r>
              <a:rPr lang="en-US" altLang="en-US" dirty="0"/>
              <a:t>Which in turn may make merge-join with </a:t>
            </a:r>
            <a:r>
              <a:rPr lang="en-US" altLang="en-US" i="1" dirty="0"/>
              <a:t>r</a:t>
            </a:r>
            <a:r>
              <a:rPr lang="en-US" altLang="en-US" baseline="-25000" dirty="0"/>
              <a:t>3</a:t>
            </a:r>
            <a:r>
              <a:rPr lang="en-US" altLang="en-US" dirty="0"/>
              <a:t> cheaper, which may reduce cost of join with </a:t>
            </a:r>
            <a:r>
              <a:rPr lang="en-US" altLang="en-US" i="1" dirty="0"/>
              <a:t>r</a:t>
            </a:r>
            <a:r>
              <a:rPr lang="en-US" altLang="en-US" baseline="-25000" dirty="0"/>
              <a:t>3</a:t>
            </a:r>
            <a:r>
              <a:rPr lang="en-US" altLang="en-US" dirty="0"/>
              <a:t> and minimizing overall cost </a:t>
            </a:r>
          </a:p>
          <a:p>
            <a:r>
              <a:rPr lang="en-US" altLang="en-US" dirty="0"/>
              <a:t>Not sufficient to find the best join order for each subset of the set of </a:t>
            </a:r>
            <a:r>
              <a:rPr lang="en-US" altLang="en-US" i="1" dirty="0"/>
              <a:t>n</a:t>
            </a:r>
            <a:r>
              <a:rPr lang="en-US" altLang="en-US" dirty="0"/>
              <a:t> given relations</a:t>
            </a:r>
          </a:p>
          <a:p>
            <a:pPr lvl="1"/>
            <a:r>
              <a:rPr lang="en-US" altLang="en-US" dirty="0"/>
              <a:t>must find the best join order for each subset, </a:t>
            </a:r>
            <a:r>
              <a:rPr lang="en-US" altLang="en-US" b="1" dirty="0"/>
              <a:t>for each interesting sort order</a:t>
            </a:r>
          </a:p>
          <a:p>
            <a:pPr lvl="1"/>
            <a:r>
              <a:rPr lang="en-US" altLang="en-US" dirty="0"/>
              <a:t>Simple extension of earlier dynamic programming algorithms</a:t>
            </a:r>
          </a:p>
          <a:p>
            <a:pPr lvl="1"/>
            <a:r>
              <a:rPr lang="en-US" altLang="en-US" dirty="0"/>
              <a:t>Usually, number of interesting orders is quite small and doesn’</a:t>
            </a:r>
            <a:r>
              <a:rPr lang="en-US" altLang="ja-JP" dirty="0"/>
              <a:t>t affect time/space complexity significantly</a:t>
            </a:r>
            <a:endParaRPr lang="en-US" altLang="en-US" dirty="0"/>
          </a:p>
        </p:txBody>
      </p:sp>
    </p:spTree>
    <p:extLst>
      <p:ext uri="{BB962C8B-B14F-4D97-AF65-F5344CB8AC3E}">
        <p14:creationId xmlns:p14="http://schemas.microsoft.com/office/powerpoint/2010/main" val="37658141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6C33A86-0E87-40A0-BB64-63FE7EDCDC3A}"/>
              </a:ext>
            </a:extLst>
          </p:cNvPr>
          <p:cNvSpPr>
            <a:spLocks noGrp="1" noChangeArrowheads="1"/>
          </p:cNvSpPr>
          <p:nvPr>
            <p:ph type="title"/>
          </p:nvPr>
        </p:nvSpPr>
        <p:spPr>
          <a:xfrm>
            <a:off x="1587739" y="88106"/>
            <a:ext cx="6375683" cy="513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Cost Based Optimization with Equivalence Rules</a:t>
            </a:r>
          </a:p>
        </p:txBody>
      </p:sp>
      <p:sp>
        <p:nvSpPr>
          <p:cNvPr id="62467" name="Rectangle 3">
            <a:extLst>
              <a:ext uri="{FF2B5EF4-FFF2-40B4-BE49-F238E27FC236}">
                <a16:creationId xmlns:a16="http://schemas.microsoft.com/office/drawing/2014/main" id="{37F3FC48-150E-4702-BC63-9E104CADB7CC}"/>
              </a:ext>
            </a:extLst>
          </p:cNvPr>
          <p:cNvSpPr>
            <a:spLocks noGrp="1" noChangeArrowheads="1"/>
          </p:cNvSpPr>
          <p:nvPr>
            <p:ph idx="1"/>
          </p:nvPr>
        </p:nvSpPr>
        <p:spPr>
          <a:xfrm>
            <a:off x="1616615" y="805217"/>
            <a:ext cx="5850182" cy="4025979"/>
          </a:xfrm>
        </p:spPr>
        <p:txBody>
          <a:bodyPr/>
          <a:lstStyle/>
          <a:p>
            <a:r>
              <a:rPr lang="en-US" altLang="en-US" b="1" dirty="0">
                <a:solidFill>
                  <a:srgbClr val="002060"/>
                </a:solidFill>
              </a:rPr>
              <a:t>Physical equivalence rules</a:t>
            </a:r>
            <a:r>
              <a:rPr lang="en-US" altLang="en-US" dirty="0">
                <a:solidFill>
                  <a:srgbClr val="002060"/>
                </a:solidFill>
              </a:rPr>
              <a:t> </a:t>
            </a:r>
            <a:r>
              <a:rPr lang="en-US" altLang="en-US" dirty="0"/>
              <a:t>allow logical query plan to be converted to physical query plan specifying what algorithms are used for each operation.</a:t>
            </a:r>
          </a:p>
          <a:p>
            <a:r>
              <a:rPr lang="en-US" altLang="en-US" dirty="0"/>
              <a:t>Efficient optimizer based on equivalent rules depends on</a:t>
            </a:r>
          </a:p>
          <a:p>
            <a:pPr lvl="1"/>
            <a:r>
              <a:rPr lang="en-US" altLang="en-US" dirty="0"/>
              <a:t>A space efficient representation of expressions which avoids making multiple copies of subexpressions</a:t>
            </a:r>
          </a:p>
          <a:p>
            <a:pPr lvl="1"/>
            <a:r>
              <a:rPr lang="en-US" altLang="en-US" dirty="0"/>
              <a:t>Efficient techniques for detecting duplicate derivations of expressions</a:t>
            </a:r>
          </a:p>
          <a:p>
            <a:pPr lvl="1"/>
            <a:r>
              <a:rPr lang="en-US" altLang="en-US" dirty="0"/>
              <a:t>A form of dynamic programming based on </a:t>
            </a:r>
            <a:r>
              <a:rPr lang="en-US" altLang="en-US" b="1" dirty="0" err="1">
                <a:solidFill>
                  <a:srgbClr val="002060"/>
                </a:solidFill>
              </a:rPr>
              <a:t>memoization</a:t>
            </a:r>
            <a:r>
              <a:rPr lang="en-US" altLang="en-US" dirty="0"/>
              <a:t>, which stores the best plan for a subexpression the first time it is optimized, and reuses in on repeated optimization calls on same subexpression</a:t>
            </a:r>
          </a:p>
          <a:p>
            <a:pPr lvl="1"/>
            <a:r>
              <a:rPr lang="en-US" altLang="en-US" dirty="0"/>
              <a:t>Cost-based pruning techniques that avoid generating all plans</a:t>
            </a:r>
          </a:p>
          <a:p>
            <a:r>
              <a:rPr lang="en-US" altLang="en-US" dirty="0"/>
              <a:t>Pioneered by the Volcano project and implemented in the SQL Server optimizer</a:t>
            </a:r>
          </a:p>
        </p:txBody>
      </p:sp>
    </p:spTree>
    <p:extLst>
      <p:ext uri="{BB962C8B-B14F-4D97-AF65-F5344CB8AC3E}">
        <p14:creationId xmlns:p14="http://schemas.microsoft.com/office/powerpoint/2010/main" val="36197665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82ED439D-5E84-4683-953D-387E702F78F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Heuristic Optimization</a:t>
            </a:r>
          </a:p>
        </p:txBody>
      </p:sp>
      <p:sp>
        <p:nvSpPr>
          <p:cNvPr id="63491" name="Rectangle 3">
            <a:extLst>
              <a:ext uri="{FF2B5EF4-FFF2-40B4-BE49-F238E27FC236}">
                <a16:creationId xmlns:a16="http://schemas.microsoft.com/office/drawing/2014/main" id="{63FE8240-83B1-4C08-8204-3A38A6B7C474}"/>
              </a:ext>
            </a:extLst>
          </p:cNvPr>
          <p:cNvSpPr>
            <a:spLocks noGrp="1" noChangeArrowheads="1"/>
          </p:cNvSpPr>
          <p:nvPr>
            <p:ph idx="1"/>
          </p:nvPr>
        </p:nvSpPr>
        <p:spPr>
          <a:xfrm>
            <a:off x="1619451" y="805217"/>
            <a:ext cx="5933975" cy="4025979"/>
          </a:xfrm>
        </p:spPr>
        <p:txBody>
          <a:bodyPr/>
          <a:lstStyle/>
          <a:p>
            <a:r>
              <a:rPr lang="en-US" altLang="en-US" dirty="0"/>
              <a:t>Cost-based optimization is expensive, even with dynamic programming.</a:t>
            </a:r>
          </a:p>
          <a:p>
            <a:r>
              <a:rPr lang="en-US" altLang="en-US" dirty="0"/>
              <a:t>Systems may use </a:t>
            </a:r>
            <a:r>
              <a:rPr lang="en-US" altLang="en-US" i="1" dirty="0"/>
              <a:t>heuristics </a:t>
            </a:r>
            <a:r>
              <a:rPr lang="en-US" altLang="en-US" dirty="0"/>
              <a:t>to reduce the number of choices that must be made in a cost-based fashion.</a:t>
            </a:r>
          </a:p>
          <a:p>
            <a:r>
              <a:rPr lang="en-US" altLang="en-US" dirty="0"/>
              <a:t>Heuristic optimization transforms the query-tree by using a set of rules that typically (but not in all cases) improve execution performance:</a:t>
            </a:r>
          </a:p>
          <a:p>
            <a:pPr lvl="1"/>
            <a:r>
              <a:rPr lang="en-US" altLang="en-US" dirty="0"/>
              <a:t>Perform selection early (reduces the number of tuples)</a:t>
            </a:r>
          </a:p>
          <a:p>
            <a:pPr lvl="1"/>
            <a:r>
              <a:rPr lang="en-US" altLang="en-US" dirty="0"/>
              <a:t>Perform projection early (reduces the number of attributes)</a:t>
            </a:r>
          </a:p>
          <a:p>
            <a:pPr lvl="1"/>
            <a:r>
              <a:rPr lang="en-US" altLang="en-US" dirty="0"/>
              <a:t>Perform most restrictive selection and join operations (i.e., with smallest result size) before other similar operations.</a:t>
            </a:r>
          </a:p>
          <a:p>
            <a:pPr lvl="1"/>
            <a:r>
              <a:rPr lang="en-US" altLang="en-US" dirty="0"/>
              <a:t>Some systems use only heuristics, others combine heuristics with partial cost-based optimization.</a:t>
            </a:r>
          </a:p>
        </p:txBody>
      </p:sp>
    </p:spTree>
    <p:extLst>
      <p:ext uri="{BB962C8B-B14F-4D97-AF65-F5344CB8AC3E}">
        <p14:creationId xmlns:p14="http://schemas.microsoft.com/office/powerpoint/2010/main" val="32531651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a:extLst>
              <a:ext uri="{FF2B5EF4-FFF2-40B4-BE49-F238E27FC236}">
                <a16:creationId xmlns:a16="http://schemas.microsoft.com/office/drawing/2014/main" id="{1160E76A-7C72-4325-B3D5-146F069D4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Structure of Query Optimizers</a:t>
            </a:r>
          </a:p>
        </p:txBody>
      </p:sp>
      <p:sp>
        <p:nvSpPr>
          <p:cNvPr id="65539" name="Rectangle 3">
            <a:extLst>
              <a:ext uri="{FF2B5EF4-FFF2-40B4-BE49-F238E27FC236}">
                <a16:creationId xmlns:a16="http://schemas.microsoft.com/office/drawing/2014/main" id="{666527D1-471A-42D8-BD11-CBBE0266ABBA}"/>
              </a:ext>
            </a:extLst>
          </p:cNvPr>
          <p:cNvSpPr>
            <a:spLocks noGrp="1" noChangeArrowheads="1"/>
          </p:cNvSpPr>
          <p:nvPr>
            <p:ph idx="1"/>
          </p:nvPr>
        </p:nvSpPr>
        <p:spPr>
          <a:xfrm>
            <a:off x="1619451" y="805217"/>
            <a:ext cx="5767940" cy="4025979"/>
          </a:xfrm>
        </p:spPr>
        <p:txBody>
          <a:bodyPr/>
          <a:lstStyle/>
          <a:p>
            <a:r>
              <a:rPr lang="en-US" altLang="en-US" dirty="0"/>
              <a:t>Many optimizers considers only left-deep join orders.</a:t>
            </a:r>
          </a:p>
          <a:p>
            <a:pPr lvl="1"/>
            <a:r>
              <a:rPr lang="en-US" altLang="en-US" dirty="0"/>
              <a:t>Plus heuristics to push selections and projections down the query tree</a:t>
            </a:r>
          </a:p>
          <a:p>
            <a:pPr lvl="1"/>
            <a:r>
              <a:rPr lang="en-US" altLang="en-US" dirty="0"/>
              <a:t>Reduces optimization complexity and generates plans amenable to pipelined evaluation.</a:t>
            </a:r>
          </a:p>
          <a:p>
            <a:r>
              <a:rPr lang="en-US" altLang="en-US" dirty="0"/>
              <a:t>Heuristic optimization used in some versions of Oracle:</a:t>
            </a:r>
          </a:p>
          <a:p>
            <a:pPr lvl="1"/>
            <a:r>
              <a:rPr lang="en-US" altLang="en-US" dirty="0"/>
              <a:t>Repeatedly pick </a:t>
            </a:r>
            <a:r>
              <a:rPr lang="ja-JP" altLang="en-US" dirty="0"/>
              <a:t>“</a:t>
            </a:r>
            <a:r>
              <a:rPr lang="en-US" altLang="ja-JP" dirty="0"/>
              <a:t>best</a:t>
            </a:r>
            <a:r>
              <a:rPr lang="ja-JP" altLang="en-US" dirty="0"/>
              <a:t>”</a:t>
            </a:r>
            <a:r>
              <a:rPr lang="en-US" altLang="ja-JP" dirty="0"/>
              <a:t> relation to join next </a:t>
            </a:r>
          </a:p>
          <a:p>
            <a:pPr lvl="2"/>
            <a:r>
              <a:rPr lang="en-US" altLang="en-US" dirty="0"/>
              <a:t>Starting from each of n starting points.  Pick best among these</a:t>
            </a:r>
          </a:p>
          <a:p>
            <a:r>
              <a:rPr lang="en-US" altLang="en-US" dirty="0"/>
              <a:t>Intricacies of SQL complicate query optimization</a:t>
            </a:r>
          </a:p>
          <a:p>
            <a:pPr lvl="1"/>
            <a:r>
              <a:rPr lang="en-US" altLang="en-US" dirty="0"/>
              <a:t>E.g., nested subqueries</a:t>
            </a:r>
          </a:p>
        </p:txBody>
      </p:sp>
    </p:spTree>
    <p:extLst>
      <p:ext uri="{BB962C8B-B14F-4D97-AF65-F5344CB8AC3E}">
        <p14:creationId xmlns:p14="http://schemas.microsoft.com/office/powerpoint/2010/main" val="784003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13592266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a:extLst>
              <a:ext uri="{FF2B5EF4-FFF2-40B4-BE49-F238E27FC236}">
                <a16:creationId xmlns:a16="http://schemas.microsoft.com/office/drawing/2014/main" id="{70984037-126D-4816-9FDF-2766D90865B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Structure of Query Optimizers (Cont.)</a:t>
            </a:r>
          </a:p>
        </p:txBody>
      </p:sp>
      <p:sp>
        <p:nvSpPr>
          <p:cNvPr id="67587" name="Rectangle 3">
            <a:extLst>
              <a:ext uri="{FF2B5EF4-FFF2-40B4-BE49-F238E27FC236}">
                <a16:creationId xmlns:a16="http://schemas.microsoft.com/office/drawing/2014/main" id="{A973CE15-B33B-4C04-AFE3-28A348190544}"/>
              </a:ext>
            </a:extLst>
          </p:cNvPr>
          <p:cNvSpPr>
            <a:spLocks noGrp="1" noChangeArrowheads="1"/>
          </p:cNvSpPr>
          <p:nvPr>
            <p:ph idx="1"/>
          </p:nvPr>
        </p:nvSpPr>
        <p:spPr>
          <a:xfrm>
            <a:off x="1612231" y="707457"/>
            <a:ext cx="5840129" cy="4145395"/>
          </a:xfrm>
        </p:spPr>
        <p:txBody>
          <a:bodyPr/>
          <a:lstStyle/>
          <a:p>
            <a:r>
              <a:rPr lang="en-US" altLang="en-US" dirty="0"/>
              <a:t>Some query optimizers integrate heuristic selection and the generation of alternative access plans.</a:t>
            </a:r>
          </a:p>
          <a:p>
            <a:pPr lvl="1"/>
            <a:r>
              <a:rPr lang="en-US" altLang="en-US" dirty="0"/>
              <a:t>Frequently used approach</a:t>
            </a:r>
          </a:p>
          <a:p>
            <a:pPr lvl="2"/>
            <a:r>
              <a:rPr lang="en-US" altLang="en-US" sz="1200" dirty="0"/>
              <a:t>heuristic rewriting of nested block structure and aggregation</a:t>
            </a:r>
          </a:p>
          <a:p>
            <a:pPr lvl="2"/>
            <a:r>
              <a:rPr lang="en-US" altLang="en-US" sz="1200" dirty="0"/>
              <a:t>followed by cost-based join-order optimization for each block</a:t>
            </a:r>
          </a:p>
          <a:p>
            <a:pPr lvl="1"/>
            <a:r>
              <a:rPr lang="en-US" altLang="en-US" dirty="0"/>
              <a:t>Some optimizers (e.g. SQL Server) apply transformations to entire query and do not depend on block structure</a:t>
            </a:r>
          </a:p>
          <a:p>
            <a:pPr lvl="1"/>
            <a:r>
              <a:rPr lang="en-US" altLang="en-US" b="1" dirty="0">
                <a:solidFill>
                  <a:srgbClr val="002060"/>
                </a:solidFill>
              </a:rPr>
              <a:t>Optimization cost budget</a:t>
            </a:r>
            <a:r>
              <a:rPr lang="en-US" altLang="en-US" dirty="0">
                <a:solidFill>
                  <a:srgbClr val="002060"/>
                </a:solidFill>
              </a:rPr>
              <a:t> </a:t>
            </a:r>
            <a:r>
              <a:rPr lang="en-US" altLang="en-US" dirty="0"/>
              <a:t>to stop optimization early (if cost of plan is less than cost of optimization)</a:t>
            </a:r>
          </a:p>
          <a:p>
            <a:pPr lvl="1"/>
            <a:r>
              <a:rPr lang="en-US" altLang="en-US" b="1" dirty="0">
                <a:solidFill>
                  <a:srgbClr val="002060"/>
                </a:solidFill>
              </a:rPr>
              <a:t>Plan caching</a:t>
            </a:r>
            <a:r>
              <a:rPr lang="en-US" altLang="en-US" dirty="0">
                <a:solidFill>
                  <a:srgbClr val="002060"/>
                </a:solidFill>
              </a:rPr>
              <a:t> </a:t>
            </a:r>
            <a:r>
              <a:rPr lang="en-US" altLang="en-US" dirty="0"/>
              <a:t>to reuse previously computed plan if query is resubmitted</a:t>
            </a:r>
          </a:p>
          <a:p>
            <a:pPr lvl="2"/>
            <a:r>
              <a:rPr lang="en-US" altLang="en-US" sz="1200" dirty="0"/>
              <a:t>Even with different constants in query  </a:t>
            </a:r>
          </a:p>
          <a:p>
            <a:r>
              <a:rPr lang="en-US" altLang="en-US" dirty="0"/>
              <a:t>Even with the use of heuristics, cost-based query optimization imposes a substantial overhead.</a:t>
            </a:r>
          </a:p>
          <a:p>
            <a:pPr lvl="1"/>
            <a:r>
              <a:rPr lang="en-US" altLang="en-US" dirty="0"/>
              <a:t>But is worth it for expensive queries</a:t>
            </a:r>
          </a:p>
          <a:p>
            <a:pPr lvl="1"/>
            <a:r>
              <a:rPr lang="en-US" altLang="en-US" dirty="0"/>
              <a:t>Optimizers often use simple heuristics for very cheap queries, and perform exhaustive enumeration for more expensive queries </a:t>
            </a:r>
          </a:p>
        </p:txBody>
      </p:sp>
    </p:spTree>
    <p:extLst>
      <p:ext uri="{BB962C8B-B14F-4D97-AF65-F5344CB8AC3E}">
        <p14:creationId xmlns:p14="http://schemas.microsoft.com/office/powerpoint/2010/main" val="22781685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40" name="Rectangle 4">
            <a:extLst>
              <a:ext uri="{FF2B5EF4-FFF2-40B4-BE49-F238E27FC236}">
                <a16:creationId xmlns:a16="http://schemas.microsoft.com/office/drawing/2014/main" id="{F5A1028D-FABF-4146-86C5-A7019337527A}"/>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Statistics for Cost Estimation</a:t>
            </a:r>
          </a:p>
        </p:txBody>
      </p:sp>
    </p:spTree>
    <p:extLst>
      <p:ext uri="{BB962C8B-B14F-4D97-AF65-F5344CB8AC3E}">
        <p14:creationId xmlns:p14="http://schemas.microsoft.com/office/powerpoint/2010/main" val="8578452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a:extLst>
              <a:ext uri="{FF2B5EF4-FFF2-40B4-BE49-F238E27FC236}">
                <a16:creationId xmlns:a16="http://schemas.microsoft.com/office/drawing/2014/main" id="{252523AE-0431-4C86-991C-4ADEC5581564}"/>
              </a:ext>
            </a:extLst>
          </p:cNvPr>
          <p:cNvSpPr>
            <a:spLocks noGrp="1" noChangeArrowheads="1"/>
          </p:cNvSpPr>
          <p:nvPr>
            <p:ph type="title"/>
          </p:nvPr>
        </p:nvSpPr>
        <p:spPr>
          <a:xfrm>
            <a:off x="1719262" y="88106"/>
            <a:ext cx="6281738" cy="503749"/>
          </a:xfrm>
        </p:spPr>
        <p:txBody>
          <a:bodyPr/>
          <a:lstStyle/>
          <a:p>
            <a:pPr>
              <a:defRPr/>
            </a:pPr>
            <a:r>
              <a:rPr lang="en-US" altLang="en-US" dirty="0">
                <a:effectLst>
                  <a:outerShdw blurRad="38100" dist="38100" dir="2700000" algn="tl">
                    <a:srgbClr val="C0C0C0"/>
                  </a:outerShdw>
                </a:effectLst>
              </a:rPr>
              <a:t>Statistical Information for Cost Estimation</a:t>
            </a:r>
          </a:p>
        </p:txBody>
      </p:sp>
      <p:sp>
        <p:nvSpPr>
          <p:cNvPr id="71683" name="Rectangle 3">
            <a:extLst>
              <a:ext uri="{FF2B5EF4-FFF2-40B4-BE49-F238E27FC236}">
                <a16:creationId xmlns:a16="http://schemas.microsoft.com/office/drawing/2014/main" id="{47BD364A-03AF-4F06-BA7E-96341C7F433E}"/>
              </a:ext>
            </a:extLst>
          </p:cNvPr>
          <p:cNvSpPr>
            <a:spLocks noGrp="1" noChangeArrowheads="1"/>
          </p:cNvSpPr>
          <p:nvPr>
            <p:ph idx="1"/>
          </p:nvPr>
        </p:nvSpPr>
        <p:spPr>
          <a:xfrm>
            <a:off x="1633889" y="826873"/>
            <a:ext cx="5854566" cy="4025979"/>
          </a:xfrm>
        </p:spPr>
        <p:txBody>
          <a:bodyPr/>
          <a:lstStyle/>
          <a:p>
            <a:r>
              <a:rPr lang="en-US" altLang="en-US" i="1" dirty="0" err="1"/>
              <a:t>n</a:t>
            </a:r>
            <a:r>
              <a:rPr lang="en-US" altLang="en-US" i="1" baseline="-25000" dirty="0" err="1"/>
              <a:t>r</a:t>
            </a:r>
            <a:r>
              <a:rPr lang="en-US" altLang="en-US" i="1" dirty="0"/>
              <a:t>:  </a:t>
            </a:r>
            <a:r>
              <a:rPr lang="en-US" altLang="en-US" dirty="0"/>
              <a:t>number of tuples in a relation </a:t>
            </a:r>
            <a:r>
              <a:rPr lang="en-US" altLang="en-US" i="1" dirty="0"/>
              <a:t>r.</a:t>
            </a:r>
            <a:endParaRPr lang="en-US" altLang="en-US" dirty="0"/>
          </a:p>
          <a:p>
            <a:r>
              <a:rPr lang="en-US" altLang="en-US" i="1" dirty="0" err="1"/>
              <a:t>b</a:t>
            </a:r>
            <a:r>
              <a:rPr lang="en-US" altLang="en-US" i="1" baseline="-25000" dirty="0" err="1"/>
              <a:t>r</a:t>
            </a:r>
            <a:r>
              <a:rPr lang="en-US" altLang="en-US" dirty="0"/>
              <a:t>: number of blocks containing tuples of </a:t>
            </a:r>
            <a:r>
              <a:rPr lang="en-US" altLang="en-US" i="1" dirty="0"/>
              <a:t>r.</a:t>
            </a:r>
            <a:endParaRPr lang="en-US" altLang="en-US" dirty="0"/>
          </a:p>
          <a:p>
            <a:r>
              <a:rPr lang="en-US" altLang="en-US" i="1" dirty="0" err="1"/>
              <a:t>l</a:t>
            </a:r>
            <a:r>
              <a:rPr lang="en-US" altLang="en-US" i="1" baseline="-25000" dirty="0" err="1"/>
              <a:t>r</a:t>
            </a:r>
            <a:r>
              <a:rPr lang="en-US" altLang="en-US" dirty="0"/>
              <a:t>: size of a tuple of </a:t>
            </a:r>
            <a:r>
              <a:rPr lang="en-US" altLang="en-US" i="1" dirty="0"/>
              <a:t>r.</a:t>
            </a:r>
          </a:p>
          <a:p>
            <a:r>
              <a:rPr lang="en-US" altLang="en-US" i="1" dirty="0" err="1"/>
              <a:t>f</a:t>
            </a:r>
            <a:r>
              <a:rPr lang="en-US" altLang="en-US" i="1" baseline="-25000" dirty="0" err="1"/>
              <a:t>r</a:t>
            </a:r>
            <a:r>
              <a:rPr lang="en-US" altLang="en-US" i="1" dirty="0"/>
              <a:t>: </a:t>
            </a:r>
            <a:r>
              <a:rPr lang="en-US" altLang="en-US" dirty="0"/>
              <a:t>blocking factor of </a:t>
            </a:r>
            <a:r>
              <a:rPr lang="en-US" altLang="en-US" i="1" dirty="0"/>
              <a:t>r</a:t>
            </a:r>
            <a:r>
              <a:rPr lang="en-US" altLang="en-US" dirty="0"/>
              <a:t> — i.e., the number of tuples of </a:t>
            </a:r>
            <a:r>
              <a:rPr lang="en-US" altLang="en-US" i="1" dirty="0"/>
              <a:t>r </a:t>
            </a:r>
            <a:r>
              <a:rPr lang="en-US" altLang="en-US" dirty="0"/>
              <a:t>that fit into one block.</a:t>
            </a:r>
          </a:p>
          <a:p>
            <a:r>
              <a:rPr lang="en-US" altLang="en-US" i="1" dirty="0"/>
              <a:t>V(A, r):</a:t>
            </a:r>
            <a:r>
              <a:rPr lang="en-US" altLang="en-US" dirty="0"/>
              <a:t> number of distinct values that appear in </a:t>
            </a:r>
            <a:r>
              <a:rPr lang="en-US" altLang="en-US" i="1" dirty="0"/>
              <a:t>r</a:t>
            </a:r>
            <a:r>
              <a:rPr lang="en-US" altLang="en-US" dirty="0"/>
              <a:t> for attribute </a:t>
            </a:r>
            <a:r>
              <a:rPr lang="en-US" altLang="en-US" i="1" dirty="0"/>
              <a:t>A; </a:t>
            </a:r>
            <a:r>
              <a:rPr lang="en-US" altLang="en-US" dirty="0"/>
              <a:t>same as the size of </a:t>
            </a:r>
            <a:r>
              <a:rPr lang="en-US" altLang="en-US" dirty="0">
                <a:sym typeface="Symbol" panose="05050102010706020507" pitchFamily="18" charset="2"/>
              </a:rPr>
              <a:t></a:t>
            </a:r>
            <a:r>
              <a:rPr lang="en-US" altLang="en-US" i="1"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r>
              <a:rPr lang="en-US" altLang="en-US" dirty="0">
                <a:sym typeface="Symbol" panose="05050102010706020507" pitchFamily="18" charset="2"/>
              </a:rPr>
              <a:t>If tuples of </a:t>
            </a:r>
            <a:r>
              <a:rPr lang="en-US" altLang="en-US" i="1" dirty="0">
                <a:sym typeface="Symbol" panose="05050102010706020507" pitchFamily="18" charset="2"/>
              </a:rPr>
              <a:t>r</a:t>
            </a:r>
            <a:r>
              <a:rPr lang="en-US" altLang="en-US" dirty="0">
                <a:sym typeface="Symbol" panose="05050102010706020507" pitchFamily="18" charset="2"/>
              </a:rPr>
              <a:t> are stored together physically in a file, then: </a:t>
            </a: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endParaRPr lang="en-US" altLang="en-US" dirty="0">
              <a:sym typeface="Symbol" panose="05050102010706020507" pitchFamily="18" charset="2"/>
            </a:endParaRPr>
          </a:p>
        </p:txBody>
      </p:sp>
      <p:graphicFrame>
        <p:nvGraphicFramePr>
          <p:cNvPr id="71684" name="Object 2">
            <a:extLst>
              <a:ext uri="{FF2B5EF4-FFF2-40B4-BE49-F238E27FC236}">
                <a16:creationId xmlns:a16="http://schemas.microsoft.com/office/drawing/2014/main" id="{55A18B11-A2C4-4B33-91D7-440CA2606202}"/>
              </a:ext>
            </a:extLst>
          </p:cNvPr>
          <p:cNvGraphicFramePr>
            <a:graphicFrameLocks noChangeAspect="1"/>
          </p:cNvGraphicFramePr>
          <p:nvPr/>
        </p:nvGraphicFramePr>
        <p:xfrm>
          <a:off x="3835982" y="2768453"/>
          <a:ext cx="666750" cy="495300"/>
        </p:xfrm>
        <a:graphic>
          <a:graphicData uri="http://schemas.openxmlformats.org/presentationml/2006/ole">
            <mc:AlternateContent xmlns:mc="http://schemas.openxmlformats.org/markup-compatibility/2006">
              <mc:Choice xmlns:v="urn:schemas-microsoft-com:vml" Requires="v">
                <p:oleObj spid="_x0000_s13317" name="Equation" r:id="rId4" imgW="889000" imgH="660400" progId="Equation.3">
                  <p:embed/>
                </p:oleObj>
              </mc:Choice>
              <mc:Fallback>
                <p:oleObj name="Equation" r:id="rId4" imgW="889000" imgH="660400" progId="Equation.3">
                  <p:embed/>
                  <p:pic>
                    <p:nvPicPr>
                      <p:cNvPr id="71684" name="Object 2">
                        <a:extLst>
                          <a:ext uri="{FF2B5EF4-FFF2-40B4-BE49-F238E27FC236}">
                            <a16:creationId xmlns:a16="http://schemas.microsoft.com/office/drawing/2014/main" id="{55A18B11-A2C4-4B33-91D7-440CA26062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5982" y="2768453"/>
                        <a:ext cx="66675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2420944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4CBB64EA-64A3-40D7-A007-B17EF0C9D1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Histograms</a:t>
            </a:r>
          </a:p>
        </p:txBody>
      </p:sp>
      <p:sp>
        <p:nvSpPr>
          <p:cNvPr id="73731" name="Rectangle 3">
            <a:extLst>
              <a:ext uri="{FF2B5EF4-FFF2-40B4-BE49-F238E27FC236}">
                <a16:creationId xmlns:a16="http://schemas.microsoft.com/office/drawing/2014/main" id="{8BCD9F34-1091-43A5-8EC9-11FA4902746E}"/>
              </a:ext>
            </a:extLst>
          </p:cNvPr>
          <p:cNvSpPr>
            <a:spLocks noGrp="1" noChangeArrowheads="1"/>
          </p:cNvSpPr>
          <p:nvPr>
            <p:ph idx="1"/>
          </p:nvPr>
        </p:nvSpPr>
        <p:spPr>
          <a:xfrm>
            <a:off x="1641107" y="826873"/>
            <a:ext cx="5782378" cy="4025979"/>
          </a:xfrm>
        </p:spPr>
        <p:txBody>
          <a:bodyPr/>
          <a:lstStyle/>
          <a:p>
            <a:r>
              <a:rPr lang="en-US" altLang="en-US" dirty="0"/>
              <a:t>Histogram on attribute </a:t>
            </a:r>
            <a:r>
              <a:rPr lang="en-US" altLang="en-US" i="1" dirty="0"/>
              <a:t>age</a:t>
            </a:r>
            <a:r>
              <a:rPr lang="en-US" altLang="en-US" dirty="0"/>
              <a:t> of relation </a:t>
            </a:r>
            <a:r>
              <a:rPr lang="en-US" altLang="en-US" i="1" dirty="0"/>
              <a:t>person</a:t>
            </a: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marL="0" indent="0">
              <a:buNone/>
            </a:pPr>
            <a:endParaRPr lang="en-US" altLang="en-US" dirty="0"/>
          </a:p>
          <a:p>
            <a:pPr marL="0" indent="0">
              <a:buNone/>
            </a:pPr>
            <a:br>
              <a:rPr lang="en-US" altLang="en-US" dirty="0"/>
            </a:br>
            <a:br>
              <a:rPr lang="en-US" altLang="en-US" dirty="0"/>
            </a:br>
            <a:endParaRPr lang="en-US" altLang="en-US" dirty="0"/>
          </a:p>
          <a:p>
            <a:r>
              <a:rPr lang="en-US" altLang="en-US" b="1" dirty="0" err="1">
                <a:solidFill>
                  <a:srgbClr val="002060"/>
                </a:solidFill>
              </a:rPr>
              <a:t>Equi</a:t>
            </a:r>
            <a:r>
              <a:rPr lang="en-US" altLang="en-US" b="1" dirty="0">
                <a:solidFill>
                  <a:srgbClr val="002060"/>
                </a:solidFill>
              </a:rPr>
              <a:t>-width</a:t>
            </a:r>
            <a:r>
              <a:rPr lang="en-US" altLang="en-US" dirty="0"/>
              <a:t> histograms</a:t>
            </a:r>
          </a:p>
          <a:p>
            <a:r>
              <a:rPr lang="en-US" altLang="en-US" b="1" dirty="0" err="1">
                <a:solidFill>
                  <a:srgbClr val="002060"/>
                </a:solidFill>
              </a:rPr>
              <a:t>Equi</a:t>
            </a:r>
            <a:r>
              <a:rPr lang="en-US" altLang="en-US" b="1" dirty="0">
                <a:solidFill>
                  <a:srgbClr val="002060"/>
                </a:solidFill>
              </a:rPr>
              <a:t>-depth</a:t>
            </a:r>
            <a:r>
              <a:rPr lang="en-US" altLang="en-US" dirty="0"/>
              <a:t> histograms break up range such that each range has (approximately) the same number of tuples</a:t>
            </a:r>
          </a:p>
          <a:p>
            <a:pPr lvl="1"/>
            <a:r>
              <a:rPr lang="en-US" altLang="en-US" dirty="0"/>
              <a:t>E.g. (4, 8, 14, 19) </a:t>
            </a:r>
          </a:p>
          <a:p>
            <a:r>
              <a:rPr lang="en-US" altLang="en-US" dirty="0"/>
              <a:t>Many databases also store </a:t>
            </a:r>
            <a:r>
              <a:rPr lang="en-US" altLang="en-US" i="1" dirty="0"/>
              <a:t>n </a:t>
            </a:r>
            <a:r>
              <a:rPr lang="en-US" altLang="en-US" b="1" dirty="0">
                <a:solidFill>
                  <a:srgbClr val="002060"/>
                </a:solidFill>
              </a:rPr>
              <a:t>most-frequent values </a:t>
            </a:r>
            <a:r>
              <a:rPr lang="en-US" altLang="en-US" dirty="0"/>
              <a:t>and their counts</a:t>
            </a:r>
          </a:p>
          <a:p>
            <a:pPr lvl="1"/>
            <a:r>
              <a:rPr lang="en-US" altLang="en-US" dirty="0"/>
              <a:t>Histogram is built on remaining values only</a:t>
            </a:r>
          </a:p>
        </p:txBody>
      </p:sp>
      <p:pic>
        <p:nvPicPr>
          <p:cNvPr id="73732" name="Picture 5">
            <a:extLst>
              <a:ext uri="{FF2B5EF4-FFF2-40B4-BE49-F238E27FC236}">
                <a16:creationId xmlns:a16="http://schemas.microsoft.com/office/drawing/2014/main" id="{A3C2BFE6-D0A1-4BB1-AFE8-7CD8B81AB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193" y="1250001"/>
            <a:ext cx="3069431" cy="216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4772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0F08-A4D6-4755-A428-3ABB81B56E0B}"/>
              </a:ext>
            </a:extLst>
          </p:cNvPr>
          <p:cNvSpPr>
            <a:spLocks noGrp="1"/>
          </p:cNvSpPr>
          <p:nvPr>
            <p:ph type="title"/>
          </p:nvPr>
        </p:nvSpPr>
        <p:spPr/>
        <p:txBody>
          <a:bodyPr/>
          <a:lstStyle/>
          <a:p>
            <a:r>
              <a:rPr lang="en-IN" dirty="0"/>
              <a:t>Histograms (cont.)</a:t>
            </a:r>
          </a:p>
        </p:txBody>
      </p:sp>
      <p:sp>
        <p:nvSpPr>
          <p:cNvPr id="3" name="Content Placeholder 2">
            <a:extLst>
              <a:ext uri="{FF2B5EF4-FFF2-40B4-BE49-F238E27FC236}">
                <a16:creationId xmlns:a16="http://schemas.microsoft.com/office/drawing/2014/main" id="{5AEBEAC6-9925-40BC-B05B-1DDF59AB9CC4}"/>
              </a:ext>
            </a:extLst>
          </p:cNvPr>
          <p:cNvSpPr>
            <a:spLocks noGrp="1"/>
          </p:cNvSpPr>
          <p:nvPr>
            <p:ph idx="1"/>
          </p:nvPr>
        </p:nvSpPr>
        <p:spPr>
          <a:xfrm>
            <a:off x="1633889" y="826873"/>
            <a:ext cx="5811253" cy="4025979"/>
          </a:xfrm>
        </p:spPr>
        <p:txBody>
          <a:bodyPr/>
          <a:lstStyle/>
          <a:p>
            <a:r>
              <a:rPr lang="en-IN" dirty="0"/>
              <a:t>Histograms and other statistics usually computed based on a </a:t>
            </a:r>
            <a:r>
              <a:rPr lang="en-IN" b="1" dirty="0">
                <a:solidFill>
                  <a:srgbClr val="002060"/>
                </a:solidFill>
              </a:rPr>
              <a:t>random  sample</a:t>
            </a:r>
          </a:p>
          <a:p>
            <a:r>
              <a:rPr lang="en-IN" dirty="0"/>
              <a:t>Statistics may be out of date</a:t>
            </a:r>
          </a:p>
          <a:p>
            <a:pPr lvl="1"/>
            <a:r>
              <a:rPr lang="en-IN" dirty="0"/>
              <a:t>Some database require a </a:t>
            </a:r>
            <a:r>
              <a:rPr lang="en-IN" b="1" dirty="0" err="1"/>
              <a:t>analyze</a:t>
            </a:r>
            <a:r>
              <a:rPr lang="en-IN" b="1" dirty="0"/>
              <a:t> </a:t>
            </a:r>
            <a:r>
              <a:rPr lang="en-IN" dirty="0"/>
              <a:t> command to be executed to update statistics</a:t>
            </a:r>
          </a:p>
          <a:p>
            <a:pPr lvl="1"/>
            <a:r>
              <a:rPr lang="en-IN" dirty="0"/>
              <a:t>Others automatically recompute statistics </a:t>
            </a:r>
          </a:p>
          <a:p>
            <a:pPr lvl="2"/>
            <a:r>
              <a:rPr lang="en-IN" dirty="0"/>
              <a:t>e.g., when number of tuples in a relation changes by some percentage</a:t>
            </a:r>
          </a:p>
        </p:txBody>
      </p:sp>
    </p:spTree>
    <p:extLst>
      <p:ext uri="{BB962C8B-B14F-4D97-AF65-F5344CB8AC3E}">
        <p14:creationId xmlns:p14="http://schemas.microsoft.com/office/powerpoint/2010/main" val="18069529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a:extLst>
              <a:ext uri="{FF2B5EF4-FFF2-40B4-BE49-F238E27FC236}">
                <a16:creationId xmlns:a16="http://schemas.microsoft.com/office/drawing/2014/main" id="{A902C18D-987A-402C-B20E-660F1DA6FA13}"/>
              </a:ext>
            </a:extLst>
          </p:cNvPr>
          <p:cNvSpPr>
            <a:spLocks noGrp="1" noChangeArrowheads="1"/>
          </p:cNvSpPr>
          <p:nvPr>
            <p:ph type="body" sz="half" idx="4294967295"/>
          </p:nvPr>
        </p:nvSpPr>
        <p:spPr>
          <a:xfrm>
            <a:off x="1633889" y="819596"/>
            <a:ext cx="5882822" cy="3677840"/>
          </a:xfrm>
          <a:prstGeom prst="rect">
            <a:avLst/>
          </a:prstGeom>
        </p:spPr>
        <p:txBody>
          <a:bodyPr/>
          <a:lstStyle/>
          <a:p>
            <a:pPr>
              <a:buSzPct val="110000"/>
              <a:buFont typeface="Wingdings" panose="05000000000000000000" pitchFamily="2" charset="2"/>
              <a:buChar char="§"/>
            </a:pPr>
            <a:r>
              <a:rPr lang="en-US" altLang="en-US" b="1" dirty="0">
                <a:sym typeface="Symbol" panose="05050102010706020507" pitchFamily="18" charset="2"/>
              </a:rPr>
              <a:t></a:t>
            </a:r>
            <a:r>
              <a:rPr lang="en-US" altLang="en-US" b="1" i="1" baseline="-25000" dirty="0">
                <a:sym typeface="Symbol" panose="05050102010706020507" pitchFamily="18" charset="2"/>
              </a:rPr>
              <a:t>A=v</a:t>
            </a:r>
            <a:r>
              <a:rPr lang="en-US" altLang="en-US" b="1" dirty="0">
                <a:sym typeface="Symbol" panose="05050102010706020507" pitchFamily="18" charset="2"/>
              </a:rPr>
              <a:t>(</a:t>
            </a:r>
            <a:r>
              <a:rPr lang="en-US" altLang="en-US" b="1" i="1" dirty="0">
                <a:sym typeface="Symbol" panose="05050102010706020507" pitchFamily="18" charset="2"/>
              </a:rPr>
              <a:t>r</a:t>
            </a:r>
            <a:r>
              <a:rPr lang="en-US" altLang="en-US" b="1" dirty="0">
                <a:sym typeface="Symbol" panose="05050102010706020507" pitchFamily="18" charset="2"/>
              </a:rPr>
              <a:t>)</a:t>
            </a:r>
            <a:endParaRPr lang="en-US" altLang="en-US" dirty="0"/>
          </a:p>
          <a:p>
            <a:pPr lvl="1">
              <a:buSzPct val="110000"/>
              <a:buFont typeface="Arial" panose="020B0604020202020204" pitchFamily="34" charset="0"/>
              <a:buChar char="•"/>
            </a:pPr>
            <a:r>
              <a:rPr lang="en-US" altLang="en-US" i="1" dirty="0" err="1">
                <a:sym typeface="Symbol" panose="05050102010706020507" pitchFamily="18" charset="2"/>
              </a:rPr>
              <a:t>n</a:t>
            </a:r>
            <a:r>
              <a:rPr lang="en-US" altLang="en-US" i="1" baseline="-25000" dirty="0" err="1">
                <a:sym typeface="Symbol" panose="05050102010706020507" pitchFamily="18" charset="2"/>
              </a:rPr>
              <a:t>r</a:t>
            </a:r>
            <a:r>
              <a:rPr lang="en-US" altLang="en-US" i="1" dirty="0">
                <a:sym typeface="Symbol" panose="05050102010706020507" pitchFamily="18" charset="2"/>
              </a:rPr>
              <a:t> / V(</a:t>
            </a:r>
            <a:r>
              <a:rPr lang="en-US" altLang="en-US" i="1" dirty="0" err="1">
                <a:sym typeface="Symbol" panose="05050102010706020507" pitchFamily="18" charset="2"/>
              </a:rPr>
              <a:t>A,r</a:t>
            </a:r>
            <a:r>
              <a:rPr lang="en-US" altLang="en-US" i="1" dirty="0">
                <a:sym typeface="Symbol" panose="05050102010706020507" pitchFamily="18" charset="2"/>
              </a:rPr>
              <a:t>) </a:t>
            </a:r>
            <a:r>
              <a:rPr lang="en-US" altLang="en-US" dirty="0">
                <a:sym typeface="Symbol" panose="05050102010706020507" pitchFamily="18" charset="2"/>
              </a:rPr>
              <a:t>: number of records that will satisfy the selection</a:t>
            </a:r>
          </a:p>
          <a:p>
            <a:pPr lvl="1">
              <a:buSzPct val="110000"/>
              <a:buFont typeface="Arial" panose="020B0604020202020204" pitchFamily="34" charset="0"/>
              <a:buChar char="•"/>
            </a:pPr>
            <a:r>
              <a:rPr lang="en-US" altLang="en-US" dirty="0">
                <a:sym typeface="Symbol" panose="05050102010706020507" pitchFamily="18" charset="2"/>
              </a:rPr>
              <a:t>Equality condition on a key attribute:</a:t>
            </a:r>
            <a:r>
              <a:rPr lang="en-US" altLang="en-US" i="1" dirty="0">
                <a:sym typeface="Symbol" panose="05050102010706020507" pitchFamily="18" charset="2"/>
              </a:rPr>
              <a:t> size estimate = </a:t>
            </a:r>
            <a:r>
              <a:rPr lang="en-US" altLang="en-US" dirty="0">
                <a:sym typeface="Symbol" panose="05050102010706020507" pitchFamily="18" charset="2"/>
              </a:rPr>
              <a:t>1</a:t>
            </a:r>
          </a:p>
          <a:p>
            <a:pPr>
              <a:buSzPct val="110000"/>
              <a:buFont typeface="Wingdings" panose="05000000000000000000" pitchFamily="2" charset="2"/>
              <a:buChar char="§"/>
            </a:pPr>
            <a:r>
              <a:rPr kumimoji="0" lang="en-US" altLang="en-US" dirty="0">
                <a:sym typeface="Symbol" panose="05050102010706020507" pitchFamily="18" charset="2"/>
              </a:rPr>
              <a:t></a:t>
            </a:r>
            <a:r>
              <a:rPr kumimoji="0" lang="en-US" altLang="en-US" i="1" baseline="-25000" dirty="0">
                <a:sym typeface="Symbol" panose="05050102010706020507" pitchFamily="18" charset="2"/>
              </a:rPr>
              <a:t>A</a:t>
            </a:r>
            <a:r>
              <a:rPr kumimoji="0" lang="en-US" altLang="en-US" baseline="-25000" dirty="0">
                <a:sym typeface="Symbol" panose="05050102010706020507" pitchFamily="18" charset="2"/>
              </a:rPr>
              <a:t></a:t>
            </a:r>
            <a:r>
              <a:rPr kumimoji="0" lang="en-US" altLang="en-US" i="1" baseline="-25000" dirty="0">
                <a:sym typeface="Symbol" panose="05050102010706020507" pitchFamily="18" charset="2"/>
              </a:rPr>
              <a:t>V</a:t>
            </a:r>
            <a:r>
              <a:rPr kumimoji="0" lang="en-US" altLang="en-US" dirty="0">
                <a:sym typeface="Symbol" panose="05050102010706020507" pitchFamily="18" charset="2"/>
              </a:rPr>
              <a:t>(</a:t>
            </a:r>
            <a:r>
              <a:rPr kumimoji="0" lang="en-US" altLang="en-US" i="1" dirty="0">
                <a:sym typeface="Symbol" panose="05050102010706020507" pitchFamily="18" charset="2"/>
              </a:rPr>
              <a:t>r</a:t>
            </a:r>
            <a:r>
              <a:rPr kumimoji="0" lang="en-US" altLang="en-US" dirty="0">
                <a:sym typeface="Symbol" panose="05050102010706020507" pitchFamily="18" charset="2"/>
              </a:rPr>
              <a:t>) (case of </a:t>
            </a:r>
            <a:r>
              <a:rPr kumimoji="0" lang="en-US" altLang="en-US" i="1" baseline="-25000" dirty="0">
                <a:sym typeface="Symbol" panose="05050102010706020507" pitchFamily="18" charset="2"/>
              </a:rPr>
              <a:t>A </a:t>
            </a:r>
            <a:r>
              <a:rPr kumimoji="0" lang="en-US" altLang="en-US" baseline="-25000" dirty="0">
                <a:sym typeface="Symbol" panose="05050102010706020507" pitchFamily="18" charset="2"/>
              </a:rPr>
              <a:t> </a:t>
            </a:r>
            <a:r>
              <a:rPr kumimoji="0" lang="en-US" altLang="en-US" i="1" baseline="-25000" dirty="0">
                <a:sym typeface="Symbol" panose="05050102010706020507" pitchFamily="18" charset="2"/>
              </a:rPr>
              <a:t>V</a:t>
            </a:r>
            <a:r>
              <a:rPr kumimoji="0" lang="en-US" altLang="en-US" dirty="0">
                <a:sym typeface="Symbol" panose="05050102010706020507" pitchFamily="18" charset="2"/>
              </a:rPr>
              <a:t>(</a:t>
            </a:r>
            <a:r>
              <a:rPr kumimoji="0" lang="en-US" altLang="en-US" i="1" dirty="0">
                <a:sym typeface="Symbol" panose="05050102010706020507" pitchFamily="18" charset="2"/>
              </a:rPr>
              <a:t>r</a:t>
            </a:r>
            <a:r>
              <a:rPr kumimoji="0" lang="en-US" altLang="en-US" dirty="0">
                <a:sym typeface="Symbol" panose="05050102010706020507" pitchFamily="18" charset="2"/>
              </a:rPr>
              <a:t>) is symmetric)</a:t>
            </a:r>
            <a:endParaRPr lang="en-US" altLang="en-US" dirty="0"/>
          </a:p>
          <a:p>
            <a:pPr lvl="1">
              <a:buSzPct val="110000"/>
              <a:buFont typeface="Arial" panose="020B0604020202020204" pitchFamily="34" charset="0"/>
              <a:buChar char="•"/>
            </a:pPr>
            <a:r>
              <a:rPr lang="en-US" altLang="en-US" dirty="0"/>
              <a:t>Let c denote  the estimated number of tuples satisfying the condition. </a:t>
            </a:r>
          </a:p>
          <a:p>
            <a:pPr lvl="1">
              <a:buSzPct val="110000"/>
              <a:buFont typeface="Arial" panose="020B0604020202020204" pitchFamily="34" charset="0"/>
              <a:buChar char="•"/>
            </a:pPr>
            <a:r>
              <a:rPr lang="en-US" altLang="en-US" dirty="0">
                <a:sym typeface="Symbol" panose="05050102010706020507" pitchFamily="18" charset="2"/>
              </a:rPr>
              <a:t>If min(</a:t>
            </a:r>
            <a:r>
              <a:rPr lang="en-US" altLang="en-US" dirty="0" err="1">
                <a:sym typeface="Symbol" panose="05050102010706020507" pitchFamily="18" charset="2"/>
              </a:rPr>
              <a:t>A,r</a:t>
            </a:r>
            <a:r>
              <a:rPr lang="en-US" altLang="en-US" dirty="0">
                <a:sym typeface="Symbol" panose="05050102010706020507" pitchFamily="18" charset="2"/>
              </a:rPr>
              <a:t>) and max(</a:t>
            </a:r>
            <a:r>
              <a:rPr lang="en-US" altLang="en-US" dirty="0" err="1">
                <a:sym typeface="Symbol" panose="05050102010706020507" pitchFamily="18" charset="2"/>
              </a:rPr>
              <a:t>A,r</a:t>
            </a:r>
            <a:r>
              <a:rPr lang="en-US" altLang="en-US" dirty="0">
                <a:sym typeface="Symbol" panose="05050102010706020507" pitchFamily="18" charset="2"/>
              </a:rPr>
              <a:t>) are available in catalog</a:t>
            </a:r>
          </a:p>
          <a:p>
            <a:pPr lvl="2">
              <a:buFont typeface="Wingdings" panose="05000000000000000000" pitchFamily="2" charset="2"/>
              <a:buChar char="§"/>
            </a:pPr>
            <a:r>
              <a:rPr lang="en-US" altLang="en-US" dirty="0"/>
              <a:t>c = 0 if v &lt; min(</a:t>
            </a:r>
            <a:r>
              <a:rPr lang="en-US" altLang="en-US" dirty="0" err="1"/>
              <a:t>A,r</a:t>
            </a:r>
            <a:r>
              <a:rPr lang="en-US" altLang="en-US" dirty="0"/>
              <a:t>)</a:t>
            </a:r>
            <a:br>
              <a:rPr lang="en-US" altLang="en-US" dirty="0"/>
            </a:br>
            <a:endParaRPr lang="en-US" altLang="en-US" dirty="0"/>
          </a:p>
          <a:p>
            <a:pPr lvl="2">
              <a:buFont typeface="Wingdings" panose="05000000000000000000" pitchFamily="2" charset="2"/>
              <a:buChar char="§"/>
            </a:pPr>
            <a:r>
              <a:rPr lang="en-US" altLang="en-US" dirty="0"/>
              <a:t>c =</a:t>
            </a:r>
            <a:br>
              <a:rPr lang="en-US" altLang="en-US" dirty="0"/>
            </a:br>
            <a:endParaRPr lang="en-US" altLang="en-US" dirty="0"/>
          </a:p>
          <a:p>
            <a:pPr lvl="1">
              <a:buSzPct val="110000"/>
              <a:buFont typeface="Arial" panose="020B0604020202020204" pitchFamily="34" charset="0"/>
              <a:buChar char="•"/>
            </a:pPr>
            <a:r>
              <a:rPr lang="en-US" altLang="en-US" dirty="0"/>
              <a:t> If histograms available, can refine above estimate</a:t>
            </a:r>
          </a:p>
          <a:p>
            <a:pPr lvl="1">
              <a:buSzPct val="110000"/>
              <a:buFont typeface="Arial" panose="020B0604020202020204" pitchFamily="34" charset="0"/>
              <a:buChar char="•"/>
            </a:pPr>
            <a:r>
              <a:rPr lang="en-US" altLang="en-US" dirty="0"/>
              <a:t>In absence of statistical information</a:t>
            </a:r>
            <a:r>
              <a:rPr lang="en-US" altLang="en-US" i="1" dirty="0"/>
              <a:t> c </a:t>
            </a:r>
            <a:r>
              <a:rPr lang="en-US" altLang="en-US" dirty="0"/>
              <a:t>is assumed to be</a:t>
            </a:r>
            <a:r>
              <a:rPr lang="en-US" altLang="en-US" i="1" dirty="0"/>
              <a:t> </a:t>
            </a:r>
            <a:r>
              <a:rPr lang="en-US" altLang="en-US" i="1" dirty="0" err="1">
                <a:sym typeface="Symbol" panose="05050102010706020507" pitchFamily="18" charset="2"/>
              </a:rPr>
              <a:t>n</a:t>
            </a:r>
            <a:r>
              <a:rPr lang="en-US" altLang="en-US" i="1" baseline="-25000" dirty="0" err="1">
                <a:sym typeface="Symbol" panose="05050102010706020507" pitchFamily="18" charset="2"/>
              </a:rPr>
              <a:t>r</a:t>
            </a:r>
            <a:r>
              <a:rPr lang="en-US" altLang="en-US" i="1" baseline="-25000" dirty="0">
                <a:sym typeface="Symbol" panose="05050102010706020507" pitchFamily="18" charset="2"/>
              </a:rPr>
              <a:t> </a:t>
            </a:r>
            <a:r>
              <a:rPr lang="en-US" altLang="en-US" i="1" dirty="0">
                <a:sym typeface="Symbol" panose="05050102010706020507" pitchFamily="18" charset="2"/>
              </a:rPr>
              <a:t>/ </a:t>
            </a:r>
            <a:r>
              <a:rPr lang="en-US" altLang="en-US" dirty="0">
                <a:sym typeface="Symbol" panose="05050102010706020507" pitchFamily="18" charset="2"/>
              </a:rPr>
              <a:t>2.</a:t>
            </a:r>
          </a:p>
          <a:p>
            <a:pPr lvl="2"/>
            <a:endParaRPr lang="en-US" altLang="en-US" sz="1200" dirty="0">
              <a:sym typeface="Symbol" panose="05050102010706020507" pitchFamily="18" charset="2"/>
            </a:endParaRPr>
          </a:p>
        </p:txBody>
      </p:sp>
      <p:sp>
        <p:nvSpPr>
          <p:cNvPr id="499714" name="Rectangle 2">
            <a:extLst>
              <a:ext uri="{FF2B5EF4-FFF2-40B4-BE49-F238E27FC236}">
                <a16:creationId xmlns:a16="http://schemas.microsoft.com/office/drawing/2014/main" id="{C897B721-DA5B-48DB-89C5-0ECC40E42E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Selection Size Estimation</a:t>
            </a:r>
          </a:p>
        </p:txBody>
      </p:sp>
      <p:graphicFrame>
        <p:nvGraphicFramePr>
          <p:cNvPr id="75780" name="Object 2">
            <a:extLst>
              <a:ext uri="{FF2B5EF4-FFF2-40B4-BE49-F238E27FC236}">
                <a16:creationId xmlns:a16="http://schemas.microsoft.com/office/drawing/2014/main" id="{51A7D16A-0EF1-42C9-84D1-BB8084DBD575}"/>
              </a:ext>
            </a:extLst>
          </p:cNvPr>
          <p:cNvGraphicFramePr>
            <a:graphicFrameLocks noGrp="1" noChangeAspect="1"/>
          </p:cNvGraphicFramePr>
          <p:nvPr>
            <p:ph idx="1"/>
          </p:nvPr>
        </p:nvGraphicFramePr>
        <p:xfrm>
          <a:off x="2805764" y="2775860"/>
          <a:ext cx="1625318" cy="447923"/>
        </p:xfrm>
        <a:graphic>
          <a:graphicData uri="http://schemas.openxmlformats.org/presentationml/2006/ole">
            <mc:AlternateContent xmlns:mc="http://schemas.openxmlformats.org/markup-compatibility/2006">
              <mc:Choice xmlns:v="urn:schemas-microsoft-com:vml" Requires="v">
                <p:oleObj spid="_x0000_s14341" name="Equation" r:id="rId4" imgW="1612900" imgH="444500" progId="Equation.3">
                  <p:embed/>
                </p:oleObj>
              </mc:Choice>
              <mc:Fallback>
                <p:oleObj name="Equation" r:id="rId4" imgW="1612900" imgH="444500" progId="Equation.3">
                  <p:embed/>
                  <p:pic>
                    <p:nvPicPr>
                      <p:cNvPr id="75780" name="Object 2">
                        <a:extLst>
                          <a:ext uri="{FF2B5EF4-FFF2-40B4-BE49-F238E27FC236}">
                            <a16:creationId xmlns:a16="http://schemas.microsoft.com/office/drawing/2014/main" id="{51A7D16A-0EF1-42C9-84D1-BB8084DBD5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764" y="2775860"/>
                        <a:ext cx="1625318" cy="44792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520766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a:extLst>
              <a:ext uri="{FF2B5EF4-FFF2-40B4-BE49-F238E27FC236}">
                <a16:creationId xmlns:a16="http://schemas.microsoft.com/office/drawing/2014/main" id="{25B34E41-68A0-4111-B5A3-5964468F8F7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Size Estimation of Complex Selections</a:t>
            </a:r>
          </a:p>
        </p:txBody>
      </p:sp>
      <p:sp>
        <p:nvSpPr>
          <p:cNvPr id="77827" name="Rectangle 3">
            <a:extLst>
              <a:ext uri="{FF2B5EF4-FFF2-40B4-BE49-F238E27FC236}">
                <a16:creationId xmlns:a16="http://schemas.microsoft.com/office/drawing/2014/main" id="{2F37CA3D-1CFA-4DD3-8583-A2203BB9D122}"/>
              </a:ext>
            </a:extLst>
          </p:cNvPr>
          <p:cNvSpPr>
            <a:spLocks noGrp="1" noChangeArrowheads="1"/>
          </p:cNvSpPr>
          <p:nvPr>
            <p:ph idx="1"/>
          </p:nvPr>
        </p:nvSpPr>
        <p:spPr>
          <a:xfrm>
            <a:off x="1655546" y="826873"/>
            <a:ext cx="5789596" cy="4025979"/>
          </a:xfrm>
        </p:spPr>
        <p:txBody>
          <a:bodyPr/>
          <a:lstStyle/>
          <a:p>
            <a:pPr>
              <a:tabLst>
                <a:tab pos="1753791" algn="l"/>
              </a:tabLst>
            </a:pPr>
            <a:r>
              <a:rPr lang="en-US" altLang="en-US" dirty="0"/>
              <a:t>The </a:t>
            </a:r>
            <a:r>
              <a:rPr lang="en-US" altLang="en-US" b="1" dirty="0">
                <a:solidFill>
                  <a:srgbClr val="002060"/>
                </a:solidFill>
              </a:rPr>
              <a:t>selectivity </a:t>
            </a:r>
            <a:r>
              <a:rPr lang="en-US" altLang="en-US" dirty="0"/>
              <a:t>of a condition </a:t>
            </a:r>
            <a:r>
              <a:rPr lang="en-US" altLang="en-US" sz="1500" dirty="0">
                <a:sym typeface="Symbol" panose="05050102010706020507" pitchFamily="18" charset="2"/>
              </a:rPr>
              <a:t></a:t>
            </a:r>
            <a:r>
              <a:rPr lang="en-US" altLang="en-US" i="1" baseline="-25000" dirty="0" err="1">
                <a:sym typeface="Greek Symbols" pitchFamily="18" charset="2"/>
              </a:rPr>
              <a:t>i</a:t>
            </a:r>
            <a:r>
              <a:rPr lang="en-US" altLang="en-US" dirty="0">
                <a:sym typeface="Greek Symbols" pitchFamily="18" charset="2"/>
              </a:rPr>
              <a:t> is the probability that a tuple in the relation </a:t>
            </a:r>
            <a:r>
              <a:rPr lang="en-US" altLang="en-US" i="1" dirty="0">
                <a:sym typeface="Greek Symbols" pitchFamily="18" charset="2"/>
              </a:rPr>
              <a:t>r</a:t>
            </a:r>
            <a:r>
              <a:rPr lang="en-US" altLang="en-US" dirty="0">
                <a:sym typeface="Greek Symbols" pitchFamily="18" charset="2"/>
              </a:rPr>
              <a:t> satisfies </a:t>
            </a:r>
            <a:r>
              <a:rPr lang="en-US" altLang="en-US" sz="1500" dirty="0">
                <a:sym typeface="Symbol" panose="05050102010706020507" pitchFamily="18" charset="2"/>
              </a:rPr>
              <a:t></a:t>
            </a:r>
            <a:r>
              <a:rPr lang="en-US" altLang="en-US" i="1" baseline="-25000" dirty="0" err="1">
                <a:sym typeface="Greek Symbols" pitchFamily="18" charset="2"/>
              </a:rPr>
              <a:t>i</a:t>
            </a:r>
            <a:r>
              <a:rPr lang="en-US" altLang="en-US" dirty="0">
                <a:sym typeface="Greek Symbols" pitchFamily="18" charset="2"/>
              </a:rPr>
              <a:t> . </a:t>
            </a:r>
          </a:p>
          <a:p>
            <a:pPr lvl="1">
              <a:tabLst>
                <a:tab pos="1753791" algn="l"/>
              </a:tabLst>
            </a:pPr>
            <a:r>
              <a:rPr lang="en-US" altLang="en-US" dirty="0">
                <a:sym typeface="Greek Symbols" pitchFamily="18" charset="2"/>
              </a:rPr>
              <a:t> If </a:t>
            </a:r>
            <a:r>
              <a:rPr lang="en-US" altLang="en-US" i="1" dirty="0" err="1">
                <a:sym typeface="Greek Symbols" pitchFamily="18" charset="2"/>
              </a:rPr>
              <a:t>s</a:t>
            </a:r>
            <a:r>
              <a:rPr lang="en-US" altLang="en-US" i="1" baseline="-25000" dirty="0" err="1">
                <a:sym typeface="Greek Symbols" pitchFamily="18" charset="2"/>
              </a:rPr>
              <a:t>i</a:t>
            </a:r>
            <a:r>
              <a:rPr lang="en-US" altLang="en-US" i="1" dirty="0">
                <a:sym typeface="Greek Symbols" pitchFamily="18" charset="2"/>
              </a:rPr>
              <a:t> </a:t>
            </a:r>
            <a:r>
              <a:rPr lang="en-US" altLang="en-US" dirty="0">
                <a:sym typeface="Greek Symbols" pitchFamily="18" charset="2"/>
              </a:rPr>
              <a:t> is the number of satisfying tuples in </a:t>
            </a:r>
            <a:r>
              <a:rPr lang="en-US" altLang="en-US" i="1" dirty="0">
                <a:sym typeface="Greek Symbols" pitchFamily="18" charset="2"/>
              </a:rPr>
              <a:t>r, </a:t>
            </a:r>
            <a:r>
              <a:rPr lang="en-US" altLang="en-US" dirty="0">
                <a:sym typeface="Greek Symbols" pitchFamily="18" charset="2"/>
              </a:rPr>
              <a:t>the selectivity of </a:t>
            </a:r>
            <a:r>
              <a:rPr lang="en-US" altLang="en-US" i="1" dirty="0">
                <a:sym typeface="Greek Symbols" pitchFamily="18" charset="2"/>
              </a:rPr>
              <a:t> </a:t>
            </a:r>
            <a:r>
              <a:rPr lang="en-US" altLang="en-US" sz="1500" dirty="0">
                <a:sym typeface="Symbol" panose="05050102010706020507" pitchFamily="18" charset="2"/>
              </a:rPr>
              <a:t></a:t>
            </a:r>
            <a:r>
              <a:rPr lang="en-US" altLang="en-US" i="1" baseline="-25000" dirty="0" err="1">
                <a:sym typeface="Greek Symbols" pitchFamily="18" charset="2"/>
              </a:rPr>
              <a:t>i</a:t>
            </a:r>
            <a:r>
              <a:rPr lang="en-US" altLang="en-US" dirty="0">
                <a:sym typeface="Greek Symbols" pitchFamily="18" charset="2"/>
              </a:rPr>
              <a:t> is given by </a:t>
            </a:r>
            <a:r>
              <a:rPr lang="en-US" altLang="en-US" i="1" dirty="0" err="1">
                <a:sym typeface="Greek Symbols" pitchFamily="18" charset="2"/>
              </a:rPr>
              <a:t>s</a:t>
            </a:r>
            <a:r>
              <a:rPr lang="en-US" altLang="en-US" i="1" baseline="-25000" dirty="0" err="1">
                <a:sym typeface="Greek Symbols" pitchFamily="18" charset="2"/>
              </a:rPr>
              <a:t>i</a:t>
            </a:r>
            <a:r>
              <a:rPr lang="en-US" altLang="en-US" i="1" dirty="0">
                <a:sym typeface="Greek Symbols" pitchFamily="18" charset="2"/>
              </a:rPr>
              <a:t> /</a:t>
            </a:r>
            <a:r>
              <a:rPr lang="en-US" altLang="en-US" i="1" dirty="0" err="1">
                <a:sym typeface="Greek Symbols" pitchFamily="18" charset="2"/>
              </a:rPr>
              <a:t>n</a:t>
            </a:r>
            <a:r>
              <a:rPr lang="en-US" altLang="en-US" i="1" baseline="-25000" dirty="0" err="1">
                <a:sym typeface="Greek Symbols" pitchFamily="18" charset="2"/>
              </a:rPr>
              <a:t>r</a:t>
            </a:r>
            <a:r>
              <a:rPr lang="en-US" altLang="en-US" i="1" dirty="0">
                <a:sym typeface="Greek Symbols" pitchFamily="18" charset="2"/>
              </a:rPr>
              <a:t>.</a:t>
            </a:r>
            <a:endParaRPr lang="en-US" altLang="en-US" dirty="0">
              <a:sym typeface="Greek Symbols" pitchFamily="18" charset="2"/>
            </a:endParaRPr>
          </a:p>
          <a:p>
            <a:pPr>
              <a:tabLst>
                <a:tab pos="1753791" algn="l"/>
              </a:tabLst>
            </a:pPr>
            <a:r>
              <a:rPr lang="en-US" altLang="en-US" b="1" dirty="0">
                <a:sym typeface="Greek Symbols" pitchFamily="18" charset="2"/>
              </a:rPr>
              <a:t>Conjunction:  </a:t>
            </a:r>
            <a:r>
              <a:rPr lang="en-US" altLang="en-US" sz="1500" i="1" dirty="0">
                <a:sym typeface="Symbol" panose="05050102010706020507" pitchFamily="18" charset="2"/>
              </a:rPr>
              <a:t></a:t>
            </a:r>
            <a:r>
              <a:rPr lang="en-US" altLang="en-US" sz="1800" baseline="-25000" dirty="0">
                <a:sym typeface="Symbol" panose="05050102010706020507" pitchFamily="18" charset="2"/>
              </a:rPr>
              <a:t></a:t>
            </a:r>
            <a:r>
              <a:rPr lang="en-US" altLang="en-US" sz="1500" baseline="-25000" dirty="0">
                <a:sym typeface="Greek Symbols" pitchFamily="18" charset="2"/>
              </a:rPr>
              <a:t>1</a:t>
            </a:r>
            <a:r>
              <a:rPr lang="en-US" altLang="en-US" sz="1500" baseline="-25000" dirty="0">
                <a:sym typeface="Symbol" panose="05050102010706020507" pitchFamily="18" charset="2"/>
              </a:rPr>
              <a:t> </a:t>
            </a:r>
            <a:r>
              <a:rPr lang="en-US" altLang="en-US" sz="1800" baseline="-25000" dirty="0">
                <a:sym typeface="Symbol" panose="05050102010706020507" pitchFamily="18" charset="2"/>
              </a:rPr>
              <a:t></a:t>
            </a:r>
            <a:r>
              <a:rPr lang="en-US" altLang="en-US" sz="1500" baseline="-25000" dirty="0">
                <a:sym typeface="Greek Symbols" pitchFamily="18" charset="2"/>
              </a:rPr>
              <a:t>2</a:t>
            </a:r>
            <a:r>
              <a:rPr lang="en-US" altLang="en-US" sz="1500" baseline="-25000" dirty="0">
                <a:sym typeface="Symbol" panose="05050102010706020507" pitchFamily="18" charset="2"/>
              </a:rPr>
              <a:t>. . .  </a:t>
            </a:r>
            <a:r>
              <a:rPr lang="en-US" altLang="en-US" sz="1800" baseline="-25000" dirty="0">
                <a:sym typeface="Symbol" panose="05050102010706020507" pitchFamily="18" charset="2"/>
              </a:rPr>
              <a:t></a:t>
            </a:r>
            <a:r>
              <a:rPr lang="en-US" altLang="en-US" sz="1500" i="1" baseline="-25000" dirty="0">
                <a:sym typeface="Greek Symbols" pitchFamily="18" charset="2"/>
              </a:rPr>
              <a:t>n</a:t>
            </a:r>
            <a:r>
              <a:rPr lang="en-US" altLang="en-US" sz="1500" dirty="0">
                <a:sym typeface="Symbol" panose="05050102010706020507" pitchFamily="18" charset="2"/>
              </a:rPr>
              <a:t> (</a:t>
            </a:r>
            <a:r>
              <a:rPr lang="en-US" altLang="en-US" i="1" dirty="0">
                <a:sym typeface="Symbol" panose="05050102010706020507" pitchFamily="18" charset="2"/>
              </a:rPr>
              <a:t>r).  Assuming independence, </a:t>
            </a:r>
            <a:r>
              <a:rPr lang="en-US" altLang="en-US" dirty="0">
                <a:sym typeface="Symbol" panose="05050102010706020507" pitchFamily="18" charset="2"/>
              </a:rPr>
              <a:t>estimate of</a:t>
            </a:r>
            <a:r>
              <a:rPr lang="en-US" altLang="en-US" sz="1500" dirty="0">
                <a:sym typeface="Symbol" panose="05050102010706020507" pitchFamily="18" charset="2"/>
              </a:rPr>
              <a:t> </a:t>
            </a:r>
            <a:br>
              <a:rPr lang="en-US" altLang="en-US" sz="1500" dirty="0">
                <a:sym typeface="Symbol" panose="05050102010706020507" pitchFamily="18" charset="2"/>
              </a:rPr>
            </a:br>
            <a:r>
              <a:rPr lang="en-US" altLang="en-US" sz="1500" dirty="0">
                <a:sym typeface="Symbol" panose="05050102010706020507" pitchFamily="18" charset="2"/>
              </a:rPr>
              <a:t> </a:t>
            </a:r>
            <a:br>
              <a:rPr lang="en-US" altLang="en-US" sz="1500" dirty="0">
                <a:sym typeface="Symbol" panose="05050102010706020507" pitchFamily="18" charset="2"/>
              </a:rPr>
            </a:br>
            <a:r>
              <a:rPr lang="en-US" altLang="en-US" dirty="0">
                <a:sym typeface="Symbol" panose="05050102010706020507" pitchFamily="18" charset="2"/>
              </a:rPr>
              <a:t>tuples in the</a:t>
            </a:r>
            <a:r>
              <a:rPr lang="en-US" altLang="en-US" sz="1800" dirty="0">
                <a:sym typeface="Symbol" panose="05050102010706020507" pitchFamily="18" charset="2"/>
              </a:rPr>
              <a:t> </a:t>
            </a:r>
            <a:r>
              <a:rPr lang="en-US" altLang="en-US" dirty="0">
                <a:sym typeface="Symbol" panose="05050102010706020507" pitchFamily="18" charset="2"/>
              </a:rPr>
              <a:t>result is:</a:t>
            </a:r>
            <a:br>
              <a:rPr lang="en-US" altLang="en-US" sz="2100" dirty="0">
                <a:sym typeface="Symbol" panose="05050102010706020507" pitchFamily="18" charset="2"/>
              </a:rPr>
            </a:br>
            <a:endParaRPr lang="en-US" altLang="en-US" dirty="0">
              <a:sym typeface="Symbol" panose="05050102010706020507" pitchFamily="18" charset="2"/>
            </a:endParaRPr>
          </a:p>
          <a:p>
            <a:pPr>
              <a:tabLst>
                <a:tab pos="1753791" algn="l"/>
              </a:tabLst>
            </a:pPr>
            <a:r>
              <a:rPr lang="en-US" altLang="en-US" b="1" dirty="0">
                <a:sym typeface="Symbol" panose="05050102010706020507" pitchFamily="18" charset="2"/>
              </a:rPr>
              <a:t>Disjunction:</a:t>
            </a:r>
            <a:r>
              <a:rPr lang="en-US" altLang="en-US" i="1" dirty="0">
                <a:sym typeface="Symbol" panose="05050102010706020507" pitchFamily="18" charset="2"/>
              </a:rPr>
              <a:t></a:t>
            </a:r>
            <a:r>
              <a:rPr lang="en-US" altLang="en-US" sz="1800" baseline="-25000" dirty="0">
                <a:sym typeface="Symbol" panose="05050102010706020507" pitchFamily="18" charset="2"/>
              </a:rPr>
              <a:t></a:t>
            </a:r>
            <a:r>
              <a:rPr lang="en-US" altLang="en-US" baseline="-25000" dirty="0">
                <a:sym typeface="Greek Symbols" pitchFamily="18" charset="2"/>
              </a:rPr>
              <a:t>1</a:t>
            </a:r>
            <a:r>
              <a:rPr lang="en-US" altLang="en-US" baseline="-25000" dirty="0">
                <a:sym typeface="Symbol" panose="05050102010706020507" pitchFamily="18" charset="2"/>
              </a:rPr>
              <a:t></a:t>
            </a:r>
            <a:r>
              <a:rPr lang="en-US" altLang="en-US" dirty="0">
                <a:sym typeface="Symbol" panose="05050102010706020507" pitchFamily="18" charset="2"/>
              </a:rPr>
              <a:t> </a:t>
            </a:r>
            <a:r>
              <a:rPr lang="en-US" altLang="en-US" sz="1800" baseline="-25000" dirty="0">
                <a:sym typeface="Symbol" panose="05050102010706020507" pitchFamily="18" charset="2"/>
              </a:rPr>
              <a:t></a:t>
            </a:r>
            <a:r>
              <a:rPr lang="en-US" altLang="en-US" baseline="-25000" dirty="0">
                <a:sym typeface="Greek Symbols" pitchFamily="18" charset="2"/>
              </a:rPr>
              <a:t>2</a:t>
            </a:r>
            <a:r>
              <a:rPr lang="en-US" altLang="en-US" sz="1050" baseline="-25000" dirty="0">
                <a:sym typeface="Greek Symbols" pitchFamily="18" charset="2"/>
              </a:rPr>
              <a:t> </a:t>
            </a:r>
            <a:r>
              <a:rPr lang="en-US" altLang="en-US" baseline="-25000" dirty="0">
                <a:sym typeface="Symbol" panose="05050102010706020507" pitchFamily="18" charset="2"/>
              </a:rPr>
              <a:t>. . . </a:t>
            </a:r>
            <a:r>
              <a:rPr lang="en-US" altLang="en-US" dirty="0">
                <a:sym typeface="Symbol" panose="05050102010706020507" pitchFamily="18" charset="2"/>
              </a:rPr>
              <a:t> </a:t>
            </a:r>
            <a:r>
              <a:rPr lang="en-US" altLang="en-US" sz="1800" baseline="-25000" dirty="0">
                <a:sym typeface="Symbol" panose="05050102010706020507" pitchFamily="18" charset="2"/>
              </a:rPr>
              <a:t></a:t>
            </a:r>
            <a:r>
              <a:rPr lang="en-US" altLang="en-US" i="1" baseline="-25000" dirty="0">
                <a:sym typeface="Greek Symbols" pitchFamily="18" charset="2"/>
              </a:rPr>
              <a:t>n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  Estimated number of tuples:</a:t>
            </a: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endParaRPr lang="en-US" altLang="en-US" dirty="0">
              <a:sym typeface="Symbol" panose="05050102010706020507" pitchFamily="18" charset="2"/>
            </a:endParaRPr>
          </a:p>
          <a:p>
            <a:pPr>
              <a:tabLst>
                <a:tab pos="1753791" algn="l"/>
              </a:tabLst>
            </a:pPr>
            <a:r>
              <a:rPr lang="en-US" altLang="en-US" b="1" dirty="0">
                <a:sym typeface="Symbol" panose="05050102010706020507" pitchFamily="18" charset="2"/>
              </a:rPr>
              <a:t>Negation: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 Estimated number of tuples:</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err="1">
                <a:sym typeface="Symbol" panose="05050102010706020507" pitchFamily="18" charset="2"/>
              </a:rPr>
              <a:t>n</a:t>
            </a:r>
            <a:r>
              <a:rPr lang="en-US" altLang="en-US" baseline="-25000" dirty="0" err="1">
                <a:sym typeface="Symbol" panose="05050102010706020507" pitchFamily="18" charset="2"/>
              </a:rPr>
              <a:t>r</a:t>
            </a:r>
            <a:r>
              <a:rPr lang="en-US" altLang="en-US" i="1" baseline="-25000" dirty="0">
                <a:sym typeface="Symbol" panose="05050102010706020507" pitchFamily="18" charset="2"/>
              </a:rPr>
              <a:t> </a:t>
            </a:r>
            <a:r>
              <a:rPr lang="en-US" altLang="en-US" i="1" dirty="0">
                <a:sym typeface="Symbol" panose="05050102010706020507" pitchFamily="18" charset="2"/>
              </a:rPr>
              <a:t>–</a:t>
            </a:r>
            <a:r>
              <a:rPr lang="en-US" altLang="en-US" sz="1500" i="1" dirty="0">
                <a:sym typeface="Symbol" panose="05050102010706020507" pitchFamily="18" charset="2"/>
              </a:rPr>
              <a:t> </a:t>
            </a:r>
            <a:r>
              <a:rPr lang="en-US" altLang="en-US" i="1" dirty="0">
                <a:sym typeface="Symbol" panose="05050102010706020507" pitchFamily="18" charset="2"/>
              </a:rPr>
              <a:t>size(</a:t>
            </a:r>
            <a:r>
              <a:rPr lang="en-US" altLang="en-US" i="1" baseline="-25000" dirty="0">
                <a:sym typeface="Symbol" panose="05050102010706020507" pitchFamily="18" charset="2"/>
              </a:rPr>
              <a:t></a:t>
            </a:r>
            <a:r>
              <a:rPr lang="en-US" altLang="en-US" dirty="0">
                <a:sym typeface="Symbol" panose="05050102010706020507" pitchFamily="18" charset="2"/>
              </a:rPr>
              <a:t>(</a:t>
            </a:r>
            <a:r>
              <a:rPr lang="en-US" altLang="en-US" i="1" dirty="0">
                <a:sym typeface="Symbol" panose="05050102010706020507" pitchFamily="18" charset="2"/>
              </a:rPr>
              <a:t>r))</a:t>
            </a:r>
          </a:p>
        </p:txBody>
      </p:sp>
      <p:graphicFrame>
        <p:nvGraphicFramePr>
          <p:cNvPr id="77828" name="Object 2">
            <a:extLst>
              <a:ext uri="{FF2B5EF4-FFF2-40B4-BE49-F238E27FC236}">
                <a16:creationId xmlns:a16="http://schemas.microsoft.com/office/drawing/2014/main" id="{63B73BDC-F3BD-4665-84D2-AF3E2262D8BE}"/>
              </a:ext>
            </a:extLst>
          </p:cNvPr>
          <p:cNvGraphicFramePr>
            <a:graphicFrameLocks noChangeAspect="1"/>
          </p:cNvGraphicFramePr>
          <p:nvPr/>
        </p:nvGraphicFramePr>
        <p:xfrm>
          <a:off x="3766865" y="2251472"/>
          <a:ext cx="1714500" cy="640556"/>
        </p:xfrm>
        <a:graphic>
          <a:graphicData uri="http://schemas.openxmlformats.org/presentationml/2006/ole">
            <mc:AlternateContent xmlns:mc="http://schemas.openxmlformats.org/markup-compatibility/2006">
              <mc:Choice xmlns:v="urn:schemas-microsoft-com:vml" Requires="v">
                <p:oleObj spid="_x0000_s15369" name="Equation" r:id="rId4" imgW="1155700" imgH="431800" progId="Equation.3">
                  <p:embed/>
                </p:oleObj>
              </mc:Choice>
              <mc:Fallback>
                <p:oleObj name="Equation" r:id="rId4" imgW="1155700" imgH="431800" progId="Equation.3">
                  <p:embed/>
                  <p:pic>
                    <p:nvPicPr>
                      <p:cNvPr id="77828" name="Object 2">
                        <a:extLst>
                          <a:ext uri="{FF2B5EF4-FFF2-40B4-BE49-F238E27FC236}">
                            <a16:creationId xmlns:a16="http://schemas.microsoft.com/office/drawing/2014/main" id="{63B73BDC-F3BD-4665-84D2-AF3E2262D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865" y="2251472"/>
                        <a:ext cx="1714500" cy="640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7829" name="Object 3">
            <a:extLst>
              <a:ext uri="{FF2B5EF4-FFF2-40B4-BE49-F238E27FC236}">
                <a16:creationId xmlns:a16="http://schemas.microsoft.com/office/drawing/2014/main" id="{DB4B5B34-2CC2-46E0-ADA1-80DC084DADB8}"/>
              </a:ext>
            </a:extLst>
          </p:cNvPr>
          <p:cNvGraphicFramePr>
            <a:graphicFrameLocks noChangeAspect="1"/>
          </p:cNvGraphicFramePr>
          <p:nvPr/>
        </p:nvGraphicFramePr>
        <p:xfrm>
          <a:off x="3287317" y="3174207"/>
          <a:ext cx="3098006" cy="627460"/>
        </p:xfrm>
        <a:graphic>
          <a:graphicData uri="http://schemas.openxmlformats.org/presentationml/2006/ole">
            <mc:AlternateContent xmlns:mc="http://schemas.openxmlformats.org/markup-compatibility/2006">
              <mc:Choice xmlns:v="urn:schemas-microsoft-com:vml" Requires="v">
                <p:oleObj spid="_x0000_s15370" name="Equation" r:id="rId6" imgW="2374900" imgH="482600" progId="Equation.3">
                  <p:embed/>
                </p:oleObj>
              </mc:Choice>
              <mc:Fallback>
                <p:oleObj name="Equation" r:id="rId6" imgW="2374900" imgH="482600" progId="Equation.3">
                  <p:embed/>
                  <p:pic>
                    <p:nvPicPr>
                      <p:cNvPr id="77829" name="Object 3">
                        <a:extLst>
                          <a:ext uri="{FF2B5EF4-FFF2-40B4-BE49-F238E27FC236}">
                            <a16:creationId xmlns:a16="http://schemas.microsoft.com/office/drawing/2014/main" id="{DB4B5B34-2CC2-46E0-ADA1-80DC084DAD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7317" y="3174207"/>
                        <a:ext cx="3098006" cy="627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892400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a:extLst>
              <a:ext uri="{FF2B5EF4-FFF2-40B4-BE49-F238E27FC236}">
                <a16:creationId xmlns:a16="http://schemas.microsoft.com/office/drawing/2014/main" id="{FA826EF6-8A13-43AB-AA82-CE18A68AE1B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Operation:  Running Example</a:t>
            </a:r>
          </a:p>
        </p:txBody>
      </p:sp>
      <p:sp>
        <p:nvSpPr>
          <p:cNvPr id="79875" name="Rectangle 3">
            <a:extLst>
              <a:ext uri="{FF2B5EF4-FFF2-40B4-BE49-F238E27FC236}">
                <a16:creationId xmlns:a16="http://schemas.microsoft.com/office/drawing/2014/main" id="{D2C97EEF-6D3D-4C8B-9254-896CBF0B1A67}"/>
              </a:ext>
            </a:extLst>
          </p:cNvPr>
          <p:cNvSpPr>
            <a:spLocks noGrp="1" noChangeArrowheads="1"/>
          </p:cNvSpPr>
          <p:nvPr>
            <p:ph idx="1"/>
          </p:nvPr>
        </p:nvSpPr>
        <p:spPr>
          <a:xfrm>
            <a:off x="1648326" y="826873"/>
            <a:ext cx="5905100" cy="4025979"/>
          </a:xfrm>
        </p:spPr>
        <p:txBody>
          <a:bodyPr/>
          <a:lstStyle/>
          <a:p>
            <a:pPr>
              <a:lnSpc>
                <a:spcPct val="90000"/>
              </a:lnSpc>
              <a:buNone/>
              <a:tabLst>
                <a:tab pos="476250" algn="l"/>
                <a:tab pos="1926431" algn="l"/>
              </a:tabLst>
            </a:pPr>
            <a:r>
              <a:rPr lang="en-US" altLang="en-US" dirty="0"/>
              <a:t>Running example: </a:t>
            </a:r>
            <a:br>
              <a:rPr lang="en-US" altLang="en-US" dirty="0"/>
            </a:br>
            <a:r>
              <a:rPr lang="en-US" altLang="en-US" dirty="0"/>
              <a:t>	</a:t>
            </a:r>
            <a:r>
              <a:rPr lang="en-US" altLang="en-US" i="1" dirty="0"/>
              <a:t>student </a:t>
            </a:r>
            <a:r>
              <a:rPr lang="en-IN" dirty="0"/>
              <a:t>⨝</a:t>
            </a:r>
            <a:r>
              <a:rPr lang="en-US" altLang="en-US" dirty="0"/>
              <a:t> </a:t>
            </a:r>
            <a:r>
              <a:rPr lang="en-US" altLang="en-US" i="1" dirty="0"/>
              <a:t>takes</a:t>
            </a:r>
          </a:p>
          <a:p>
            <a:pPr>
              <a:lnSpc>
                <a:spcPct val="90000"/>
              </a:lnSpc>
              <a:buNone/>
              <a:tabLst>
                <a:tab pos="476250" algn="l"/>
                <a:tab pos="1926431" algn="l"/>
              </a:tabLst>
            </a:pPr>
            <a:r>
              <a:rPr lang="en-US" altLang="en-US" dirty="0"/>
              <a:t>Catalog information for join examples:</a:t>
            </a:r>
          </a:p>
          <a:p>
            <a:pPr>
              <a:lnSpc>
                <a:spcPct val="90000"/>
              </a:lnSpc>
              <a:tabLst>
                <a:tab pos="476250" algn="l"/>
                <a:tab pos="1926431" algn="l"/>
              </a:tabLst>
            </a:pPr>
            <a:r>
              <a:rPr lang="en-US" altLang="en-US" i="1" dirty="0" err="1"/>
              <a:t>n</a:t>
            </a:r>
            <a:r>
              <a:rPr lang="en-US" altLang="en-US" i="1" baseline="-25000" dirty="0" err="1"/>
              <a:t>student</a:t>
            </a:r>
            <a:r>
              <a:rPr lang="en-US" altLang="en-US" i="1" dirty="0"/>
              <a:t> = 5</a:t>
            </a:r>
            <a:r>
              <a:rPr lang="en-US" altLang="en-US" dirty="0"/>
              <a:t>,000.</a:t>
            </a:r>
          </a:p>
          <a:p>
            <a:pPr>
              <a:lnSpc>
                <a:spcPct val="90000"/>
              </a:lnSpc>
              <a:tabLst>
                <a:tab pos="476250" algn="l"/>
                <a:tab pos="1926431" algn="l"/>
              </a:tabLst>
            </a:pPr>
            <a:r>
              <a:rPr lang="en-US" altLang="en-US" i="1" dirty="0" err="1"/>
              <a:t>f</a:t>
            </a:r>
            <a:r>
              <a:rPr lang="en-US" altLang="en-US" i="1" baseline="-25000" dirty="0" err="1"/>
              <a:t>student</a:t>
            </a:r>
            <a:r>
              <a:rPr lang="en-US" altLang="en-US" i="1" dirty="0"/>
              <a:t>  = 50, </a:t>
            </a:r>
            <a:r>
              <a:rPr lang="en-US" altLang="en-US" dirty="0"/>
              <a:t>which implies that </a:t>
            </a:r>
            <a:br>
              <a:rPr lang="en-US" altLang="en-US" dirty="0"/>
            </a:br>
            <a:r>
              <a:rPr lang="en-US" altLang="en-US" i="1" dirty="0"/>
              <a:t>	</a:t>
            </a:r>
            <a:r>
              <a:rPr lang="en-US" altLang="en-US" i="1" dirty="0" err="1"/>
              <a:t>b</a:t>
            </a:r>
            <a:r>
              <a:rPr lang="en-US" altLang="en-US" i="1" baseline="-25000" dirty="0" err="1"/>
              <a:t>student</a:t>
            </a:r>
            <a:r>
              <a:rPr lang="en-US" altLang="en-US" dirty="0"/>
              <a:t> =5000/50 = 100.</a:t>
            </a:r>
          </a:p>
          <a:p>
            <a:pPr>
              <a:lnSpc>
                <a:spcPct val="90000"/>
              </a:lnSpc>
              <a:tabLst>
                <a:tab pos="476250" algn="l"/>
                <a:tab pos="1926431" algn="l"/>
              </a:tabLst>
            </a:pPr>
            <a:r>
              <a:rPr lang="en-US" altLang="en-US" i="1" dirty="0" err="1"/>
              <a:t>n</a:t>
            </a:r>
            <a:r>
              <a:rPr lang="en-US" altLang="en-US" i="1" baseline="-25000" dirty="0" err="1"/>
              <a:t>takes</a:t>
            </a:r>
            <a:r>
              <a:rPr lang="en-US" altLang="en-US" i="1" dirty="0"/>
              <a:t> = </a:t>
            </a:r>
            <a:r>
              <a:rPr lang="en-US" altLang="en-US" dirty="0"/>
              <a:t>10000.</a:t>
            </a:r>
          </a:p>
          <a:p>
            <a:pPr>
              <a:lnSpc>
                <a:spcPct val="90000"/>
              </a:lnSpc>
              <a:tabLst>
                <a:tab pos="476250" algn="l"/>
                <a:tab pos="1926431" algn="l"/>
              </a:tabLst>
            </a:pPr>
            <a:r>
              <a:rPr lang="en-US" altLang="en-US" i="1" dirty="0" err="1"/>
              <a:t>f</a:t>
            </a:r>
            <a:r>
              <a:rPr lang="en-US" altLang="en-US" i="1" baseline="-25000" dirty="0" err="1"/>
              <a:t>takes</a:t>
            </a:r>
            <a:r>
              <a:rPr lang="en-US" altLang="en-US" baseline="-25000" dirty="0"/>
              <a:t>   </a:t>
            </a:r>
            <a:r>
              <a:rPr lang="en-US" altLang="en-US" dirty="0"/>
              <a:t>= 25, which implies that </a:t>
            </a:r>
            <a:br>
              <a:rPr lang="en-US" altLang="en-US" dirty="0"/>
            </a:br>
            <a:r>
              <a:rPr lang="en-US" altLang="en-US" dirty="0"/>
              <a:t>	</a:t>
            </a:r>
            <a:r>
              <a:rPr lang="en-US" altLang="en-US" i="1" dirty="0" err="1"/>
              <a:t>b</a:t>
            </a:r>
            <a:r>
              <a:rPr lang="en-US" altLang="en-US" i="1" baseline="-25000" dirty="0" err="1"/>
              <a:t>takes</a:t>
            </a:r>
            <a:r>
              <a:rPr lang="en-US" altLang="en-US" baseline="-25000" dirty="0"/>
              <a:t> </a:t>
            </a:r>
            <a:r>
              <a:rPr lang="en-US" altLang="en-US" dirty="0"/>
              <a:t>= 10000/25 = 400.</a:t>
            </a:r>
          </a:p>
          <a:p>
            <a:pPr>
              <a:lnSpc>
                <a:spcPct val="90000"/>
              </a:lnSpc>
              <a:tabLst>
                <a:tab pos="476250" algn="l"/>
                <a:tab pos="1926431" algn="l"/>
              </a:tabLst>
            </a:pPr>
            <a:r>
              <a:rPr lang="en-US" altLang="en-US" i="1" dirty="0"/>
              <a:t>V(ID, takes)</a:t>
            </a:r>
            <a:r>
              <a:rPr lang="en-US" altLang="en-US" dirty="0"/>
              <a:t> = 2500, which implies that on average, each student who has taken a course has taken 4 courses.</a:t>
            </a:r>
          </a:p>
          <a:p>
            <a:pPr lvl="1">
              <a:lnSpc>
                <a:spcPct val="90000"/>
              </a:lnSpc>
              <a:tabLst>
                <a:tab pos="476250" algn="l"/>
                <a:tab pos="1926431" algn="l"/>
              </a:tabLst>
            </a:pPr>
            <a:r>
              <a:rPr lang="en-US" altLang="en-US" dirty="0"/>
              <a:t>Attribute </a:t>
            </a:r>
            <a:r>
              <a:rPr lang="en-US" altLang="en-US" i="1" dirty="0"/>
              <a:t>ID</a:t>
            </a:r>
            <a:r>
              <a:rPr lang="en-US" altLang="en-US" dirty="0"/>
              <a:t> in </a:t>
            </a:r>
            <a:r>
              <a:rPr lang="en-US" altLang="en-US" i="1" dirty="0"/>
              <a:t>takes </a:t>
            </a:r>
            <a:r>
              <a:rPr lang="en-US" altLang="en-US" dirty="0"/>
              <a:t>is a foreign key referencing </a:t>
            </a:r>
            <a:r>
              <a:rPr lang="en-US" altLang="en-US" i="1" dirty="0"/>
              <a:t>student.</a:t>
            </a:r>
          </a:p>
          <a:p>
            <a:pPr lvl="1">
              <a:lnSpc>
                <a:spcPct val="90000"/>
              </a:lnSpc>
              <a:tabLst>
                <a:tab pos="476250" algn="l"/>
                <a:tab pos="1926431" algn="l"/>
              </a:tabLst>
            </a:pPr>
            <a:r>
              <a:rPr lang="en-US" altLang="en-US" i="1" dirty="0"/>
              <a:t>V</a:t>
            </a:r>
            <a:r>
              <a:rPr lang="en-US" altLang="en-US" dirty="0"/>
              <a:t>(</a:t>
            </a:r>
            <a:r>
              <a:rPr lang="en-US" altLang="en-US" i="1" dirty="0"/>
              <a:t>ID, student</a:t>
            </a:r>
            <a:r>
              <a:rPr lang="en-US" altLang="en-US" dirty="0"/>
              <a:t>)</a:t>
            </a:r>
            <a:r>
              <a:rPr lang="en-US" altLang="en-US" i="1" dirty="0"/>
              <a:t> = </a:t>
            </a:r>
            <a:r>
              <a:rPr lang="en-US" altLang="en-US" dirty="0"/>
              <a:t>5000 (</a:t>
            </a:r>
            <a:r>
              <a:rPr lang="en-US" altLang="en-US" i="1" dirty="0"/>
              <a:t>primary key!</a:t>
            </a:r>
            <a:r>
              <a:rPr lang="en-US" altLang="en-US" dirty="0"/>
              <a:t>)</a:t>
            </a:r>
          </a:p>
          <a:p>
            <a:pPr>
              <a:lnSpc>
                <a:spcPct val="90000"/>
              </a:lnSpc>
              <a:buNone/>
              <a:tabLst>
                <a:tab pos="476250" algn="l"/>
                <a:tab pos="1926431" algn="l"/>
              </a:tabLst>
            </a:pPr>
            <a:r>
              <a:rPr lang="en-US" altLang="en-US" i="1" dirty="0"/>
              <a:t>	</a:t>
            </a:r>
          </a:p>
        </p:txBody>
      </p:sp>
    </p:spTree>
    <p:extLst>
      <p:ext uri="{BB962C8B-B14F-4D97-AF65-F5344CB8AC3E}">
        <p14:creationId xmlns:p14="http://schemas.microsoft.com/office/powerpoint/2010/main" val="26434670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a:extLst>
              <a:ext uri="{FF2B5EF4-FFF2-40B4-BE49-F238E27FC236}">
                <a16:creationId xmlns:a16="http://schemas.microsoft.com/office/drawing/2014/main" id="{314F7A57-1A86-4D79-8FA6-C690DD6D68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the Size of Joins</a:t>
            </a:r>
          </a:p>
        </p:txBody>
      </p:sp>
      <p:sp>
        <p:nvSpPr>
          <p:cNvPr id="81923" name="Rectangle 3">
            <a:extLst>
              <a:ext uri="{FF2B5EF4-FFF2-40B4-BE49-F238E27FC236}">
                <a16:creationId xmlns:a16="http://schemas.microsoft.com/office/drawing/2014/main" id="{033E0BC4-167E-4CFA-AE98-7AD901C33D22}"/>
              </a:ext>
            </a:extLst>
          </p:cNvPr>
          <p:cNvSpPr>
            <a:spLocks noGrp="1" noChangeArrowheads="1"/>
          </p:cNvSpPr>
          <p:nvPr>
            <p:ph idx="1"/>
          </p:nvPr>
        </p:nvSpPr>
        <p:spPr>
          <a:xfrm>
            <a:off x="1648326" y="826873"/>
            <a:ext cx="5847348" cy="4025979"/>
          </a:xfrm>
        </p:spPr>
        <p:txBody>
          <a:bodyPr/>
          <a:lstStyle/>
          <a:p>
            <a:r>
              <a:rPr lang="en-US" altLang="en-US" dirty="0"/>
              <a:t>The Cartesian product </a:t>
            </a:r>
            <a:r>
              <a:rPr lang="en-US" altLang="en-US" i="1" dirty="0"/>
              <a:t>r</a:t>
            </a:r>
            <a:r>
              <a:rPr lang="en-US" altLang="en-US" dirty="0"/>
              <a:t>  x </a:t>
            </a:r>
            <a:r>
              <a:rPr lang="en-US" altLang="en-US" i="1" dirty="0"/>
              <a:t>s </a:t>
            </a:r>
            <a:r>
              <a:rPr lang="en-US" altLang="en-US" dirty="0"/>
              <a:t>contains </a:t>
            </a:r>
            <a:r>
              <a:rPr lang="en-US" altLang="en-US" i="1" dirty="0" err="1"/>
              <a:t>n</a:t>
            </a:r>
            <a:r>
              <a:rPr lang="en-US" altLang="en-US" i="1" baseline="-25000" dirty="0" err="1"/>
              <a:t>r</a:t>
            </a:r>
            <a:r>
              <a:rPr lang="en-US" altLang="en-US" i="1" baseline="-25000" dirty="0"/>
              <a:t> </a:t>
            </a:r>
            <a:r>
              <a:rPr lang="en-US" altLang="en-US" i="1" dirty="0"/>
              <a:t>.n</a:t>
            </a:r>
            <a:r>
              <a:rPr lang="en-US" altLang="en-US" i="1" baseline="-25000" dirty="0"/>
              <a:t>s</a:t>
            </a:r>
            <a:r>
              <a:rPr lang="en-US" altLang="en-US" i="1" dirty="0"/>
              <a:t> </a:t>
            </a:r>
            <a:r>
              <a:rPr lang="en-US" altLang="en-US" dirty="0"/>
              <a:t>tuples; each tuple occupies </a:t>
            </a:r>
            <a:r>
              <a:rPr lang="en-US" altLang="en-US" i="1" dirty="0" err="1"/>
              <a:t>s</a:t>
            </a:r>
            <a:r>
              <a:rPr lang="en-US" altLang="en-US" i="1" baseline="-25000" dirty="0" err="1"/>
              <a:t>r</a:t>
            </a:r>
            <a:r>
              <a:rPr lang="en-US" altLang="en-US" i="1" dirty="0"/>
              <a:t> + </a:t>
            </a:r>
            <a:r>
              <a:rPr lang="en-US" altLang="en-US" i="1" dirty="0" err="1"/>
              <a:t>s</a:t>
            </a:r>
            <a:r>
              <a:rPr lang="en-US" altLang="en-US" i="1" baseline="-25000" dirty="0" err="1"/>
              <a:t>s</a:t>
            </a:r>
            <a:r>
              <a:rPr lang="en-US" altLang="en-US" i="1" dirty="0"/>
              <a:t> </a:t>
            </a:r>
            <a:r>
              <a:rPr lang="en-US" altLang="en-US" dirty="0"/>
              <a:t>bytes.</a:t>
            </a:r>
          </a:p>
          <a:p>
            <a:r>
              <a:rPr lang="en-US" altLang="en-US" dirty="0"/>
              <a:t>If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 , then </a:t>
            </a:r>
            <a:r>
              <a:rPr lang="en-US" altLang="en-US" i="1" dirty="0">
                <a:sym typeface="Symbol" panose="05050102010706020507" pitchFamily="18" charset="2"/>
              </a:rPr>
              <a:t>r</a:t>
            </a:r>
            <a:r>
              <a:rPr lang="en-US" altLang="en-US" dirty="0">
                <a:sym typeface="Symbol" panose="05050102010706020507" pitchFamily="18" charset="2"/>
              </a:rPr>
              <a:t> </a:t>
            </a:r>
            <a:r>
              <a:rPr lang="en-IN" dirty="0"/>
              <a:t>⋈</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is the same as </a:t>
            </a:r>
            <a:r>
              <a:rPr lang="en-US" altLang="en-US" i="1" dirty="0">
                <a:sym typeface="Symbol" panose="05050102010706020507" pitchFamily="18" charset="2"/>
              </a:rPr>
              <a:t>r  </a:t>
            </a:r>
            <a:r>
              <a:rPr lang="en-US" altLang="en-US" dirty="0">
                <a:sym typeface="Symbol" panose="05050102010706020507" pitchFamily="18" charset="2"/>
              </a:rPr>
              <a:t>x </a:t>
            </a:r>
            <a:r>
              <a:rPr lang="en-US" altLang="en-US" i="1" dirty="0">
                <a:sym typeface="Symbol" panose="05050102010706020507" pitchFamily="18" charset="2"/>
              </a:rPr>
              <a:t>s. </a:t>
            </a:r>
          </a:p>
          <a:p>
            <a:r>
              <a:rPr lang="en-US" altLang="en-US" dirty="0">
                <a:sym typeface="Symbol" panose="05050102010706020507" pitchFamily="18" charset="2"/>
              </a:rPr>
              <a:t>If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is a key for </a:t>
            </a:r>
            <a:r>
              <a:rPr lang="en-US" altLang="en-US" i="1" dirty="0">
                <a:sym typeface="Symbol" panose="05050102010706020507" pitchFamily="18" charset="2"/>
              </a:rPr>
              <a:t>R</a:t>
            </a:r>
            <a:r>
              <a:rPr lang="en-US" altLang="en-US" dirty="0">
                <a:sym typeface="Symbol" panose="05050102010706020507" pitchFamily="18" charset="2"/>
              </a:rPr>
              <a:t>, then a tuple of </a:t>
            </a:r>
            <a:r>
              <a:rPr lang="en-US" altLang="en-US" i="1" dirty="0">
                <a:sym typeface="Symbol" panose="05050102010706020507" pitchFamily="18" charset="2"/>
              </a:rPr>
              <a:t>s</a:t>
            </a:r>
            <a:r>
              <a:rPr lang="en-US" altLang="en-US" dirty="0">
                <a:sym typeface="Symbol" panose="05050102010706020507" pitchFamily="18" charset="2"/>
              </a:rPr>
              <a:t> will join with at most one tuple from </a:t>
            </a:r>
            <a:r>
              <a:rPr lang="en-US" altLang="en-US" i="1" dirty="0">
                <a:sym typeface="Symbol" panose="05050102010706020507" pitchFamily="18" charset="2"/>
              </a:rPr>
              <a:t>r</a:t>
            </a:r>
            <a:endParaRPr lang="en-US" altLang="en-US" dirty="0">
              <a:sym typeface="Symbol" panose="05050102010706020507" pitchFamily="18" charset="2"/>
            </a:endParaRPr>
          </a:p>
          <a:p>
            <a:pPr lvl="1"/>
            <a:r>
              <a:rPr lang="en-US" altLang="en-US" dirty="0">
                <a:sym typeface="Symbol" panose="05050102010706020507" pitchFamily="18" charset="2"/>
              </a:rPr>
              <a:t>therefore, the number of tuples in </a:t>
            </a:r>
            <a:r>
              <a:rPr lang="en-US" altLang="en-US" i="1" dirty="0">
                <a:sym typeface="Symbol" panose="05050102010706020507" pitchFamily="18" charset="2"/>
              </a:rPr>
              <a:t>r </a:t>
            </a:r>
            <a:r>
              <a:rPr lang="en-IN" dirty="0"/>
              <a:t>⋈</a:t>
            </a:r>
            <a:r>
              <a:rPr lang="en-US" altLang="en-US" i="1" dirty="0">
                <a:sym typeface="Symbol" panose="05050102010706020507" pitchFamily="18" charset="2"/>
              </a:rPr>
              <a:t> s</a:t>
            </a:r>
            <a:r>
              <a:rPr lang="en-US" altLang="en-US" dirty="0">
                <a:sym typeface="Symbol" panose="05050102010706020507" pitchFamily="18" charset="2"/>
              </a:rPr>
              <a:t> is no greater than the number of tuples in </a:t>
            </a:r>
            <a:r>
              <a:rPr lang="en-US" altLang="en-US" i="1" dirty="0">
                <a:sym typeface="Symbol" panose="05050102010706020507" pitchFamily="18" charset="2"/>
              </a:rPr>
              <a:t>s.</a:t>
            </a:r>
          </a:p>
          <a:p>
            <a:r>
              <a:rPr lang="en-US" altLang="en-US" dirty="0">
                <a:sym typeface="Symbol" panose="05050102010706020507" pitchFamily="18" charset="2"/>
              </a:rPr>
              <a:t>If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a:t>
            </a:r>
            <a:r>
              <a:rPr lang="en-US" altLang="en-US" i="1" dirty="0">
                <a:sym typeface="Symbol" panose="05050102010706020507" pitchFamily="18" charset="2"/>
              </a:rPr>
              <a:t>in </a:t>
            </a:r>
            <a:r>
              <a:rPr lang="en-US" altLang="en-US" dirty="0">
                <a:sym typeface="Symbol" panose="05050102010706020507" pitchFamily="18" charset="2"/>
              </a:rPr>
              <a:t>S is a foreign key in </a:t>
            </a:r>
            <a:r>
              <a:rPr lang="en-US" altLang="en-US" i="1" dirty="0">
                <a:sym typeface="Symbol" panose="05050102010706020507" pitchFamily="18" charset="2"/>
              </a:rPr>
              <a:t>S</a:t>
            </a:r>
            <a:r>
              <a:rPr lang="en-US" altLang="en-US" dirty="0">
                <a:sym typeface="Symbol" panose="05050102010706020507" pitchFamily="18" charset="2"/>
              </a:rPr>
              <a:t> referencing </a:t>
            </a:r>
            <a:r>
              <a:rPr lang="en-US" altLang="en-US" i="1" dirty="0">
                <a:sym typeface="Symbol" panose="05050102010706020507" pitchFamily="18" charset="2"/>
              </a:rPr>
              <a:t>R, </a:t>
            </a:r>
            <a:r>
              <a:rPr lang="en-US" altLang="en-US" dirty="0">
                <a:sym typeface="Symbol" panose="05050102010706020507" pitchFamily="18" charset="2"/>
              </a:rPr>
              <a:t>then the number of tuples in </a:t>
            </a:r>
            <a:r>
              <a:rPr lang="en-US" altLang="en-US" i="1" dirty="0">
                <a:sym typeface="Symbol" panose="05050102010706020507" pitchFamily="18" charset="2"/>
              </a:rPr>
              <a:t>r</a:t>
            </a:r>
            <a:r>
              <a:rPr lang="en-US" altLang="en-US" dirty="0">
                <a:sym typeface="Symbol" panose="05050102010706020507" pitchFamily="18" charset="2"/>
              </a:rPr>
              <a:t> </a:t>
            </a:r>
            <a:r>
              <a:rPr lang="en-IN" dirty="0"/>
              <a:t>⋈</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is exactly the same as the number of tuples in </a:t>
            </a:r>
            <a:r>
              <a:rPr lang="en-US" altLang="en-US" i="1" dirty="0">
                <a:sym typeface="Symbol" panose="05050102010706020507" pitchFamily="18" charset="2"/>
              </a:rPr>
              <a:t>s.</a:t>
            </a:r>
          </a:p>
          <a:p>
            <a:pPr lvl="2"/>
            <a:r>
              <a:rPr lang="en-US" altLang="en-US" dirty="0">
                <a:sym typeface="Symbol" panose="05050102010706020507" pitchFamily="18" charset="2"/>
              </a:rPr>
              <a:t>The case for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being a foreign key referencing </a:t>
            </a:r>
            <a:r>
              <a:rPr lang="en-US" altLang="en-US" i="1" dirty="0">
                <a:sym typeface="Symbol" panose="05050102010706020507" pitchFamily="18" charset="2"/>
              </a:rPr>
              <a:t>S</a:t>
            </a:r>
            <a:r>
              <a:rPr lang="en-US" altLang="en-US" dirty="0">
                <a:sym typeface="Symbol" panose="05050102010706020507" pitchFamily="18" charset="2"/>
              </a:rPr>
              <a:t> is symmetric.</a:t>
            </a:r>
          </a:p>
          <a:p>
            <a:r>
              <a:rPr lang="en-US" altLang="en-US" dirty="0">
                <a:sym typeface="Symbol" panose="05050102010706020507" pitchFamily="18" charset="2"/>
              </a:rPr>
              <a:t>In the example query </a:t>
            </a:r>
            <a:r>
              <a:rPr lang="en-US" altLang="en-US" i="1" dirty="0">
                <a:sym typeface="Symbol" panose="05050102010706020507" pitchFamily="18" charset="2"/>
              </a:rPr>
              <a:t>student </a:t>
            </a:r>
            <a:r>
              <a:rPr lang="en-IN" dirty="0"/>
              <a:t>⋈</a:t>
            </a:r>
            <a:r>
              <a:rPr lang="en-US" altLang="en-US" i="1" dirty="0">
                <a:sym typeface="Symbol" panose="05050102010706020507" pitchFamily="18" charset="2"/>
              </a:rPr>
              <a:t> takes, ID </a:t>
            </a:r>
            <a:r>
              <a:rPr lang="en-US" altLang="en-US" dirty="0">
                <a:sym typeface="Symbol" panose="05050102010706020507" pitchFamily="18" charset="2"/>
              </a:rPr>
              <a:t>in </a:t>
            </a:r>
            <a:r>
              <a:rPr lang="en-US" altLang="en-US" i="1" dirty="0">
                <a:sym typeface="Symbol" panose="05050102010706020507" pitchFamily="18" charset="2"/>
              </a:rPr>
              <a:t> takes</a:t>
            </a:r>
            <a:r>
              <a:rPr lang="en-US" altLang="en-US" dirty="0">
                <a:sym typeface="Symbol" panose="05050102010706020507" pitchFamily="18" charset="2"/>
              </a:rPr>
              <a:t> is a foreign key referencing </a:t>
            </a:r>
            <a:r>
              <a:rPr lang="en-US" altLang="en-US" i="1" dirty="0">
                <a:sym typeface="Symbol" panose="05050102010706020507" pitchFamily="18" charset="2"/>
              </a:rPr>
              <a:t>student</a:t>
            </a:r>
          </a:p>
          <a:p>
            <a:pPr lvl="1"/>
            <a:r>
              <a:rPr lang="en-US" altLang="en-US" i="1" dirty="0">
                <a:sym typeface="Symbol" panose="05050102010706020507" pitchFamily="18" charset="2"/>
              </a:rPr>
              <a:t> </a:t>
            </a:r>
            <a:r>
              <a:rPr lang="en-US" altLang="en-US" dirty="0">
                <a:sym typeface="Symbol" panose="05050102010706020507" pitchFamily="18" charset="2"/>
              </a:rPr>
              <a:t>hence, the result has exactly </a:t>
            </a:r>
            <a:r>
              <a:rPr lang="en-US" altLang="en-US" i="1" dirty="0" err="1">
                <a:sym typeface="Symbol" panose="05050102010706020507" pitchFamily="18" charset="2"/>
              </a:rPr>
              <a:t>n</a:t>
            </a:r>
            <a:r>
              <a:rPr lang="en-US" altLang="en-US" i="1" baseline="-25000" dirty="0" err="1">
                <a:sym typeface="Symbol" panose="05050102010706020507" pitchFamily="18" charset="2"/>
              </a:rPr>
              <a:t>takes</a:t>
            </a:r>
            <a:r>
              <a:rPr lang="en-US" altLang="en-US" i="1" baseline="-25000" dirty="0">
                <a:sym typeface="Symbol" panose="05050102010706020507" pitchFamily="18" charset="2"/>
              </a:rPr>
              <a:t> </a:t>
            </a:r>
            <a:r>
              <a:rPr lang="en-US" altLang="en-US" dirty="0">
                <a:sym typeface="Symbol" panose="05050102010706020507" pitchFamily="18" charset="2"/>
              </a:rPr>
              <a:t>tuples, which is 10000</a:t>
            </a:r>
          </a:p>
        </p:txBody>
      </p:sp>
    </p:spTree>
    <p:extLst>
      <p:ext uri="{BB962C8B-B14F-4D97-AF65-F5344CB8AC3E}">
        <p14:creationId xmlns:p14="http://schemas.microsoft.com/office/powerpoint/2010/main" val="27957785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a:extLst>
              <a:ext uri="{FF2B5EF4-FFF2-40B4-BE49-F238E27FC236}">
                <a16:creationId xmlns:a16="http://schemas.microsoft.com/office/drawing/2014/main" id="{0AB19342-4FF9-4A9B-B2BA-C0A3F546104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the Size of Joins (Cont.)</a:t>
            </a:r>
          </a:p>
        </p:txBody>
      </p:sp>
      <p:sp>
        <p:nvSpPr>
          <p:cNvPr id="83971" name="Rectangle 3">
            <a:extLst>
              <a:ext uri="{FF2B5EF4-FFF2-40B4-BE49-F238E27FC236}">
                <a16:creationId xmlns:a16="http://schemas.microsoft.com/office/drawing/2014/main" id="{453F706E-437A-424E-8BAC-8F39FBBEE50D}"/>
              </a:ext>
            </a:extLst>
          </p:cNvPr>
          <p:cNvSpPr>
            <a:spLocks noGrp="1" noChangeArrowheads="1"/>
          </p:cNvSpPr>
          <p:nvPr>
            <p:ph idx="1"/>
          </p:nvPr>
        </p:nvSpPr>
        <p:spPr>
          <a:xfrm>
            <a:off x="1662764" y="826873"/>
            <a:ext cx="5739064" cy="4025979"/>
          </a:xfrm>
        </p:spPr>
        <p:txBody>
          <a:bodyPr/>
          <a:lstStyle/>
          <a:p>
            <a:r>
              <a:rPr lang="en-US" altLang="en-US" dirty="0"/>
              <a:t>If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 {</a:t>
            </a:r>
            <a:r>
              <a:rPr lang="en-US" altLang="en-US" i="1" dirty="0">
                <a:sym typeface="Symbol" panose="05050102010706020507" pitchFamily="18" charset="2"/>
              </a:rPr>
              <a:t>A</a:t>
            </a:r>
            <a:r>
              <a:rPr lang="en-US" altLang="en-US" dirty="0">
                <a:sym typeface="Symbol" panose="05050102010706020507" pitchFamily="18" charset="2"/>
              </a:rPr>
              <a:t>} is not a key for </a:t>
            </a:r>
            <a:r>
              <a:rPr lang="en-US" altLang="en-US" i="1" dirty="0">
                <a:sym typeface="Symbol" panose="05050102010706020507" pitchFamily="18" charset="2"/>
              </a:rPr>
              <a:t>R</a:t>
            </a:r>
            <a:r>
              <a:rPr lang="en-US" altLang="en-US" dirty="0">
                <a:sym typeface="Symbol" panose="05050102010706020507" pitchFamily="18" charset="2"/>
              </a:rPr>
              <a:t> or </a:t>
            </a:r>
            <a:r>
              <a:rPr lang="en-US" altLang="en-US" i="1" dirty="0">
                <a:sym typeface="Symbol" panose="05050102010706020507" pitchFamily="18" charset="2"/>
              </a:rPr>
              <a:t>S</a:t>
            </a:r>
            <a:r>
              <a:rPr lang="en-US" altLang="en-US" dirty="0">
                <a:sym typeface="Symbol" panose="05050102010706020507" pitchFamily="18" charset="2"/>
              </a:rPr>
              <a:t>.</a:t>
            </a:r>
            <a:br>
              <a:rPr lang="en-US" altLang="en-US" dirty="0">
                <a:sym typeface="Symbol" panose="05050102010706020507" pitchFamily="18" charset="2"/>
              </a:rPr>
            </a:br>
            <a:r>
              <a:rPr lang="en-US" altLang="en-US" dirty="0">
                <a:sym typeface="Symbol" panose="05050102010706020507" pitchFamily="18" charset="2"/>
              </a:rPr>
              <a:t>If we assume that every tuple </a:t>
            </a:r>
            <a:r>
              <a:rPr lang="en-US" altLang="en-US" i="1" dirty="0">
                <a:sym typeface="Symbol" panose="05050102010706020507" pitchFamily="18" charset="2"/>
              </a:rPr>
              <a:t>t </a:t>
            </a:r>
            <a:r>
              <a:rPr lang="en-US" altLang="en-US" dirty="0">
                <a:sym typeface="Symbol" panose="05050102010706020507" pitchFamily="18" charset="2"/>
              </a:rPr>
              <a:t>in </a:t>
            </a:r>
            <a:r>
              <a:rPr lang="en-US" altLang="en-US" i="1" dirty="0">
                <a:sym typeface="Symbol" panose="05050102010706020507" pitchFamily="18" charset="2"/>
              </a:rPr>
              <a:t>R </a:t>
            </a:r>
            <a:r>
              <a:rPr lang="en-US" altLang="en-US" dirty="0">
                <a:sym typeface="Symbol" panose="05050102010706020507" pitchFamily="18" charset="2"/>
              </a:rPr>
              <a:t>produces tuples in </a:t>
            </a:r>
            <a:r>
              <a:rPr lang="en-US" altLang="en-US" i="1" dirty="0">
                <a:sym typeface="Symbol" panose="05050102010706020507" pitchFamily="18" charset="2"/>
              </a:rPr>
              <a:t>R    S,</a:t>
            </a:r>
            <a:r>
              <a:rPr lang="en-US" altLang="en-US" dirty="0">
                <a:sym typeface="Symbol" panose="05050102010706020507" pitchFamily="18" charset="2"/>
              </a:rPr>
              <a:t> the number of tuples in </a:t>
            </a:r>
            <a:r>
              <a:rPr lang="en-US" altLang="en-US" i="1" dirty="0">
                <a:sym typeface="Symbol" panose="05050102010706020507" pitchFamily="18" charset="2"/>
              </a:rPr>
              <a:t>R</a:t>
            </a:r>
            <a:r>
              <a:rPr lang="en-US" altLang="en-US" dirty="0">
                <a:sym typeface="Symbol" panose="05050102010706020507" pitchFamily="18" charset="2"/>
              </a:rPr>
              <a:t> </a:t>
            </a:r>
            <a:r>
              <a:rPr lang="en-IN" dirty="0"/>
              <a:t>⨝ </a:t>
            </a:r>
            <a:r>
              <a:rPr lang="en-US" altLang="en-US" i="1" dirty="0">
                <a:sym typeface="Symbol" panose="05050102010706020507" pitchFamily="18" charset="2"/>
              </a:rPr>
              <a:t>S</a:t>
            </a:r>
            <a:r>
              <a:rPr lang="en-US" altLang="en-US" dirty="0">
                <a:sym typeface="Symbol" panose="05050102010706020507" pitchFamily="18" charset="2"/>
              </a:rPr>
              <a:t> is estimated to be:</a:t>
            </a: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If the reverse is true, the estimate obtained will be:</a:t>
            </a: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The lower of these two estimates is probably the more accurate one.</a:t>
            </a:r>
          </a:p>
          <a:p>
            <a:r>
              <a:rPr lang="en-US" altLang="en-US" dirty="0">
                <a:sym typeface="Symbol" panose="05050102010706020507" pitchFamily="18" charset="2"/>
              </a:rPr>
              <a:t>Can improve on above if histograms are available</a:t>
            </a:r>
          </a:p>
          <a:p>
            <a:pPr lvl="1"/>
            <a:r>
              <a:rPr lang="en-US" altLang="en-US" dirty="0"/>
              <a:t>Use formula similar to above, for each cell of histograms on the two relations </a:t>
            </a:r>
          </a:p>
        </p:txBody>
      </p:sp>
      <p:graphicFrame>
        <p:nvGraphicFramePr>
          <p:cNvPr id="83972" name="Object 2">
            <a:extLst>
              <a:ext uri="{FF2B5EF4-FFF2-40B4-BE49-F238E27FC236}">
                <a16:creationId xmlns:a16="http://schemas.microsoft.com/office/drawing/2014/main" id="{799F05C6-5B00-47E1-8A10-FB2E19EAA216}"/>
              </a:ext>
            </a:extLst>
          </p:cNvPr>
          <p:cNvGraphicFramePr>
            <a:graphicFrameLocks noChangeAspect="1"/>
          </p:cNvGraphicFramePr>
          <p:nvPr/>
        </p:nvGraphicFramePr>
        <p:xfrm>
          <a:off x="3618310" y="1509779"/>
          <a:ext cx="541734" cy="457200"/>
        </p:xfrm>
        <a:graphic>
          <a:graphicData uri="http://schemas.openxmlformats.org/presentationml/2006/ole">
            <mc:AlternateContent xmlns:mc="http://schemas.openxmlformats.org/markup-compatibility/2006">
              <mc:Choice xmlns:v="urn:schemas-microsoft-com:vml" Requires="v">
                <p:oleObj spid="_x0000_s16393" name="Equation" r:id="rId4" imgW="723900" imgH="609600" progId="Equation.3">
                  <p:embed/>
                </p:oleObj>
              </mc:Choice>
              <mc:Fallback>
                <p:oleObj name="Equation" r:id="rId4" imgW="723900" imgH="609600" progId="Equation.3">
                  <p:embed/>
                  <p:pic>
                    <p:nvPicPr>
                      <p:cNvPr id="83972" name="Object 2">
                        <a:extLst>
                          <a:ext uri="{FF2B5EF4-FFF2-40B4-BE49-F238E27FC236}">
                            <a16:creationId xmlns:a16="http://schemas.microsoft.com/office/drawing/2014/main" id="{799F05C6-5B00-47E1-8A10-FB2E19EAA2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8310" y="1509779"/>
                        <a:ext cx="541734"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3973" name="Object 3">
            <a:extLst>
              <a:ext uri="{FF2B5EF4-FFF2-40B4-BE49-F238E27FC236}">
                <a16:creationId xmlns:a16="http://schemas.microsoft.com/office/drawing/2014/main" id="{7A835DD4-2EAD-4678-8CA1-83AD2E948EAE}"/>
              </a:ext>
            </a:extLst>
          </p:cNvPr>
          <p:cNvGraphicFramePr>
            <a:graphicFrameLocks noChangeAspect="1"/>
          </p:cNvGraphicFramePr>
          <p:nvPr/>
        </p:nvGraphicFramePr>
        <p:xfrm>
          <a:off x="3638475" y="2292003"/>
          <a:ext cx="533400" cy="457200"/>
        </p:xfrm>
        <a:graphic>
          <a:graphicData uri="http://schemas.openxmlformats.org/presentationml/2006/ole">
            <mc:AlternateContent xmlns:mc="http://schemas.openxmlformats.org/markup-compatibility/2006">
              <mc:Choice xmlns:v="urn:schemas-microsoft-com:vml" Requires="v">
                <p:oleObj spid="_x0000_s16394" name="Equation" r:id="rId6" imgW="711200" imgH="609600" progId="Equation.3">
                  <p:embed/>
                </p:oleObj>
              </mc:Choice>
              <mc:Fallback>
                <p:oleObj name="Equation" r:id="rId6" imgW="711200" imgH="609600" progId="Equation.3">
                  <p:embed/>
                  <p:pic>
                    <p:nvPicPr>
                      <p:cNvPr id="83973" name="Object 3">
                        <a:extLst>
                          <a:ext uri="{FF2B5EF4-FFF2-40B4-BE49-F238E27FC236}">
                            <a16:creationId xmlns:a16="http://schemas.microsoft.com/office/drawing/2014/main" id="{7A835DD4-2EAD-4678-8CA1-83AD2E948E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8475" y="2292003"/>
                        <a:ext cx="533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83974" name="AutoShape 6">
            <a:extLst>
              <a:ext uri="{FF2B5EF4-FFF2-40B4-BE49-F238E27FC236}">
                <a16:creationId xmlns:a16="http://schemas.microsoft.com/office/drawing/2014/main" id="{4ED660ED-50BB-4EAF-940E-64528E92EFBB}"/>
              </a:ext>
            </a:extLst>
          </p:cNvPr>
          <p:cNvSpPr>
            <a:spLocks noChangeArrowheads="1"/>
          </p:cNvSpPr>
          <p:nvPr/>
        </p:nvSpPr>
        <p:spPr bwMode="auto">
          <a:xfrm rot="5400000">
            <a:off x="6077161" y="1091649"/>
            <a:ext cx="141684" cy="129778"/>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dirty="0">
              <a:solidFill>
                <a:srgbClr val="000000"/>
              </a:solidFill>
            </a:endParaRPr>
          </a:p>
        </p:txBody>
      </p:sp>
    </p:spTree>
    <p:extLst>
      <p:ext uri="{BB962C8B-B14F-4D97-AF65-F5344CB8AC3E}">
        <p14:creationId xmlns:p14="http://schemas.microsoft.com/office/powerpoint/2010/main" val="2016905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547206"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067060775"/>
      </p:ext>
    </p:extLst>
  </p:cSld>
  <p:clrMapOvr>
    <a:masterClrMapping/>
  </p:clrMapOvr>
  <p:transition spd="med">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a:extLst>
              <a:ext uri="{FF2B5EF4-FFF2-40B4-BE49-F238E27FC236}">
                <a16:creationId xmlns:a16="http://schemas.microsoft.com/office/drawing/2014/main" id="{8F2D20B7-60A0-4B85-91B1-82F9610E7F4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the Size of Joins (Cont.)</a:t>
            </a:r>
          </a:p>
        </p:txBody>
      </p:sp>
      <p:sp>
        <p:nvSpPr>
          <p:cNvPr id="86019" name="Rectangle 3">
            <a:extLst>
              <a:ext uri="{FF2B5EF4-FFF2-40B4-BE49-F238E27FC236}">
                <a16:creationId xmlns:a16="http://schemas.microsoft.com/office/drawing/2014/main" id="{11DFF1FD-CE11-4E85-AD10-1BC936EE5AA6}"/>
              </a:ext>
            </a:extLst>
          </p:cNvPr>
          <p:cNvSpPr>
            <a:spLocks noGrp="1" noChangeArrowheads="1"/>
          </p:cNvSpPr>
          <p:nvPr>
            <p:ph idx="1"/>
          </p:nvPr>
        </p:nvSpPr>
        <p:spPr>
          <a:xfrm>
            <a:off x="1655546" y="826873"/>
            <a:ext cx="5782376" cy="4025979"/>
          </a:xfrm>
        </p:spPr>
        <p:txBody>
          <a:bodyPr/>
          <a:lstStyle/>
          <a:p>
            <a:r>
              <a:rPr lang="en-US" altLang="en-US" dirty="0"/>
              <a:t>Compute the size estimates for </a:t>
            </a:r>
            <a:r>
              <a:rPr lang="en-US" altLang="en-US" i="1" dirty="0"/>
              <a:t>depositor </a:t>
            </a:r>
            <a:r>
              <a:rPr lang="en-IN" dirty="0"/>
              <a:t>⨝</a:t>
            </a:r>
            <a:r>
              <a:rPr lang="en-US" altLang="en-US" dirty="0">
                <a:sym typeface="Symbol" panose="05050102010706020507" pitchFamily="18" charset="2"/>
              </a:rPr>
              <a:t> </a:t>
            </a:r>
            <a:r>
              <a:rPr lang="en-US" altLang="en-US" i="1" dirty="0"/>
              <a:t>customer</a:t>
            </a:r>
            <a:r>
              <a:rPr lang="en-US" altLang="en-US" dirty="0"/>
              <a:t> without using information about foreign keys:</a:t>
            </a:r>
          </a:p>
          <a:p>
            <a:pPr lvl="1"/>
            <a:r>
              <a:rPr lang="en-US" altLang="en-US" i="1" dirty="0"/>
              <a:t>V(ID, takes) = </a:t>
            </a:r>
            <a:r>
              <a:rPr lang="en-US" altLang="en-US" dirty="0"/>
              <a:t>2500, and</a:t>
            </a:r>
            <a:br>
              <a:rPr lang="en-US" altLang="en-US" dirty="0"/>
            </a:br>
            <a:r>
              <a:rPr lang="en-US" altLang="en-US" i="1" dirty="0"/>
              <a:t>V(ID, student) </a:t>
            </a:r>
            <a:r>
              <a:rPr lang="en-US" altLang="en-US" dirty="0"/>
              <a:t>= 5000</a:t>
            </a:r>
          </a:p>
          <a:p>
            <a:pPr lvl="1"/>
            <a:r>
              <a:rPr lang="en-US" altLang="en-US" dirty="0"/>
              <a:t>The two estimates are 5000 * 10000/2500 = 20,000 and 5000 * 10000/5000 = 10000</a:t>
            </a:r>
          </a:p>
          <a:p>
            <a:pPr lvl="1"/>
            <a:r>
              <a:rPr lang="en-US" altLang="en-US" dirty="0"/>
              <a:t>We choose the lower estimate, which in this case, is the same as our earlier computation using foreign keys.</a:t>
            </a:r>
          </a:p>
        </p:txBody>
      </p:sp>
    </p:spTree>
    <p:extLst>
      <p:ext uri="{BB962C8B-B14F-4D97-AF65-F5344CB8AC3E}">
        <p14:creationId xmlns:p14="http://schemas.microsoft.com/office/powerpoint/2010/main" val="36709869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a:extLst>
              <a:ext uri="{FF2B5EF4-FFF2-40B4-BE49-F238E27FC236}">
                <a16:creationId xmlns:a16="http://schemas.microsoft.com/office/drawing/2014/main" id="{0EF026D3-1C62-4F9B-83DF-E48C514F7D7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Size Estimation for Other Operations</a:t>
            </a:r>
          </a:p>
        </p:txBody>
      </p:sp>
      <p:sp>
        <p:nvSpPr>
          <p:cNvPr id="88067" name="Rectangle 3">
            <a:extLst>
              <a:ext uri="{FF2B5EF4-FFF2-40B4-BE49-F238E27FC236}">
                <a16:creationId xmlns:a16="http://schemas.microsoft.com/office/drawing/2014/main" id="{835D04BD-25AA-4350-AEBE-DCE43ACCA9DA}"/>
              </a:ext>
            </a:extLst>
          </p:cNvPr>
          <p:cNvSpPr>
            <a:spLocks noGrp="1" noChangeArrowheads="1"/>
          </p:cNvSpPr>
          <p:nvPr>
            <p:ph idx="1"/>
          </p:nvPr>
        </p:nvSpPr>
        <p:spPr>
          <a:xfrm>
            <a:off x="1648326" y="826873"/>
            <a:ext cx="5804034" cy="4025979"/>
          </a:xfrm>
        </p:spPr>
        <p:txBody>
          <a:bodyPr/>
          <a:lstStyle/>
          <a:p>
            <a:r>
              <a:rPr lang="en-US" altLang="en-US" dirty="0"/>
              <a:t>Projection:  estimated size of </a:t>
            </a:r>
            <a:r>
              <a:rPr lang="en-US" altLang="en-US" dirty="0">
                <a:sym typeface="Symbol" panose="05050102010706020507" pitchFamily="18" charset="2"/>
              </a:rPr>
              <a:t></a:t>
            </a:r>
            <a:r>
              <a:rPr lang="en-US" altLang="en-US" i="1"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A</a:t>
            </a:r>
            <a:r>
              <a:rPr lang="en-US" altLang="en-US" dirty="0" err="1">
                <a:sym typeface="Symbol" panose="05050102010706020507" pitchFamily="18" charset="2"/>
              </a:rPr>
              <a:t>,</a:t>
            </a:r>
            <a:r>
              <a:rPr lang="en-US" altLang="en-US" i="1" dirty="0" err="1">
                <a:sym typeface="Symbol" panose="05050102010706020507" pitchFamily="18" charset="2"/>
              </a:rPr>
              <a:t>r</a:t>
            </a:r>
            <a:r>
              <a:rPr lang="en-US" altLang="en-US" dirty="0">
                <a:sym typeface="Symbol" panose="05050102010706020507" pitchFamily="18" charset="2"/>
              </a:rPr>
              <a:t>)</a:t>
            </a:r>
          </a:p>
          <a:p>
            <a:r>
              <a:rPr lang="en-US" altLang="en-US" dirty="0">
                <a:sym typeface="Symbol" panose="05050102010706020507" pitchFamily="18" charset="2"/>
              </a:rPr>
              <a:t>Aggregation : estimated size of </a:t>
            </a:r>
            <a:r>
              <a:rPr lang="en-IN" altLang="en-US" i="1" baseline="-25000" dirty="0">
                <a:sym typeface="Symbol" panose="05050102010706020507" pitchFamily="18" charset="2"/>
              </a:rPr>
              <a:t>G</a:t>
            </a:r>
            <a:r>
              <a:rPr lang="en-IN" dirty="0"/>
              <a:t>𝛾</a:t>
            </a:r>
            <a:r>
              <a:rPr lang="en-US" altLang="en-US" i="1"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G,r</a:t>
            </a:r>
            <a:r>
              <a:rPr lang="en-US" altLang="en-US" dirty="0">
                <a:sym typeface="Symbol" panose="05050102010706020507" pitchFamily="18" charset="2"/>
              </a:rPr>
              <a:t>)</a:t>
            </a:r>
          </a:p>
          <a:p>
            <a:r>
              <a:rPr lang="en-US" altLang="en-US" dirty="0">
                <a:sym typeface="Symbol" panose="05050102010706020507" pitchFamily="18" charset="2"/>
              </a:rPr>
              <a:t>Set operations</a:t>
            </a:r>
          </a:p>
          <a:p>
            <a:pPr lvl="1"/>
            <a:r>
              <a:rPr lang="en-US" altLang="en-US" dirty="0">
                <a:sym typeface="Symbol" panose="05050102010706020507" pitchFamily="18" charset="2"/>
              </a:rPr>
              <a:t> For unions/intersections of selections on the same relation: rewrite and use size estimate for selections</a:t>
            </a:r>
          </a:p>
          <a:p>
            <a:pPr lvl="2"/>
            <a:r>
              <a:rPr lang="en-US" altLang="en-US" dirty="0">
                <a:sym typeface="Symbol" panose="05050102010706020507" pitchFamily="18" charset="2"/>
              </a:rPr>
              <a:t>E.g., </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r</a:t>
            </a:r>
            <a:r>
              <a:rPr lang="en-US" altLang="en-US" dirty="0">
                <a:sym typeface="Symbol" panose="05050102010706020507" pitchFamily="18" charset="2"/>
              </a:rPr>
              <a:t>)  </a:t>
            </a:r>
            <a:r>
              <a:rPr lang="en-US" altLang="en-US" baseline="-25000" dirty="0">
                <a:sym typeface="Symbol" panose="05050102010706020507" pitchFamily="18" charset="2"/>
              </a:rPr>
              <a:t>2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can be rewritten as </a:t>
            </a:r>
            <a:r>
              <a:rPr lang="en-US" altLang="en-US" baseline="-25000" dirty="0">
                <a:sym typeface="Symbol" panose="05050102010706020507" pitchFamily="18" charset="2"/>
              </a:rPr>
              <a:t>1 or  2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lvl="1"/>
            <a:r>
              <a:rPr lang="en-US" altLang="en-US" dirty="0">
                <a:sym typeface="Symbol" panose="05050102010706020507" pitchFamily="18" charset="2"/>
              </a:rPr>
              <a:t>For operations on different relations:</a:t>
            </a:r>
          </a:p>
          <a:p>
            <a:pPr lvl="2"/>
            <a:r>
              <a:rPr lang="en-US" altLang="en-US" dirty="0">
                <a:sym typeface="Symbol" panose="05050102010706020507" pitchFamily="18" charset="2"/>
              </a:rPr>
              <a:t>estimated size of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sym typeface="Symbol" panose="05050102010706020507" pitchFamily="18" charset="2"/>
              </a:rPr>
              <a:t>s </a:t>
            </a:r>
            <a:r>
              <a:rPr lang="en-US" altLang="en-US" dirty="0">
                <a:sym typeface="Symbol" panose="05050102010706020507" pitchFamily="18" charset="2"/>
              </a:rPr>
              <a:t> = size of </a:t>
            </a:r>
            <a:r>
              <a:rPr lang="en-US" altLang="en-US" i="1" dirty="0">
                <a:sym typeface="Symbol" panose="05050102010706020507" pitchFamily="18" charset="2"/>
              </a:rPr>
              <a:t>r</a:t>
            </a:r>
            <a:r>
              <a:rPr lang="en-US" altLang="en-US" dirty="0">
                <a:sym typeface="Symbol" panose="05050102010706020507" pitchFamily="18" charset="2"/>
              </a:rPr>
              <a:t> + size of </a:t>
            </a:r>
            <a:r>
              <a:rPr lang="en-US" altLang="en-US" i="1" dirty="0">
                <a:sym typeface="Symbol" panose="05050102010706020507" pitchFamily="18" charset="2"/>
              </a:rPr>
              <a:t>s.   </a:t>
            </a:r>
          </a:p>
          <a:p>
            <a:pPr lvl="2"/>
            <a:r>
              <a:rPr lang="en-US" altLang="en-US" dirty="0">
                <a:sym typeface="Symbol" panose="05050102010706020507" pitchFamily="18" charset="2"/>
              </a:rPr>
              <a:t>estimated size of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sym typeface="Symbol" panose="05050102010706020507" pitchFamily="18" charset="2"/>
              </a:rPr>
              <a:t>s  </a:t>
            </a:r>
            <a:r>
              <a:rPr lang="en-US" altLang="en-US" dirty="0">
                <a:sym typeface="Symbol" panose="05050102010706020507" pitchFamily="18" charset="2"/>
              </a:rPr>
              <a:t>= minimum size of</a:t>
            </a:r>
            <a:r>
              <a:rPr lang="en-US" altLang="en-US" i="1" dirty="0">
                <a:sym typeface="Symbol" panose="05050102010706020507" pitchFamily="18" charset="2"/>
              </a:rPr>
              <a:t> r</a:t>
            </a:r>
            <a:r>
              <a:rPr lang="en-US" altLang="en-US" dirty="0">
                <a:sym typeface="Symbol" panose="05050102010706020507" pitchFamily="18" charset="2"/>
              </a:rPr>
              <a:t> and size of </a:t>
            </a:r>
            <a:r>
              <a:rPr lang="en-US" altLang="en-US" i="1" dirty="0">
                <a:sym typeface="Symbol" panose="05050102010706020507" pitchFamily="18" charset="2"/>
              </a:rPr>
              <a:t>s.</a:t>
            </a:r>
          </a:p>
          <a:p>
            <a:pPr lvl="2"/>
            <a:r>
              <a:rPr lang="en-US" altLang="en-US" dirty="0">
                <a:sym typeface="Symbol" panose="05050102010706020507" pitchFamily="18" charset="2"/>
              </a:rPr>
              <a:t>estimated size of </a:t>
            </a:r>
            <a:r>
              <a:rPr lang="en-US" altLang="en-US" i="1" dirty="0">
                <a:sym typeface="Symbol" panose="05050102010706020507" pitchFamily="18" charset="2"/>
              </a:rPr>
              <a:t>r</a:t>
            </a:r>
            <a:r>
              <a:rPr lang="en-US" altLang="en-US" dirty="0">
                <a:sym typeface="Symbol" panose="05050102010706020507" pitchFamily="18" charset="2"/>
              </a:rPr>
              <a:t> – </a:t>
            </a:r>
            <a:r>
              <a:rPr lang="en-US" altLang="en-US" i="1" dirty="0">
                <a:sym typeface="Symbol" panose="05050102010706020507" pitchFamily="18" charset="2"/>
              </a:rPr>
              <a:t>s </a:t>
            </a:r>
            <a:r>
              <a:rPr lang="en-US" altLang="en-US" dirty="0">
                <a:sym typeface="Symbol" panose="05050102010706020507" pitchFamily="18" charset="2"/>
              </a:rPr>
              <a:t>  = </a:t>
            </a:r>
            <a:r>
              <a:rPr lang="en-US" altLang="en-US" i="1" dirty="0">
                <a:sym typeface="Symbol" panose="05050102010706020507" pitchFamily="18" charset="2"/>
              </a:rPr>
              <a:t>r.</a:t>
            </a:r>
          </a:p>
          <a:p>
            <a:pPr lvl="2"/>
            <a:r>
              <a:rPr lang="en-US" altLang="en-US" u="sng" dirty="0">
                <a:sym typeface="Symbol" panose="05050102010706020507" pitchFamily="18" charset="2"/>
              </a:rPr>
              <a:t>All the three estimates may be quite inaccurate, but provide upper bounds on the sizes</a:t>
            </a:r>
            <a:r>
              <a:rPr lang="en-US" altLang="en-US" dirty="0">
                <a:sym typeface="Symbol" panose="05050102010706020507" pitchFamily="18" charset="2"/>
              </a:rPr>
              <a:t>.</a:t>
            </a:r>
          </a:p>
        </p:txBody>
      </p:sp>
    </p:spTree>
    <p:extLst>
      <p:ext uri="{BB962C8B-B14F-4D97-AF65-F5344CB8AC3E}">
        <p14:creationId xmlns:p14="http://schemas.microsoft.com/office/powerpoint/2010/main" val="3630213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a:extLst>
              <a:ext uri="{FF2B5EF4-FFF2-40B4-BE49-F238E27FC236}">
                <a16:creationId xmlns:a16="http://schemas.microsoft.com/office/drawing/2014/main" id="{862FACA3-B16F-43DF-99D3-DB232E1C5D7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Size Estimation (Cont.)</a:t>
            </a:r>
          </a:p>
        </p:txBody>
      </p:sp>
      <p:sp>
        <p:nvSpPr>
          <p:cNvPr id="90115" name="Rectangle 3">
            <a:extLst>
              <a:ext uri="{FF2B5EF4-FFF2-40B4-BE49-F238E27FC236}">
                <a16:creationId xmlns:a16="http://schemas.microsoft.com/office/drawing/2014/main" id="{524F5F84-A0A9-4A8E-AFC0-3007A07C450B}"/>
              </a:ext>
            </a:extLst>
          </p:cNvPr>
          <p:cNvSpPr>
            <a:spLocks noGrp="1" noChangeArrowheads="1"/>
          </p:cNvSpPr>
          <p:nvPr>
            <p:ph idx="1"/>
          </p:nvPr>
        </p:nvSpPr>
        <p:spPr>
          <a:xfrm>
            <a:off x="1655546" y="826873"/>
            <a:ext cx="5760720" cy="4025979"/>
          </a:xfrm>
        </p:spPr>
        <p:txBody>
          <a:bodyPr/>
          <a:lstStyle/>
          <a:p>
            <a:r>
              <a:rPr lang="en-US" altLang="en-US" dirty="0">
                <a:sym typeface="Symbol" panose="05050102010706020507" pitchFamily="18" charset="2"/>
              </a:rPr>
              <a:t>Outer join:  </a:t>
            </a:r>
          </a:p>
          <a:p>
            <a:pPr lvl="1"/>
            <a:r>
              <a:rPr lang="en-US" altLang="en-US" dirty="0">
                <a:sym typeface="Symbol" panose="05050102010706020507" pitchFamily="18" charset="2"/>
              </a:rPr>
              <a:t>Estimated size of </a:t>
            </a:r>
            <a:r>
              <a:rPr lang="en-US" altLang="en-US" i="1" dirty="0">
                <a:sym typeface="Symbol" panose="05050102010706020507" pitchFamily="18" charset="2"/>
              </a:rPr>
              <a:t>r </a:t>
            </a:r>
            <a:r>
              <a:rPr lang="en-IN" dirty="0"/>
              <a:t>⟕</a:t>
            </a:r>
            <a:r>
              <a:rPr lang="en-US" altLang="en-US" i="1" dirty="0">
                <a:sym typeface="Symbol" panose="05050102010706020507" pitchFamily="18" charset="2"/>
              </a:rPr>
              <a:t> s  = size of  r </a:t>
            </a:r>
            <a:r>
              <a:rPr lang="en-IN" dirty="0"/>
              <a:t>⨝</a:t>
            </a:r>
            <a:r>
              <a:rPr lang="en-US" altLang="en-US" i="1" dirty="0">
                <a:sym typeface="Symbol" panose="05050102010706020507" pitchFamily="18" charset="2"/>
              </a:rPr>
              <a:t> s  + size of r</a:t>
            </a:r>
          </a:p>
          <a:p>
            <a:pPr lvl="2"/>
            <a:r>
              <a:rPr lang="en-US" altLang="en-US" dirty="0">
                <a:sym typeface="Symbol" panose="05050102010706020507" pitchFamily="18" charset="2"/>
              </a:rPr>
              <a:t>Case of right outer join is symmetric</a:t>
            </a:r>
          </a:p>
          <a:p>
            <a:pPr lvl="1"/>
            <a:r>
              <a:rPr lang="en-US" altLang="en-US" dirty="0">
                <a:sym typeface="Symbol" panose="05050102010706020507" pitchFamily="18" charset="2"/>
              </a:rPr>
              <a:t>Estimated size of </a:t>
            </a:r>
            <a:r>
              <a:rPr lang="en-US" altLang="en-US" i="1" dirty="0">
                <a:sym typeface="Symbol" panose="05050102010706020507" pitchFamily="18" charset="2"/>
              </a:rPr>
              <a:t>r </a:t>
            </a:r>
            <a:r>
              <a:rPr lang="en-IN" dirty="0"/>
              <a:t>⟗</a:t>
            </a:r>
            <a:r>
              <a:rPr lang="en-US" altLang="en-US" i="1" dirty="0">
                <a:sym typeface="Symbol" panose="05050102010706020507" pitchFamily="18" charset="2"/>
              </a:rPr>
              <a:t> s  = size of r </a:t>
            </a:r>
            <a:r>
              <a:rPr lang="en-IN" dirty="0"/>
              <a:t>⨝</a:t>
            </a:r>
            <a:r>
              <a:rPr lang="en-US" altLang="en-US" i="1" dirty="0">
                <a:sym typeface="Symbol" panose="05050102010706020507" pitchFamily="18" charset="2"/>
              </a:rPr>
              <a:t> s </a:t>
            </a:r>
            <a:r>
              <a:rPr lang="en-US" altLang="en-US" dirty="0">
                <a:sym typeface="Symbol" panose="05050102010706020507" pitchFamily="18" charset="2"/>
              </a:rPr>
              <a:t>+ size of </a:t>
            </a:r>
            <a:r>
              <a:rPr lang="en-US" altLang="en-US" i="1" dirty="0">
                <a:sym typeface="Symbol" panose="05050102010706020507" pitchFamily="18" charset="2"/>
              </a:rPr>
              <a:t>r</a:t>
            </a:r>
            <a:r>
              <a:rPr lang="en-US" altLang="en-US" dirty="0">
                <a:sym typeface="Symbol" panose="05050102010706020507" pitchFamily="18" charset="2"/>
              </a:rPr>
              <a:t> + size of </a:t>
            </a:r>
            <a:r>
              <a:rPr lang="en-US" altLang="en-US" i="1" dirty="0">
                <a:sym typeface="Symbol" panose="05050102010706020507" pitchFamily="18" charset="2"/>
              </a:rPr>
              <a:t>s</a:t>
            </a:r>
          </a:p>
          <a:p>
            <a:endParaRPr lang="en-US" altLang="en-US" dirty="0"/>
          </a:p>
        </p:txBody>
      </p:sp>
    </p:spTree>
    <p:extLst>
      <p:ext uri="{BB962C8B-B14F-4D97-AF65-F5344CB8AC3E}">
        <p14:creationId xmlns:p14="http://schemas.microsoft.com/office/powerpoint/2010/main" val="15703998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a:extLst>
              <a:ext uri="{FF2B5EF4-FFF2-40B4-BE49-F238E27FC236}">
                <a16:creationId xmlns:a16="http://schemas.microsoft.com/office/drawing/2014/main" id="{D516DDD0-DE63-4F3C-BEFA-9B101841D76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Number of Distinct Values</a:t>
            </a:r>
          </a:p>
        </p:txBody>
      </p:sp>
      <p:sp>
        <p:nvSpPr>
          <p:cNvPr id="92163" name="Rectangle 3">
            <a:extLst>
              <a:ext uri="{FF2B5EF4-FFF2-40B4-BE49-F238E27FC236}">
                <a16:creationId xmlns:a16="http://schemas.microsoft.com/office/drawing/2014/main" id="{5C5E932D-74EA-41E3-9F61-F880C3211C56}"/>
              </a:ext>
            </a:extLst>
          </p:cNvPr>
          <p:cNvSpPr>
            <a:spLocks noGrp="1" noChangeArrowheads="1"/>
          </p:cNvSpPr>
          <p:nvPr>
            <p:ph idx="1"/>
          </p:nvPr>
        </p:nvSpPr>
        <p:spPr>
          <a:xfrm>
            <a:off x="1641107" y="826873"/>
            <a:ext cx="5731845" cy="4025979"/>
          </a:xfrm>
        </p:spPr>
        <p:txBody>
          <a:bodyPr/>
          <a:lstStyle/>
          <a:p>
            <a:pPr>
              <a:buFont typeface="Monotype Sorts" pitchFamily="-65" charset="2"/>
              <a:buNone/>
            </a:pPr>
            <a:r>
              <a:rPr lang="en-US" altLang="en-US" dirty="0"/>
              <a:t>Selections: </a:t>
            </a:r>
            <a:r>
              <a:rPr lang="en-US" altLang="en-US" dirty="0">
                <a:sym typeface="Symbol" panose="05050102010706020507" pitchFamily="18" charset="2"/>
              </a:rPr>
              <a:t></a:t>
            </a:r>
            <a:r>
              <a:rPr lang="en-US" altLang="en-US" baseline="-25000"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a:t>
            </a:r>
            <a:endParaRPr lang="en-US" altLang="en-US" dirty="0"/>
          </a:p>
          <a:p>
            <a:r>
              <a:rPr lang="en-US" altLang="en-US" dirty="0"/>
              <a:t>If </a:t>
            </a:r>
            <a:r>
              <a:rPr lang="en-US" altLang="en-US" dirty="0">
                <a:sym typeface="Symbol" panose="05050102010706020507" pitchFamily="18" charset="2"/>
              </a:rPr>
              <a:t> forces </a:t>
            </a:r>
            <a:r>
              <a:rPr lang="en-US" altLang="en-US" i="1" dirty="0">
                <a:sym typeface="Symbol" panose="05050102010706020507" pitchFamily="18" charset="2"/>
              </a:rPr>
              <a:t>A</a:t>
            </a:r>
            <a:r>
              <a:rPr lang="en-US" altLang="en-US" dirty="0">
                <a:sym typeface="Symbol" panose="05050102010706020507" pitchFamily="18" charset="2"/>
              </a:rPr>
              <a:t> to take a specified value: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a:t>
            </a:r>
            <a:r>
              <a:rPr lang="en-US" altLang="en-US" baseline="-25000"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1.</a:t>
            </a:r>
          </a:p>
          <a:p>
            <a:pPr lvl="2"/>
            <a:r>
              <a:rPr lang="en-US" altLang="en-US" dirty="0">
                <a:sym typeface="Symbol" panose="05050102010706020507" pitchFamily="18" charset="2"/>
              </a:rPr>
              <a:t>e.g., </a:t>
            </a:r>
            <a:r>
              <a:rPr lang="en-US" altLang="en-US" i="1" dirty="0">
                <a:sym typeface="Symbol" panose="05050102010706020507" pitchFamily="18" charset="2"/>
              </a:rPr>
              <a:t>A</a:t>
            </a:r>
            <a:r>
              <a:rPr lang="en-US" altLang="en-US" dirty="0">
                <a:sym typeface="Symbol" panose="05050102010706020507" pitchFamily="18" charset="2"/>
              </a:rPr>
              <a:t> = 3</a:t>
            </a:r>
          </a:p>
          <a:p>
            <a:r>
              <a:rPr lang="en-US" altLang="en-US" dirty="0">
                <a:sym typeface="Symbol" panose="05050102010706020507" pitchFamily="18" charset="2"/>
              </a:rPr>
              <a:t>If  forces A to take on one of a specified set of values: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a:t>
            </a:r>
            <a:r>
              <a:rPr lang="en-US" altLang="en-US" baseline="-25000"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number of specified values.</a:t>
            </a:r>
          </a:p>
          <a:p>
            <a:pPr lvl="2"/>
            <a:r>
              <a:rPr lang="en-US" altLang="en-US" dirty="0">
                <a:sym typeface="Symbol" panose="05050102010706020507" pitchFamily="18" charset="2"/>
              </a:rPr>
              <a:t>(e.g., (</a:t>
            </a:r>
            <a:r>
              <a:rPr lang="en-US" altLang="en-US" i="1" dirty="0">
                <a:sym typeface="Symbol" panose="05050102010706020507" pitchFamily="18" charset="2"/>
              </a:rPr>
              <a:t>A</a:t>
            </a:r>
            <a:r>
              <a:rPr lang="en-US" altLang="en-US" dirty="0">
                <a:sym typeface="Symbol" panose="05050102010706020507" pitchFamily="18" charset="2"/>
              </a:rPr>
              <a:t> = 1 </a:t>
            </a:r>
            <a:r>
              <a:rPr lang="en-US" altLang="en-US" i="1" dirty="0">
                <a:sym typeface="Symbol" panose="05050102010706020507" pitchFamily="18" charset="2"/>
              </a:rPr>
              <a:t>V</a:t>
            </a:r>
            <a:r>
              <a:rPr lang="en-US" altLang="en-US" dirty="0">
                <a:sym typeface="Symbol" panose="05050102010706020507" pitchFamily="18" charset="2"/>
              </a:rPr>
              <a:t> </a:t>
            </a:r>
            <a:r>
              <a:rPr lang="en-US" altLang="en-US" i="1" dirty="0">
                <a:sym typeface="Symbol" panose="05050102010706020507" pitchFamily="18" charset="2"/>
              </a:rPr>
              <a:t>A</a:t>
            </a:r>
            <a:r>
              <a:rPr lang="en-US" altLang="en-US" dirty="0">
                <a:sym typeface="Symbol" panose="05050102010706020507" pitchFamily="18" charset="2"/>
              </a:rPr>
              <a:t> = 3 </a:t>
            </a:r>
            <a:r>
              <a:rPr lang="en-US" altLang="en-US" i="1" dirty="0">
                <a:sym typeface="Symbol" panose="05050102010706020507" pitchFamily="18" charset="2"/>
              </a:rPr>
              <a:t>V A</a:t>
            </a:r>
            <a:r>
              <a:rPr lang="en-US" altLang="en-US" dirty="0">
                <a:sym typeface="Symbol" panose="05050102010706020507" pitchFamily="18" charset="2"/>
              </a:rPr>
              <a:t> = 4 )), </a:t>
            </a:r>
          </a:p>
          <a:p>
            <a:r>
              <a:rPr lang="en-US" altLang="en-US" dirty="0">
                <a:sym typeface="Symbol" panose="05050102010706020507" pitchFamily="18" charset="2"/>
              </a:rPr>
              <a:t>If the selection condition  is of the form </a:t>
            </a:r>
            <a:r>
              <a:rPr lang="en-US" altLang="en-US" i="1" dirty="0">
                <a:sym typeface="Symbol" panose="05050102010706020507" pitchFamily="18" charset="2"/>
              </a:rPr>
              <a:t>A</a:t>
            </a:r>
            <a:r>
              <a:rPr lang="en-US" altLang="en-US" dirty="0">
                <a:sym typeface="Symbol" panose="05050102010706020507" pitchFamily="18" charset="2"/>
              </a:rPr>
              <a:t> </a:t>
            </a:r>
            <a:r>
              <a:rPr lang="en-US" altLang="en-US" i="1" dirty="0">
                <a:sym typeface="Symbol" panose="05050102010706020507" pitchFamily="18" charset="2"/>
              </a:rPr>
              <a:t>op r</a:t>
            </a:r>
            <a:br>
              <a:rPr lang="en-US" altLang="en-US" dirty="0">
                <a:sym typeface="Symbol" panose="05050102010706020507" pitchFamily="18" charset="2"/>
              </a:rPr>
            </a:br>
            <a:r>
              <a:rPr lang="en-US" altLang="en-US" dirty="0">
                <a:sym typeface="Symbol" panose="05050102010706020507" pitchFamily="18" charset="2"/>
              </a:rPr>
              <a:t>	estimated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a:t>
            </a:r>
            <a:r>
              <a:rPr lang="en-US" altLang="en-US" baseline="-25000"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A</a:t>
            </a:r>
            <a:r>
              <a:rPr lang="en-US" altLang="en-US" dirty="0" err="1">
                <a:sym typeface="Symbol" panose="05050102010706020507" pitchFamily="18" charset="2"/>
              </a:rPr>
              <a:t>.</a:t>
            </a:r>
            <a:r>
              <a:rPr lang="en-US" altLang="en-US" i="1" dirty="0" err="1">
                <a:sym typeface="Symbol" panose="05050102010706020507" pitchFamily="18" charset="2"/>
              </a:rPr>
              <a:t>r</a:t>
            </a:r>
            <a:r>
              <a:rPr lang="en-US" altLang="en-US" dirty="0">
                <a:sym typeface="Symbol" panose="05050102010706020507" pitchFamily="18" charset="2"/>
              </a:rPr>
              <a:t>) * </a:t>
            </a:r>
            <a:r>
              <a:rPr lang="en-US" altLang="en-US" i="1" dirty="0">
                <a:sym typeface="Symbol" panose="05050102010706020507" pitchFamily="18" charset="2"/>
              </a:rPr>
              <a:t>s</a:t>
            </a:r>
            <a:endParaRPr lang="en-US" altLang="en-US" dirty="0">
              <a:sym typeface="Symbol" panose="05050102010706020507" pitchFamily="18" charset="2"/>
            </a:endParaRPr>
          </a:p>
          <a:p>
            <a:pPr lvl="2"/>
            <a:r>
              <a:rPr lang="en-US" altLang="en-US" dirty="0">
                <a:sym typeface="Symbol" panose="05050102010706020507" pitchFamily="18" charset="2"/>
              </a:rPr>
              <a:t>where </a:t>
            </a:r>
            <a:r>
              <a:rPr lang="en-US" altLang="en-US" i="1" dirty="0">
                <a:sym typeface="Symbol" panose="05050102010706020507" pitchFamily="18" charset="2"/>
              </a:rPr>
              <a:t>s</a:t>
            </a:r>
            <a:r>
              <a:rPr lang="en-US" altLang="en-US" dirty="0">
                <a:sym typeface="Symbol" panose="05050102010706020507" pitchFamily="18" charset="2"/>
              </a:rPr>
              <a:t> is the selectivity of the selection.</a:t>
            </a:r>
          </a:p>
          <a:p>
            <a:r>
              <a:rPr lang="en-US" altLang="en-US" dirty="0">
                <a:sym typeface="Symbol" panose="05050102010706020507" pitchFamily="18" charset="2"/>
              </a:rPr>
              <a:t>In all the other cases: use approximate estimate of</a:t>
            </a:r>
            <a:br>
              <a:rPr lang="en-US" altLang="en-US" dirty="0">
                <a:sym typeface="Symbol" panose="05050102010706020507" pitchFamily="18" charset="2"/>
              </a:rPr>
            </a:br>
            <a:r>
              <a:rPr lang="en-US" altLang="en-US" dirty="0">
                <a:sym typeface="Symbol" panose="05050102010706020507" pitchFamily="18" charset="2"/>
              </a:rPr>
              <a:t>	 min(</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A</a:t>
            </a:r>
            <a:r>
              <a:rPr lang="en-US" altLang="en-US" dirty="0" err="1">
                <a:sym typeface="Symbol" panose="05050102010706020507" pitchFamily="18" charset="2"/>
              </a:rPr>
              <a:t>,</a:t>
            </a:r>
            <a:r>
              <a:rPr lang="en-US" altLang="en-US" i="1" dirty="0" err="1">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n</a:t>
            </a:r>
            <a:r>
              <a:rPr lang="en-US" altLang="en-US" baseline="-25000" dirty="0">
                <a:sym typeface="Symbol" panose="05050102010706020507" pitchFamily="18" charset="2"/>
              </a:rPr>
              <a:t> (</a:t>
            </a:r>
            <a:r>
              <a:rPr lang="en-US" altLang="en-US" i="1" baseline="-25000" dirty="0">
                <a:sym typeface="Symbol" panose="05050102010706020507" pitchFamily="18" charset="2"/>
              </a:rPr>
              <a:t>r</a:t>
            </a:r>
            <a:r>
              <a:rPr lang="en-US" altLang="en-US" baseline="-25000" dirty="0">
                <a:sym typeface="Symbol" panose="05050102010706020507" pitchFamily="18" charset="2"/>
              </a:rPr>
              <a:t>) </a:t>
            </a:r>
            <a:r>
              <a:rPr lang="en-US" altLang="en-US" dirty="0">
                <a:sym typeface="Symbol" panose="05050102010706020507" pitchFamily="18" charset="2"/>
              </a:rPr>
              <a:t>)</a:t>
            </a:r>
          </a:p>
          <a:p>
            <a:pPr lvl="1"/>
            <a:r>
              <a:rPr lang="en-US" altLang="en-US" dirty="0">
                <a:sym typeface="Symbol" panose="05050102010706020507" pitchFamily="18" charset="2"/>
              </a:rPr>
              <a:t>More accurate estimate can be got using probability theory, but this one works fine generally</a:t>
            </a:r>
          </a:p>
          <a:p>
            <a:pPr>
              <a:buFont typeface="Monotype Sorts" pitchFamily="-65" charset="2"/>
              <a:buNone/>
            </a:pPr>
            <a:endParaRPr lang="en-US" altLang="en-US" dirty="0">
              <a:sym typeface="Symbol" panose="05050102010706020507" pitchFamily="18" charset="2"/>
            </a:endParaRPr>
          </a:p>
        </p:txBody>
      </p:sp>
    </p:spTree>
    <p:extLst>
      <p:ext uri="{BB962C8B-B14F-4D97-AF65-F5344CB8AC3E}">
        <p14:creationId xmlns:p14="http://schemas.microsoft.com/office/powerpoint/2010/main" val="12017009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a:extLst>
              <a:ext uri="{FF2B5EF4-FFF2-40B4-BE49-F238E27FC236}">
                <a16:creationId xmlns:a16="http://schemas.microsoft.com/office/drawing/2014/main" id="{681476E5-D2C5-46F8-A5E4-EA8AF761332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Distinct Values (Cont.)</a:t>
            </a:r>
          </a:p>
        </p:txBody>
      </p:sp>
      <p:sp>
        <p:nvSpPr>
          <p:cNvPr id="94211" name="Rectangle 3">
            <a:extLst>
              <a:ext uri="{FF2B5EF4-FFF2-40B4-BE49-F238E27FC236}">
                <a16:creationId xmlns:a16="http://schemas.microsoft.com/office/drawing/2014/main" id="{C68FBE0A-31A4-4CE5-8A63-275B25AA3425}"/>
              </a:ext>
            </a:extLst>
          </p:cNvPr>
          <p:cNvSpPr>
            <a:spLocks noGrp="1" noChangeArrowheads="1"/>
          </p:cNvSpPr>
          <p:nvPr>
            <p:ph idx="1"/>
          </p:nvPr>
        </p:nvSpPr>
        <p:spPr>
          <a:xfrm>
            <a:off x="1633889" y="826873"/>
            <a:ext cx="5746282" cy="4025979"/>
          </a:xfrm>
        </p:spPr>
        <p:txBody>
          <a:bodyPr/>
          <a:lstStyle/>
          <a:p>
            <a:pPr>
              <a:buFont typeface="Monotype Sorts" pitchFamily="-65" charset="2"/>
              <a:buNone/>
            </a:pPr>
            <a:r>
              <a:rPr lang="en-US" altLang="en-US" dirty="0">
                <a:sym typeface="Symbol" panose="05050102010706020507" pitchFamily="18" charset="2"/>
              </a:rPr>
              <a:t>Joins: </a:t>
            </a:r>
            <a:r>
              <a:rPr lang="en-US" altLang="en-US" i="1" dirty="0">
                <a:sym typeface="Symbol" panose="05050102010706020507" pitchFamily="18" charset="2"/>
              </a:rPr>
              <a:t>r </a:t>
            </a:r>
            <a:r>
              <a:rPr lang="en-IN" dirty="0"/>
              <a:t>⨝</a:t>
            </a:r>
            <a:r>
              <a:rPr lang="en-US" altLang="en-US" i="1" dirty="0">
                <a:sym typeface="Symbol" panose="05050102010706020507" pitchFamily="18" charset="2"/>
              </a:rPr>
              <a:t> s</a:t>
            </a:r>
            <a:endParaRPr lang="en-US" altLang="en-US" dirty="0">
              <a:sym typeface="Symbol" panose="05050102010706020507" pitchFamily="18" charset="2"/>
            </a:endParaRPr>
          </a:p>
          <a:p>
            <a:r>
              <a:rPr lang="en-US" altLang="en-US" dirty="0">
                <a:sym typeface="Symbol" panose="05050102010706020507" pitchFamily="18" charset="2"/>
              </a:rPr>
              <a:t>If all attributes in </a:t>
            </a:r>
            <a:r>
              <a:rPr lang="en-US" altLang="en-US" i="1" dirty="0">
                <a:sym typeface="Symbol" panose="05050102010706020507" pitchFamily="18" charset="2"/>
              </a:rPr>
              <a:t>A</a:t>
            </a:r>
            <a:r>
              <a:rPr lang="en-US" altLang="en-US" dirty="0">
                <a:sym typeface="Symbol" panose="05050102010706020507" pitchFamily="18" charset="2"/>
              </a:rPr>
              <a:t> are from </a:t>
            </a:r>
            <a:r>
              <a:rPr lang="en-US" altLang="en-US" i="1" dirty="0">
                <a:sym typeface="Symbol" panose="05050102010706020507" pitchFamily="18" charset="2"/>
              </a:rPr>
              <a:t>r</a:t>
            </a:r>
            <a:br>
              <a:rPr lang="en-US" altLang="en-US" i="1" dirty="0">
                <a:sym typeface="Symbol" panose="05050102010706020507" pitchFamily="18" charset="2"/>
              </a:rPr>
            </a:br>
            <a:r>
              <a:rPr lang="en-US" altLang="en-US" i="1" dirty="0">
                <a:sym typeface="Symbol" panose="05050102010706020507" pitchFamily="18" charset="2"/>
              </a:rPr>
              <a:t>     </a:t>
            </a:r>
            <a:r>
              <a:rPr lang="en-US" altLang="en-US" dirty="0">
                <a:sym typeface="Symbol" panose="05050102010706020507" pitchFamily="18" charset="2"/>
              </a:rPr>
              <a:t>estimated</a:t>
            </a:r>
            <a:r>
              <a:rPr lang="en-US" altLang="en-US" i="1" dirty="0">
                <a:sym typeface="Symbol" panose="05050102010706020507" pitchFamily="18" charset="2"/>
              </a:rPr>
              <a:t>  V</a:t>
            </a:r>
            <a:r>
              <a:rPr lang="en-US" altLang="en-US" dirty="0">
                <a:sym typeface="Symbol" panose="05050102010706020507" pitchFamily="18" charset="2"/>
              </a:rPr>
              <a:t>(</a:t>
            </a:r>
            <a:r>
              <a:rPr lang="en-US" altLang="en-US" i="1" dirty="0">
                <a:sym typeface="Symbol" panose="05050102010706020507" pitchFamily="18" charset="2"/>
              </a:rPr>
              <a:t>A, r </a:t>
            </a:r>
            <a:r>
              <a:rPr lang="en-IN" dirty="0"/>
              <a:t>⨝ </a:t>
            </a:r>
            <a:r>
              <a:rPr lang="en-US" altLang="en-US" i="1" dirty="0">
                <a:sym typeface="Symbol" panose="05050102010706020507" pitchFamily="18" charset="2"/>
              </a:rPr>
              <a:t>s</a:t>
            </a:r>
            <a:r>
              <a:rPr lang="en-US" altLang="en-US" dirty="0">
                <a:sym typeface="Symbol" panose="05050102010706020507" pitchFamily="18" charset="2"/>
              </a:rPr>
              <a:t>) = min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A</a:t>
            </a:r>
            <a:r>
              <a:rPr lang="en-US" altLang="en-US" dirty="0" err="1">
                <a:sym typeface="Symbol" panose="05050102010706020507" pitchFamily="18" charset="2"/>
              </a:rPr>
              <a:t>,</a:t>
            </a:r>
            <a:r>
              <a:rPr lang="en-US" altLang="en-US" i="1" dirty="0" err="1">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n </a:t>
            </a:r>
            <a:r>
              <a:rPr lang="en-US" altLang="en-US" i="1" baseline="-25000" dirty="0">
                <a:sym typeface="Symbol" panose="05050102010706020507" pitchFamily="18" charset="2"/>
              </a:rPr>
              <a:t>r </a:t>
            </a:r>
            <a:r>
              <a:rPr lang="en-IN" baseline="-25000" dirty="0"/>
              <a:t>⨝</a:t>
            </a:r>
            <a:r>
              <a:rPr lang="en-US" altLang="en-US" i="1" baseline="-25000" dirty="0">
                <a:sym typeface="Symbol" panose="05050102010706020507" pitchFamily="18" charset="2"/>
              </a:rPr>
              <a:t> s</a:t>
            </a:r>
            <a:r>
              <a:rPr lang="en-US" altLang="en-US" dirty="0">
                <a:sym typeface="Symbol" panose="05050102010706020507" pitchFamily="18" charset="2"/>
              </a:rPr>
              <a:t>)</a:t>
            </a:r>
          </a:p>
          <a:p>
            <a:r>
              <a:rPr lang="en-US" altLang="en-US" dirty="0">
                <a:sym typeface="Symbol" panose="05050102010706020507" pitchFamily="18" charset="2"/>
              </a:rPr>
              <a:t>If </a:t>
            </a:r>
            <a:r>
              <a:rPr lang="en-US" altLang="en-US" i="1" dirty="0">
                <a:sym typeface="Symbol" panose="05050102010706020507" pitchFamily="18" charset="2"/>
              </a:rPr>
              <a:t>A</a:t>
            </a:r>
            <a:r>
              <a:rPr lang="en-US" altLang="en-US" dirty="0">
                <a:sym typeface="Symbol" panose="05050102010706020507" pitchFamily="18" charset="2"/>
              </a:rPr>
              <a:t> contains attributes </a:t>
            </a:r>
            <a:r>
              <a:rPr lang="en-US" altLang="en-US" i="1" dirty="0">
                <a:sym typeface="Symbol" panose="05050102010706020507" pitchFamily="18" charset="2"/>
              </a:rPr>
              <a:t>A</a:t>
            </a:r>
            <a:r>
              <a:rPr lang="en-US" altLang="en-US" dirty="0">
                <a:sym typeface="Symbol" panose="05050102010706020507" pitchFamily="18" charset="2"/>
              </a:rPr>
              <a:t>1 from </a:t>
            </a:r>
            <a:r>
              <a:rPr lang="en-US" altLang="en-US" i="1" dirty="0">
                <a:sym typeface="Symbol" panose="05050102010706020507" pitchFamily="18" charset="2"/>
              </a:rPr>
              <a:t>r</a:t>
            </a:r>
            <a:r>
              <a:rPr lang="en-US" altLang="en-US" dirty="0">
                <a:sym typeface="Symbol" panose="05050102010706020507" pitchFamily="18" charset="2"/>
              </a:rPr>
              <a:t> and </a:t>
            </a:r>
            <a:r>
              <a:rPr lang="en-US" altLang="en-US" i="1" dirty="0">
                <a:sym typeface="Symbol" panose="05050102010706020507" pitchFamily="18" charset="2"/>
              </a:rPr>
              <a:t>A</a:t>
            </a:r>
            <a:r>
              <a:rPr lang="en-US" altLang="en-US" dirty="0">
                <a:sym typeface="Symbol" panose="05050102010706020507" pitchFamily="18" charset="2"/>
              </a:rPr>
              <a:t>2 from </a:t>
            </a:r>
            <a:r>
              <a:rPr lang="en-US" altLang="en-US" i="1" dirty="0">
                <a:sym typeface="Symbol" panose="05050102010706020507" pitchFamily="18" charset="2"/>
              </a:rPr>
              <a:t>s</a:t>
            </a:r>
            <a:r>
              <a:rPr lang="en-US" altLang="en-US" dirty="0">
                <a:sym typeface="Symbol" panose="05050102010706020507" pitchFamily="18" charset="2"/>
              </a:rPr>
              <a:t>, then estimated </a:t>
            </a:r>
            <a:br>
              <a:rPr lang="en-US" altLang="en-US" dirty="0">
                <a:sym typeface="Symbol" panose="05050102010706020507" pitchFamily="18" charset="2"/>
              </a:rPr>
            </a:b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A,r</a:t>
            </a:r>
            <a:r>
              <a:rPr lang="en-US" altLang="en-US" i="1" dirty="0">
                <a:sym typeface="Symbol" panose="05050102010706020507" pitchFamily="18" charset="2"/>
              </a:rPr>
              <a:t> </a:t>
            </a:r>
            <a:r>
              <a:rPr lang="en-IN" dirty="0"/>
              <a:t>⨝ </a:t>
            </a:r>
            <a:r>
              <a:rPr lang="en-US" altLang="en-US" i="1" dirty="0">
                <a:sym typeface="Symbol" panose="05050102010706020507" pitchFamily="18" charset="2"/>
              </a:rPr>
              <a:t>s</a:t>
            </a:r>
            <a:r>
              <a:rPr lang="en-US" altLang="en-US" dirty="0">
                <a:sym typeface="Symbol" panose="05050102010706020507" pitchFamily="18" charset="2"/>
              </a:rPr>
              <a:t>) = </a:t>
            </a:r>
          </a:p>
          <a:p>
            <a:pPr>
              <a:buFont typeface="Monotype Sorts" pitchFamily="-65" charset="2"/>
              <a:buNone/>
            </a:pPr>
            <a:r>
              <a:rPr lang="en-US" altLang="en-US" baseline="-25000" dirty="0">
                <a:sym typeface="Symbol" panose="05050102010706020507" pitchFamily="18" charset="2"/>
              </a:rPr>
              <a:t>		</a:t>
            </a:r>
            <a:r>
              <a:rPr lang="en-US" altLang="en-US" dirty="0">
                <a:sym typeface="Symbol" panose="05050102010706020507" pitchFamily="18" charset="2"/>
              </a:rPr>
              <a:t>min(</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1,</a:t>
            </a:r>
            <a:r>
              <a:rPr lang="en-US" altLang="en-US" i="1" dirty="0">
                <a:sym typeface="Symbol" panose="05050102010706020507" pitchFamily="18" charset="2"/>
              </a:rPr>
              <a:t>r</a:t>
            </a:r>
            <a:r>
              <a:rPr lang="en-US" altLang="en-US" dirty="0">
                <a:sym typeface="Symbol" panose="05050102010706020507" pitchFamily="18" charset="2"/>
              </a:rPr>
              <a:t>)*</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2 – </a:t>
            </a:r>
            <a:r>
              <a:rPr lang="en-US" altLang="en-US" i="1" dirty="0">
                <a:sym typeface="Symbol" panose="05050102010706020507" pitchFamily="18" charset="2"/>
              </a:rPr>
              <a:t>A</a:t>
            </a:r>
            <a:r>
              <a:rPr lang="en-US" altLang="en-US" dirty="0">
                <a:sym typeface="Symbol" panose="05050102010706020507" pitchFamily="18" charset="2"/>
              </a:rPr>
              <a:t>1,</a:t>
            </a:r>
            <a:r>
              <a:rPr lang="en-US" altLang="en-US" i="1" dirty="0">
                <a:sym typeface="Symbol" panose="05050102010706020507" pitchFamily="18" charset="2"/>
              </a:rPr>
              <a:t>s</a:t>
            </a:r>
            <a:r>
              <a:rPr lang="en-US" altLang="en-US" dirty="0">
                <a:sym typeface="Symbol" panose="05050102010706020507" pitchFamily="18" charset="2"/>
              </a:rPr>
              <a:t>),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1 – </a:t>
            </a:r>
            <a:r>
              <a:rPr lang="en-US" altLang="en-US" i="1" dirty="0">
                <a:sym typeface="Symbol" panose="05050102010706020507" pitchFamily="18" charset="2"/>
              </a:rPr>
              <a:t>A</a:t>
            </a:r>
            <a:r>
              <a:rPr lang="en-US" altLang="en-US" dirty="0">
                <a:sym typeface="Symbol" panose="05050102010706020507" pitchFamily="18" charset="2"/>
              </a:rPr>
              <a:t>2,</a:t>
            </a:r>
            <a:r>
              <a:rPr lang="en-US" altLang="en-US" i="1" dirty="0">
                <a:sym typeface="Symbol" panose="05050102010706020507" pitchFamily="18" charset="2"/>
              </a:rPr>
              <a:t>r</a:t>
            </a:r>
            <a:r>
              <a:rPr lang="en-US" altLang="en-US" dirty="0">
                <a:sym typeface="Symbol" panose="05050102010706020507" pitchFamily="18" charset="2"/>
              </a:rPr>
              <a:t>)*</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2,</a:t>
            </a:r>
            <a:r>
              <a:rPr lang="en-US" altLang="en-US" i="1" dirty="0">
                <a:sym typeface="Symbol" panose="05050102010706020507" pitchFamily="18" charset="2"/>
              </a:rPr>
              <a:t>s</a:t>
            </a:r>
            <a:r>
              <a:rPr lang="en-US" altLang="en-US" dirty="0">
                <a:sym typeface="Symbol" panose="05050102010706020507" pitchFamily="18" charset="2"/>
              </a:rPr>
              <a:t>), </a:t>
            </a:r>
            <a:r>
              <a:rPr lang="en-US" altLang="en-US" i="1" dirty="0">
                <a:sym typeface="Symbol" panose="05050102010706020507" pitchFamily="18" charset="2"/>
              </a:rPr>
              <a:t>n</a:t>
            </a:r>
            <a:r>
              <a:rPr lang="en-US" altLang="en-US" i="1" baseline="-25000" dirty="0">
                <a:sym typeface="Symbol" panose="05050102010706020507" pitchFamily="18" charset="2"/>
              </a:rPr>
              <a:t>r </a:t>
            </a:r>
            <a:r>
              <a:rPr lang="en-IN" baseline="-25000" dirty="0"/>
              <a:t>⨝</a:t>
            </a:r>
            <a:r>
              <a:rPr lang="en-US" altLang="en-US" i="1" baseline="-25000" dirty="0">
                <a:sym typeface="Symbol" panose="05050102010706020507" pitchFamily="18" charset="2"/>
              </a:rPr>
              <a:t> s</a:t>
            </a:r>
            <a:r>
              <a:rPr lang="en-US" altLang="en-US" dirty="0">
                <a:sym typeface="Symbol" panose="05050102010706020507" pitchFamily="18" charset="2"/>
              </a:rPr>
              <a:t>)</a:t>
            </a:r>
          </a:p>
          <a:p>
            <a:pPr lvl="1"/>
            <a:r>
              <a:rPr lang="en-US" altLang="en-US" dirty="0">
                <a:sym typeface="Symbol" panose="05050102010706020507" pitchFamily="18" charset="2"/>
              </a:rPr>
              <a:t> More accurate estimate can be got using probability theory, but this one works fine generally</a:t>
            </a:r>
          </a:p>
          <a:p>
            <a:endParaRPr lang="en-US" altLang="en-US" dirty="0"/>
          </a:p>
        </p:txBody>
      </p:sp>
    </p:spTree>
    <p:extLst>
      <p:ext uri="{BB962C8B-B14F-4D97-AF65-F5344CB8AC3E}">
        <p14:creationId xmlns:p14="http://schemas.microsoft.com/office/powerpoint/2010/main" val="18794558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a:extLst>
              <a:ext uri="{FF2B5EF4-FFF2-40B4-BE49-F238E27FC236}">
                <a16:creationId xmlns:a16="http://schemas.microsoft.com/office/drawing/2014/main" id="{4374E549-F62A-4DAD-BF85-1D8E4F3CF4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Distinct Values (Cont.)</a:t>
            </a:r>
          </a:p>
        </p:txBody>
      </p:sp>
      <p:sp>
        <p:nvSpPr>
          <p:cNvPr id="96259" name="Rectangle 3">
            <a:extLst>
              <a:ext uri="{FF2B5EF4-FFF2-40B4-BE49-F238E27FC236}">
                <a16:creationId xmlns:a16="http://schemas.microsoft.com/office/drawing/2014/main" id="{CE3FBD48-F23E-4D78-BDD5-74C7E1FB91BA}"/>
              </a:ext>
            </a:extLst>
          </p:cNvPr>
          <p:cNvSpPr>
            <a:spLocks noGrp="1" noChangeArrowheads="1"/>
          </p:cNvSpPr>
          <p:nvPr>
            <p:ph idx="1"/>
          </p:nvPr>
        </p:nvSpPr>
        <p:spPr>
          <a:xfrm>
            <a:off x="1662764" y="826873"/>
            <a:ext cx="5710188" cy="4025979"/>
          </a:xfrm>
        </p:spPr>
        <p:txBody>
          <a:bodyPr/>
          <a:lstStyle/>
          <a:p>
            <a:r>
              <a:rPr lang="en-US" altLang="en-US" dirty="0">
                <a:sym typeface="Symbol" panose="05050102010706020507" pitchFamily="18" charset="2"/>
              </a:rPr>
              <a:t>Estimation of distinct values are straightforward for projections.</a:t>
            </a:r>
          </a:p>
          <a:p>
            <a:pPr lvl="1"/>
            <a:r>
              <a:rPr lang="en-US" altLang="en-US" dirty="0">
                <a:sym typeface="Symbol" panose="05050102010706020507" pitchFamily="18" charset="2"/>
              </a:rPr>
              <a:t>They are the same in </a:t>
            </a:r>
            <a:r>
              <a:rPr lang="en-US" altLang="en-US" baseline="-25000" dirty="0">
                <a:sym typeface="Symbol" panose="05050102010706020507" pitchFamily="18" charset="2"/>
              </a:rPr>
              <a:t>A (r)</a:t>
            </a:r>
            <a:r>
              <a:rPr lang="en-US" altLang="en-US" dirty="0">
                <a:sym typeface="Symbol" panose="05050102010706020507" pitchFamily="18" charset="2"/>
              </a:rPr>
              <a:t> as in </a:t>
            </a:r>
            <a:r>
              <a:rPr lang="en-US" altLang="en-US" i="1" dirty="0">
                <a:sym typeface="Symbol" panose="05050102010706020507" pitchFamily="18" charset="2"/>
              </a:rPr>
              <a:t>r</a:t>
            </a:r>
            <a:r>
              <a:rPr lang="en-US" altLang="en-US" dirty="0">
                <a:sym typeface="Symbol" panose="05050102010706020507" pitchFamily="18" charset="2"/>
              </a:rPr>
              <a:t>. </a:t>
            </a:r>
          </a:p>
          <a:p>
            <a:r>
              <a:rPr lang="en-US" altLang="en-US" dirty="0">
                <a:sym typeface="Symbol" panose="05050102010706020507" pitchFamily="18" charset="2"/>
              </a:rPr>
              <a:t>The same holds for grouping attributes of aggregation.</a:t>
            </a:r>
          </a:p>
          <a:p>
            <a:r>
              <a:rPr lang="en-US" altLang="en-US" dirty="0">
                <a:sym typeface="Symbol" panose="05050102010706020507" pitchFamily="18" charset="2"/>
              </a:rPr>
              <a:t>For aggregated values </a:t>
            </a:r>
          </a:p>
          <a:p>
            <a:pPr lvl="1"/>
            <a:r>
              <a:rPr lang="en-US" altLang="en-US" dirty="0">
                <a:sym typeface="Symbol" panose="05050102010706020507" pitchFamily="18" charset="2"/>
              </a:rPr>
              <a:t>For min(</a:t>
            </a:r>
            <a:r>
              <a:rPr lang="en-US" altLang="en-US" i="1" dirty="0">
                <a:sym typeface="Symbol" panose="05050102010706020507" pitchFamily="18" charset="2"/>
              </a:rPr>
              <a:t>A</a:t>
            </a:r>
            <a:r>
              <a:rPr lang="en-US" altLang="en-US" dirty="0">
                <a:sym typeface="Symbol" panose="05050102010706020507" pitchFamily="18" charset="2"/>
              </a:rPr>
              <a:t>) and max(</a:t>
            </a:r>
            <a:r>
              <a:rPr lang="en-US" altLang="en-US" i="1" dirty="0">
                <a:sym typeface="Symbol" panose="05050102010706020507" pitchFamily="18" charset="2"/>
              </a:rPr>
              <a:t>A</a:t>
            </a:r>
            <a:r>
              <a:rPr lang="en-US" altLang="en-US" dirty="0">
                <a:sym typeface="Symbol" panose="05050102010706020507" pitchFamily="18" charset="2"/>
              </a:rPr>
              <a:t>), the number of distinct values can be estimated as min(V(</a:t>
            </a:r>
            <a:r>
              <a:rPr lang="en-US" altLang="en-US" i="1" dirty="0" err="1">
                <a:sym typeface="Symbol" panose="05050102010706020507" pitchFamily="18" charset="2"/>
              </a:rPr>
              <a:t>A,r</a:t>
            </a:r>
            <a:r>
              <a:rPr lang="en-US" altLang="en-US" dirty="0">
                <a:sym typeface="Symbol" panose="05050102010706020507" pitchFamily="18" charset="2"/>
              </a:rPr>
              <a:t>),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G,r</a:t>
            </a:r>
            <a:r>
              <a:rPr lang="en-US" altLang="en-US" dirty="0">
                <a:sym typeface="Symbol" panose="05050102010706020507" pitchFamily="18" charset="2"/>
              </a:rPr>
              <a:t>))  where G denotes grouping attributes</a:t>
            </a:r>
          </a:p>
          <a:p>
            <a:pPr lvl="1"/>
            <a:r>
              <a:rPr lang="en-US" altLang="en-US" dirty="0">
                <a:sym typeface="Symbol" panose="05050102010706020507" pitchFamily="18" charset="2"/>
              </a:rPr>
              <a:t>For other aggregates, assume all values are distinct, and use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G,r</a:t>
            </a:r>
            <a:r>
              <a:rPr lang="en-US" altLang="en-US" dirty="0">
                <a:sym typeface="Symbol" panose="05050102010706020507" pitchFamily="18" charset="2"/>
              </a:rPr>
              <a:t>)</a:t>
            </a:r>
          </a:p>
          <a:p>
            <a:pPr lvl="1"/>
            <a:endParaRPr lang="en-US" altLang="en-US" dirty="0">
              <a:sym typeface="Symbol" panose="05050102010706020507" pitchFamily="18" charset="2"/>
            </a:endParaRPr>
          </a:p>
          <a:p>
            <a:endParaRPr lang="en-US" altLang="en-US" dirty="0">
              <a:sym typeface="Symbol" panose="05050102010706020507" pitchFamily="18" charset="2"/>
            </a:endParaRPr>
          </a:p>
        </p:txBody>
      </p:sp>
    </p:spTree>
    <p:extLst>
      <p:ext uri="{BB962C8B-B14F-4D97-AF65-F5344CB8AC3E}">
        <p14:creationId xmlns:p14="http://schemas.microsoft.com/office/powerpoint/2010/main" val="14165207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4337" y="1841866"/>
            <a:ext cx="5388428" cy="461665"/>
          </a:xfrm>
          <a:prstGeom prst="rect">
            <a:avLst/>
          </a:prstGeom>
          <a:noFill/>
        </p:spPr>
        <p:txBody>
          <a:bodyPr wrap="square" rtlCol="0">
            <a:spAutoFit/>
          </a:bodyPr>
          <a:lstStyle/>
          <a:p>
            <a:pPr defTabSz="685800" eaLnBrk="0" hangingPunct="0"/>
            <a:r>
              <a:rPr lang="en-US" sz="2400" b="1" dirty="0">
                <a:solidFill>
                  <a:srgbClr val="002060"/>
                </a:solidFill>
                <a:latin typeface="Helvetica" panose="020B0604020202020204" pitchFamily="34" charset="0"/>
                <a:ea typeface="MS PGothic" panose="020B0600070205080204" pitchFamily="34" charset="-128"/>
              </a:rPr>
              <a:t>Additional Optimization techniques</a:t>
            </a:r>
          </a:p>
        </p:txBody>
      </p:sp>
    </p:spTree>
    <p:extLst>
      <p:ext uri="{BB962C8B-B14F-4D97-AF65-F5344CB8AC3E}">
        <p14:creationId xmlns:p14="http://schemas.microsoft.com/office/powerpoint/2010/main" val="4241763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26ACB2C3-8064-4B72-9C77-0C17C09124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Optimizing Nested Subqueries**</a:t>
            </a:r>
          </a:p>
        </p:txBody>
      </p:sp>
      <p:sp>
        <p:nvSpPr>
          <p:cNvPr id="100355" name="Rectangle 3">
            <a:extLst>
              <a:ext uri="{FF2B5EF4-FFF2-40B4-BE49-F238E27FC236}">
                <a16:creationId xmlns:a16="http://schemas.microsoft.com/office/drawing/2014/main" id="{DFA7B72B-947C-4CE3-8E0E-51EF8FD382B1}"/>
              </a:ext>
            </a:extLst>
          </p:cNvPr>
          <p:cNvSpPr>
            <a:spLocks noGrp="1" noChangeArrowheads="1"/>
          </p:cNvSpPr>
          <p:nvPr>
            <p:ph idx="1"/>
          </p:nvPr>
        </p:nvSpPr>
        <p:spPr>
          <a:xfrm>
            <a:off x="1633889" y="721895"/>
            <a:ext cx="6117406" cy="4116519"/>
          </a:xfrm>
        </p:spPr>
        <p:txBody>
          <a:bodyPr/>
          <a:lstStyle/>
          <a:p>
            <a:r>
              <a:rPr lang="en-US" altLang="en-US" dirty="0"/>
              <a:t>Nested query example:</a:t>
            </a:r>
            <a:br>
              <a:rPr lang="en-US" altLang="en-US" dirty="0"/>
            </a:br>
            <a:r>
              <a:rPr lang="en-US" altLang="en-US" sz="1350" b="1" dirty="0"/>
              <a:t>select</a:t>
            </a:r>
            <a:r>
              <a:rPr lang="en-US" altLang="en-US" sz="1350" dirty="0"/>
              <a:t> </a:t>
            </a:r>
            <a:r>
              <a:rPr lang="en-US" altLang="en-US" sz="1350" i="1" dirty="0"/>
              <a:t>name</a:t>
            </a:r>
            <a:r>
              <a:rPr lang="en-US" altLang="en-US" sz="1800" i="1" dirty="0"/>
              <a:t> </a:t>
            </a:r>
            <a:br>
              <a:rPr lang="en-US" altLang="en-US" sz="1350" i="1" dirty="0"/>
            </a:br>
            <a:r>
              <a:rPr lang="en-US" altLang="en-US" sz="1350" b="1" dirty="0"/>
              <a:t>from </a:t>
            </a:r>
            <a:r>
              <a:rPr lang="en-US" altLang="en-US" sz="1350" i="1" dirty="0"/>
              <a:t>instructor</a:t>
            </a:r>
            <a:br>
              <a:rPr lang="en-US" altLang="en-US" sz="1350" i="1" dirty="0"/>
            </a:br>
            <a:r>
              <a:rPr lang="en-US" altLang="en-US" sz="1350" b="1" dirty="0"/>
              <a:t>where exists </a:t>
            </a:r>
            <a:r>
              <a:rPr lang="en-US" altLang="en-US" sz="1350" dirty="0"/>
              <a:t>(</a:t>
            </a:r>
            <a:r>
              <a:rPr lang="en-US" altLang="en-US" sz="1350" b="1" dirty="0"/>
              <a:t>select </a:t>
            </a:r>
            <a:r>
              <a:rPr lang="en-US" altLang="en-US" sz="1350" dirty="0"/>
              <a:t>*</a:t>
            </a:r>
            <a:br>
              <a:rPr lang="en-US" altLang="en-US" sz="1350" dirty="0"/>
            </a:br>
            <a:r>
              <a:rPr lang="en-US" altLang="en-US" sz="1350" dirty="0"/>
              <a:t>	                </a:t>
            </a:r>
            <a:r>
              <a:rPr lang="en-US" altLang="en-US" sz="1350" b="1" dirty="0"/>
              <a:t>from </a:t>
            </a:r>
            <a:r>
              <a:rPr lang="en-US" altLang="en-US" sz="1350" i="1" dirty="0"/>
              <a:t>teaches</a:t>
            </a:r>
            <a:br>
              <a:rPr lang="en-US" altLang="en-US" sz="1350" dirty="0"/>
            </a:br>
            <a:r>
              <a:rPr lang="en-US" altLang="en-US" sz="1350" dirty="0"/>
              <a:t>	                </a:t>
            </a:r>
            <a:r>
              <a:rPr lang="en-US" altLang="en-US" sz="1350" b="1" dirty="0"/>
              <a:t>where </a:t>
            </a:r>
            <a:r>
              <a:rPr lang="en-US" altLang="en-US" sz="1350" i="1" dirty="0"/>
              <a:t>instructor.ID = teaches.ID </a:t>
            </a:r>
            <a:r>
              <a:rPr lang="en-US" altLang="en-US" sz="1350" b="1" dirty="0"/>
              <a:t>and</a:t>
            </a:r>
            <a:r>
              <a:rPr lang="en-US" altLang="en-US" sz="1350" i="1" dirty="0"/>
              <a:t> </a:t>
            </a:r>
            <a:r>
              <a:rPr lang="en-US" altLang="en-US" sz="1350" i="1" dirty="0" err="1"/>
              <a:t>teaches.year</a:t>
            </a:r>
            <a:r>
              <a:rPr lang="en-US" altLang="en-US" sz="1350" i="1" dirty="0"/>
              <a:t> = 2019</a:t>
            </a:r>
            <a:r>
              <a:rPr lang="en-US" altLang="en-US" sz="1350" dirty="0"/>
              <a:t>)</a:t>
            </a:r>
            <a:endParaRPr lang="en-US" altLang="en-US" dirty="0"/>
          </a:p>
          <a:p>
            <a:r>
              <a:rPr lang="en-US" altLang="en-US" dirty="0"/>
              <a:t>SQL</a:t>
            </a:r>
            <a:r>
              <a:rPr lang="en-US" altLang="en-US" b="1" dirty="0"/>
              <a:t> </a:t>
            </a:r>
            <a:r>
              <a:rPr lang="en-US" altLang="en-US" dirty="0"/>
              <a:t>conceptually treats nested subqueries in the where clause as       functions that take parameters and return a single value or set of values</a:t>
            </a:r>
          </a:p>
          <a:p>
            <a:pPr lvl="1"/>
            <a:r>
              <a:rPr lang="en-US" altLang="en-US" dirty="0"/>
              <a:t>Parameters are variables from outer level query that are used in the  nested subquery; such variables are called </a:t>
            </a:r>
            <a:r>
              <a:rPr lang="en-US" altLang="en-US" b="1" dirty="0">
                <a:solidFill>
                  <a:srgbClr val="002060"/>
                </a:solidFill>
              </a:rPr>
              <a:t>correlation variables</a:t>
            </a:r>
          </a:p>
          <a:p>
            <a:r>
              <a:rPr lang="en-US" altLang="en-US" dirty="0"/>
              <a:t>Conceptually, nested subquery is executed once for each tuple in the       cross-product generated by the outer level </a:t>
            </a:r>
            <a:r>
              <a:rPr lang="en-US" altLang="en-US" b="1" dirty="0"/>
              <a:t>from</a:t>
            </a:r>
            <a:r>
              <a:rPr lang="en-US" altLang="en-US" dirty="0"/>
              <a:t> clause</a:t>
            </a:r>
          </a:p>
          <a:p>
            <a:pPr lvl="1"/>
            <a:r>
              <a:rPr lang="en-US" altLang="en-US" dirty="0"/>
              <a:t>Such evaluation is called </a:t>
            </a:r>
            <a:r>
              <a:rPr lang="en-US" altLang="en-US" b="1" dirty="0">
                <a:solidFill>
                  <a:srgbClr val="002060"/>
                </a:solidFill>
              </a:rPr>
              <a:t>correlated evaluation </a:t>
            </a:r>
          </a:p>
          <a:p>
            <a:pPr lvl="1"/>
            <a:r>
              <a:rPr lang="en-US" altLang="en-US" dirty="0"/>
              <a:t>Note: other conditions in where clause may be used to compute a join (instead of a cross-product) before executing the nested subquery</a:t>
            </a:r>
          </a:p>
        </p:txBody>
      </p:sp>
    </p:spTree>
    <p:extLst>
      <p:ext uri="{BB962C8B-B14F-4D97-AF65-F5344CB8AC3E}">
        <p14:creationId xmlns:p14="http://schemas.microsoft.com/office/powerpoint/2010/main" val="40376377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a:extLst>
              <a:ext uri="{FF2B5EF4-FFF2-40B4-BE49-F238E27FC236}">
                <a16:creationId xmlns:a16="http://schemas.microsoft.com/office/drawing/2014/main" id="{7A672B98-14FC-411C-AB01-D1C7251231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Optimizing Nested Subqueries (Cont.)</a:t>
            </a:r>
          </a:p>
        </p:txBody>
      </p:sp>
      <p:sp>
        <p:nvSpPr>
          <p:cNvPr id="102403" name="Rectangle 3">
            <a:extLst>
              <a:ext uri="{FF2B5EF4-FFF2-40B4-BE49-F238E27FC236}">
                <a16:creationId xmlns:a16="http://schemas.microsoft.com/office/drawing/2014/main" id="{EF74BD83-425E-4E21-9AE9-6E0F41D9FEFE}"/>
              </a:ext>
            </a:extLst>
          </p:cNvPr>
          <p:cNvSpPr>
            <a:spLocks noGrp="1" noChangeArrowheads="1"/>
          </p:cNvSpPr>
          <p:nvPr>
            <p:ph idx="1"/>
          </p:nvPr>
        </p:nvSpPr>
        <p:spPr>
          <a:xfrm>
            <a:off x="1662764" y="826873"/>
            <a:ext cx="5739064" cy="4025979"/>
          </a:xfrm>
        </p:spPr>
        <p:txBody>
          <a:bodyPr/>
          <a:lstStyle/>
          <a:p>
            <a:r>
              <a:rPr lang="en-US" altLang="en-US" dirty="0"/>
              <a:t>Correlated evaluation may be quite inefficient since </a:t>
            </a:r>
          </a:p>
          <a:p>
            <a:pPr lvl="1"/>
            <a:r>
              <a:rPr lang="en-US" altLang="en-US" dirty="0"/>
              <a:t>a large number of calls may be made to the nested query </a:t>
            </a:r>
          </a:p>
          <a:p>
            <a:pPr lvl="1"/>
            <a:r>
              <a:rPr lang="en-US" altLang="en-US" dirty="0"/>
              <a:t>there may be unnecessary random I/O as a result</a:t>
            </a:r>
          </a:p>
          <a:p>
            <a:r>
              <a:rPr lang="en-US" altLang="en-US" dirty="0"/>
              <a:t>SQL optimizers attempt to transform nested subqueries to joins where possible, enabling use of efficient join techniques</a:t>
            </a:r>
          </a:p>
          <a:p>
            <a:r>
              <a:rPr lang="en-US" altLang="en-US" dirty="0"/>
              <a:t>E.g.,: earlier nested query can be rewritten as </a:t>
            </a:r>
            <a:br>
              <a:rPr lang="en-US" altLang="en-US" dirty="0"/>
            </a:br>
            <a:r>
              <a:rPr lang="en-IN" altLang="en-US" dirty="0">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IN" i="1" baseline="-25000" dirty="0"/>
              <a:t>name</a:t>
            </a:r>
            <a:r>
              <a:rPr lang="en-IN" dirty="0"/>
              <a:t>(</a:t>
            </a:r>
            <a:r>
              <a:rPr lang="en-US" altLang="en-US" i="1" dirty="0"/>
              <a:t>instructor</a:t>
            </a:r>
            <a:r>
              <a:rPr lang="en-IN" altLang="en-US" dirty="0"/>
              <a:t> ⨝</a:t>
            </a:r>
            <a:r>
              <a:rPr lang="en-US" altLang="en-US" i="1" baseline="-25000" dirty="0">
                <a:sym typeface="Symbol" panose="05050102010706020507" pitchFamily="18" charset="2"/>
              </a:rPr>
              <a:t>instructor.ID=teaches.ID </a:t>
            </a:r>
            <a:r>
              <a:rPr lang="en-US" altLang="en-US" baseline="-25000" dirty="0">
                <a:sym typeface="Symbol" panose="05050102010706020507" pitchFamily="18" charset="2"/>
              </a:rPr>
              <a:t></a:t>
            </a:r>
            <a:r>
              <a:rPr lang="en-US" altLang="en-US" i="1" baseline="-25000" dirty="0">
                <a:sym typeface="Symbol" panose="05050102010706020507" pitchFamily="18" charset="2"/>
              </a:rPr>
              <a:t> </a:t>
            </a:r>
            <a:r>
              <a:rPr lang="en-US" altLang="en-US" i="1" baseline="-25000" dirty="0" err="1">
                <a:sym typeface="Symbol" panose="05050102010706020507" pitchFamily="18" charset="2"/>
              </a:rPr>
              <a:t>teaches.year</a:t>
            </a:r>
            <a:r>
              <a:rPr lang="en-US" altLang="en-US" i="1" baseline="-25000" dirty="0">
                <a:sym typeface="Symbol" panose="05050102010706020507" pitchFamily="18" charset="2"/>
              </a:rPr>
              <a:t>=2019</a:t>
            </a:r>
            <a:r>
              <a:rPr lang="en-US" altLang="en-US" i="1" dirty="0"/>
              <a:t> </a:t>
            </a:r>
            <a:r>
              <a:rPr lang="en-US" altLang="en-US" baseline="-25000" dirty="0">
                <a:sym typeface="Symbol" panose="05050102010706020507" pitchFamily="18" charset="2"/>
              </a:rPr>
              <a:t> </a:t>
            </a:r>
            <a:r>
              <a:rPr lang="en-US" altLang="en-US" i="1" dirty="0"/>
              <a:t>teaches</a:t>
            </a:r>
            <a:r>
              <a:rPr lang="en-US" altLang="en-US" dirty="0"/>
              <a:t>) </a:t>
            </a:r>
          </a:p>
          <a:p>
            <a:r>
              <a:rPr lang="en-US" altLang="en-US" dirty="0"/>
              <a:t>Note: the two queries generate different numbers of duplicates (why?)</a:t>
            </a:r>
          </a:p>
          <a:p>
            <a:pPr lvl="1"/>
            <a:r>
              <a:rPr lang="en-US" altLang="en-US" dirty="0"/>
              <a:t>Can be modified to handle duplicates correctly using </a:t>
            </a:r>
            <a:r>
              <a:rPr lang="en-US" altLang="en-US" dirty="0" err="1"/>
              <a:t>semijoins</a:t>
            </a:r>
            <a:endParaRPr lang="en-US" altLang="en-US" dirty="0"/>
          </a:p>
        </p:txBody>
      </p:sp>
    </p:spTree>
    <p:extLst>
      <p:ext uri="{BB962C8B-B14F-4D97-AF65-F5344CB8AC3E}">
        <p14:creationId xmlns:p14="http://schemas.microsoft.com/office/powerpoint/2010/main" val="36878673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a:extLst>
              <a:ext uri="{FF2B5EF4-FFF2-40B4-BE49-F238E27FC236}">
                <a16:creationId xmlns:a16="http://schemas.microsoft.com/office/drawing/2014/main" id="{7A672B98-14FC-411C-AB01-D1C7251231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Optimizing Nested Subqueries (Cont.)</a:t>
            </a:r>
          </a:p>
        </p:txBody>
      </p:sp>
      <p:sp>
        <p:nvSpPr>
          <p:cNvPr id="102403" name="Rectangle 3">
            <a:extLst>
              <a:ext uri="{FF2B5EF4-FFF2-40B4-BE49-F238E27FC236}">
                <a16:creationId xmlns:a16="http://schemas.microsoft.com/office/drawing/2014/main" id="{EF74BD83-425E-4E21-9AE9-6E0F41D9FEFE}"/>
              </a:ext>
            </a:extLst>
          </p:cNvPr>
          <p:cNvSpPr>
            <a:spLocks noGrp="1" noChangeArrowheads="1"/>
          </p:cNvSpPr>
          <p:nvPr>
            <p:ph idx="1"/>
          </p:nvPr>
        </p:nvSpPr>
        <p:spPr>
          <a:xfrm>
            <a:off x="1662764" y="826873"/>
            <a:ext cx="5847348" cy="4025979"/>
          </a:xfrm>
        </p:spPr>
        <p:txBody>
          <a:bodyPr/>
          <a:lstStyle/>
          <a:p>
            <a:r>
              <a:rPr lang="en-US" altLang="en-US" dirty="0"/>
              <a:t>The </a:t>
            </a:r>
            <a:r>
              <a:rPr lang="en-US" altLang="en-US" b="1" dirty="0" err="1">
                <a:solidFill>
                  <a:srgbClr val="002060"/>
                </a:solidFill>
              </a:rPr>
              <a:t>semijoin</a:t>
            </a:r>
            <a:r>
              <a:rPr lang="en-US" altLang="en-US" dirty="0"/>
              <a:t> operator </a:t>
            </a:r>
            <a:r>
              <a:rPr lang="en-IN" dirty="0"/>
              <a:t>⋉ </a:t>
            </a:r>
            <a:r>
              <a:rPr lang="en-US" altLang="en-US" dirty="0"/>
              <a:t>is defined as follows</a:t>
            </a:r>
          </a:p>
          <a:p>
            <a:pPr lvl="1"/>
            <a:r>
              <a:rPr lang="en-US" altLang="en-US" dirty="0"/>
              <a:t>A tuple </a:t>
            </a:r>
            <a:r>
              <a:rPr lang="en-US" altLang="en-US" i="1" dirty="0" err="1"/>
              <a:t>r</a:t>
            </a:r>
            <a:r>
              <a:rPr lang="en-US" altLang="en-US" i="1" baseline="-25000" dirty="0" err="1"/>
              <a:t>i</a:t>
            </a:r>
            <a:r>
              <a:rPr lang="en-US" altLang="en-US" dirty="0"/>
              <a:t> appears n times in </a:t>
            </a:r>
            <a:r>
              <a:rPr lang="en-US" altLang="en-US" i="1" dirty="0"/>
              <a:t>r </a:t>
            </a:r>
            <a:r>
              <a:rPr lang="en-IN" dirty="0"/>
              <a:t>⋉</a:t>
            </a:r>
            <a:r>
              <a:rPr lang="en-US" altLang="en-US" i="1" baseline="-25000" dirty="0">
                <a:sym typeface="Symbol" panose="05050102010706020507" pitchFamily="18" charset="2"/>
              </a:rPr>
              <a:t> </a:t>
            </a:r>
            <a:r>
              <a:rPr lang="en-US" altLang="en-US" baseline="-25000" dirty="0">
                <a:sym typeface="Symbol" panose="05050102010706020507" pitchFamily="18" charset="2"/>
              </a:rPr>
              <a:t></a:t>
            </a:r>
            <a:r>
              <a:rPr lang="en-US" altLang="en-US" i="1" dirty="0"/>
              <a:t> s</a:t>
            </a:r>
            <a:r>
              <a:rPr lang="en-US" altLang="en-US" dirty="0"/>
              <a:t> if it appears </a:t>
            </a:r>
            <a:r>
              <a:rPr lang="en-US" altLang="en-US" i="1" dirty="0"/>
              <a:t>n</a:t>
            </a:r>
            <a:r>
              <a:rPr lang="en-US" altLang="en-US" dirty="0"/>
              <a:t> times in </a:t>
            </a:r>
            <a:r>
              <a:rPr lang="en-US" altLang="en-US" i="1" dirty="0"/>
              <a:t>r</a:t>
            </a:r>
            <a:r>
              <a:rPr lang="en-US" altLang="en-US" dirty="0"/>
              <a:t>, and there is at least one matching tuple </a:t>
            </a:r>
            <a:r>
              <a:rPr lang="en-US" altLang="en-US" i="1" dirty="0" err="1"/>
              <a:t>s</a:t>
            </a:r>
            <a:r>
              <a:rPr lang="en-US" altLang="en-US" i="1" baseline="-25000" dirty="0" err="1"/>
              <a:t>i</a:t>
            </a:r>
            <a:r>
              <a:rPr lang="en-US" altLang="en-US" dirty="0"/>
              <a:t> in </a:t>
            </a:r>
            <a:r>
              <a:rPr lang="en-US" altLang="en-US" i="1" dirty="0"/>
              <a:t>s</a:t>
            </a:r>
          </a:p>
          <a:p>
            <a:r>
              <a:rPr lang="en-US" altLang="en-US" dirty="0"/>
              <a:t>E.g.: earlier nested query can be rewritten as </a:t>
            </a:r>
            <a:br>
              <a:rPr lang="en-US" altLang="en-US" dirty="0"/>
            </a:br>
            <a:r>
              <a:rPr lang="en-IN" altLang="en-US" dirty="0">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IN" i="1" baseline="-25000" dirty="0"/>
              <a:t>name</a:t>
            </a:r>
            <a:r>
              <a:rPr lang="en-IN" dirty="0"/>
              <a:t>(</a:t>
            </a:r>
            <a:r>
              <a:rPr lang="en-US" altLang="en-US" i="1" dirty="0"/>
              <a:t>instructor</a:t>
            </a:r>
            <a:r>
              <a:rPr lang="en-IN" altLang="en-US" dirty="0"/>
              <a:t> </a:t>
            </a:r>
            <a:r>
              <a:rPr lang="en-IN" dirty="0"/>
              <a:t>⋉ </a:t>
            </a:r>
            <a:r>
              <a:rPr lang="en-US" altLang="en-US" i="1" baseline="-25000" dirty="0">
                <a:sym typeface="Symbol" panose="05050102010706020507" pitchFamily="18" charset="2"/>
              </a:rPr>
              <a:t>instructor.ID=teaches.ID </a:t>
            </a:r>
            <a:r>
              <a:rPr lang="en-US" altLang="en-US" baseline="-25000" dirty="0">
                <a:sym typeface="Symbol" panose="05050102010706020507" pitchFamily="18" charset="2"/>
              </a:rPr>
              <a:t></a:t>
            </a:r>
            <a:r>
              <a:rPr lang="en-US" altLang="en-US" i="1" baseline="-25000" dirty="0">
                <a:sym typeface="Symbol" panose="05050102010706020507" pitchFamily="18" charset="2"/>
              </a:rPr>
              <a:t> </a:t>
            </a:r>
            <a:r>
              <a:rPr lang="en-US" altLang="en-US" i="1" baseline="-25000" dirty="0" err="1">
                <a:sym typeface="Symbol" panose="05050102010706020507" pitchFamily="18" charset="2"/>
              </a:rPr>
              <a:t>teaches.year</a:t>
            </a:r>
            <a:r>
              <a:rPr lang="en-US" altLang="en-US" i="1" baseline="-25000" dirty="0">
                <a:sym typeface="Symbol" panose="05050102010706020507" pitchFamily="18" charset="2"/>
              </a:rPr>
              <a:t>=2019</a:t>
            </a:r>
            <a:r>
              <a:rPr lang="en-US" altLang="en-US" i="1" dirty="0"/>
              <a:t> </a:t>
            </a:r>
            <a:r>
              <a:rPr lang="en-US" altLang="en-US" baseline="-25000" dirty="0">
                <a:sym typeface="Symbol" panose="05050102010706020507" pitchFamily="18" charset="2"/>
              </a:rPr>
              <a:t> </a:t>
            </a:r>
            <a:r>
              <a:rPr lang="en-US" altLang="en-US" i="1" dirty="0"/>
              <a:t>teaches</a:t>
            </a:r>
            <a:r>
              <a:rPr lang="en-US" altLang="en-US" dirty="0"/>
              <a:t>) </a:t>
            </a:r>
          </a:p>
          <a:p>
            <a:pPr lvl="1"/>
            <a:r>
              <a:rPr lang="en-US" altLang="en-US" dirty="0"/>
              <a:t>Or even as:  </a:t>
            </a:r>
            <a:r>
              <a:rPr lang="en-IN" altLang="en-US" dirty="0">
                <a:sym typeface="Symbol" panose="05050102010706020507" pitchFamily="18" charset="2"/>
              </a:rPr>
              <a:t> </a:t>
            </a:r>
            <a:r>
              <a:rPr lang="en-US" altLang="en-US" dirty="0">
                <a:ea typeface="MS PGothic" panose="020B0600070205080204" pitchFamily="34" charset="-128"/>
                <a:sym typeface="Symbol" panose="05050102010706020507" pitchFamily="18" charset="2"/>
              </a:rPr>
              <a:t></a:t>
            </a:r>
            <a:r>
              <a:rPr lang="en-IN" i="1" baseline="-25000" dirty="0"/>
              <a:t>name</a:t>
            </a:r>
            <a:r>
              <a:rPr lang="en-IN" dirty="0"/>
              <a:t>(</a:t>
            </a:r>
            <a:r>
              <a:rPr lang="en-US" altLang="en-US" i="1" dirty="0"/>
              <a:t>instructor</a:t>
            </a:r>
            <a:r>
              <a:rPr lang="en-IN" altLang="en-US" dirty="0"/>
              <a:t> </a:t>
            </a:r>
            <a:r>
              <a:rPr lang="en-IN" dirty="0"/>
              <a:t>⋉</a:t>
            </a:r>
            <a:r>
              <a:rPr lang="en-US" altLang="en-US" i="1" baseline="-25000" dirty="0">
                <a:sym typeface="Symbol" panose="05050102010706020507" pitchFamily="18" charset="2"/>
              </a:rPr>
              <a:t>instructor.ID=teaches.ID </a:t>
            </a:r>
            <a:r>
              <a:rPr lang="en-US" altLang="en-US" i="1" dirty="0">
                <a:sym typeface="Symbol" panose="05050102010706020507" pitchFamily="18" charset="2"/>
              </a:rPr>
              <a:t>(</a:t>
            </a:r>
            <a:r>
              <a:rPr lang="en-US" altLang="en-US" baseline="-25000" dirty="0" err="1">
                <a:sym typeface="Symbol" panose="05050102010706020507" pitchFamily="18" charset="2"/>
              </a:rPr>
              <a:t>t</a:t>
            </a:r>
            <a:r>
              <a:rPr lang="en-US" altLang="en-US" i="1" baseline="-25000" dirty="0" err="1">
                <a:sym typeface="Symbol" panose="05050102010706020507" pitchFamily="18" charset="2"/>
              </a:rPr>
              <a:t>eaches.year</a:t>
            </a:r>
            <a:r>
              <a:rPr lang="en-US" altLang="en-US" i="1" baseline="-25000" dirty="0">
                <a:sym typeface="Symbol" panose="05050102010706020507" pitchFamily="18" charset="2"/>
              </a:rPr>
              <a:t>=2019</a:t>
            </a:r>
            <a:r>
              <a:rPr lang="en-US" altLang="en-US" i="1" dirty="0"/>
              <a:t> teaches</a:t>
            </a:r>
            <a:r>
              <a:rPr lang="en-US" altLang="en-US" dirty="0"/>
              <a:t>))</a:t>
            </a:r>
          </a:p>
          <a:p>
            <a:pPr lvl="1"/>
            <a:r>
              <a:rPr lang="en-US" altLang="en-US" dirty="0"/>
              <a:t>Now the duplicate count is correct!</a:t>
            </a:r>
          </a:p>
          <a:p>
            <a:r>
              <a:rPr lang="en-US" altLang="en-US" dirty="0"/>
              <a:t>The above relational algebra query is also equivalent to</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ID </a:t>
            </a:r>
            <a:r>
              <a:rPr lang="en-US" altLang="en-US" b="1" dirty="0"/>
              <a:t>in </a:t>
            </a:r>
            <a:r>
              <a:rPr lang="en-US" altLang="en-US" dirty="0"/>
              <a:t>(</a:t>
            </a:r>
            <a:r>
              <a:rPr lang="en-US" altLang="en-US" b="1" dirty="0"/>
              <a:t>select </a:t>
            </a:r>
            <a:r>
              <a:rPr lang="en-US" altLang="en-US" i="1" dirty="0"/>
              <a:t>teaches.ID </a:t>
            </a:r>
            <a:br>
              <a:rPr lang="en-US" altLang="en-US" dirty="0"/>
            </a:br>
            <a:r>
              <a:rPr lang="en-US" altLang="en-US" dirty="0"/>
              <a:t>	                </a:t>
            </a:r>
            <a:r>
              <a:rPr lang="en-US" altLang="en-US" b="1" dirty="0"/>
              <a:t>from </a:t>
            </a:r>
            <a:r>
              <a:rPr lang="en-US" altLang="en-US" i="1" dirty="0"/>
              <a:t>teaches</a:t>
            </a:r>
            <a:br>
              <a:rPr lang="en-US" altLang="en-US" dirty="0"/>
            </a:br>
            <a:r>
              <a:rPr lang="en-US" altLang="en-US" dirty="0"/>
              <a:t>	                </a:t>
            </a:r>
            <a:r>
              <a:rPr lang="en-US" altLang="en-US" b="1" dirty="0"/>
              <a:t>where </a:t>
            </a:r>
            <a:r>
              <a:rPr lang="en-US" altLang="en-US" i="1" dirty="0" err="1"/>
              <a:t>teaches.year</a:t>
            </a:r>
            <a:r>
              <a:rPr lang="en-US" altLang="en-US" i="1" dirty="0"/>
              <a:t> = 2019</a:t>
            </a:r>
            <a:r>
              <a:rPr lang="en-US" altLang="en-US" dirty="0"/>
              <a:t>)</a:t>
            </a:r>
          </a:p>
        </p:txBody>
      </p:sp>
    </p:spTree>
    <p:extLst>
      <p:ext uri="{BB962C8B-B14F-4D97-AF65-F5344CB8AC3E}">
        <p14:creationId xmlns:p14="http://schemas.microsoft.com/office/powerpoint/2010/main" val="3647302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1245840328"/>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a:extLst>
              <a:ext uri="{FF2B5EF4-FFF2-40B4-BE49-F238E27FC236}">
                <a16:creationId xmlns:a16="http://schemas.microsoft.com/office/drawing/2014/main" id="{3CE1EAD6-DB5C-4834-8A41-B91AB1BF1B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Optimizing Nested Subqueries (Cont.)</a:t>
            </a:r>
          </a:p>
        </p:txBody>
      </p:sp>
      <mc:AlternateContent xmlns:mc="http://schemas.openxmlformats.org/markup-compatibility/2006">
        <mc:Choice xmlns:a14="http://schemas.microsoft.com/office/drawing/2010/main" Requires="a14">
          <p:sp>
            <p:nvSpPr>
              <p:cNvPr id="106499" name="Rectangle 3">
                <a:extLst>
                  <a:ext uri="{FF2B5EF4-FFF2-40B4-BE49-F238E27FC236}">
                    <a16:creationId xmlns:a16="http://schemas.microsoft.com/office/drawing/2014/main" id="{13C4CD1F-0D87-4F2A-85A1-F98440113CD7}"/>
                  </a:ext>
                </a:extLst>
              </p:cNvPr>
              <p:cNvSpPr>
                <a:spLocks noGrp="1" noChangeArrowheads="1"/>
              </p:cNvSpPr>
              <p:nvPr>
                <p:ph idx="1"/>
              </p:nvPr>
            </p:nvSpPr>
            <p:spPr>
              <a:xfrm>
                <a:off x="1662765" y="826873"/>
                <a:ext cx="5883441" cy="4025979"/>
              </a:xfrm>
            </p:spPr>
            <p:txBody>
              <a:bodyPr/>
              <a:lstStyle/>
              <a:p>
                <a:pPr>
                  <a:lnSpc>
                    <a:spcPct val="90000"/>
                  </a:lnSpc>
                </a:pPr>
                <a:r>
                  <a:rPr lang="en-US" altLang="en-US" dirty="0"/>
                  <a:t>This could also be written using only joins (in SQL) as</a:t>
                </a:r>
                <a:br>
                  <a:rPr lang="en-US" altLang="en-US" dirty="0"/>
                </a:br>
                <a:r>
                  <a:rPr lang="en-US" altLang="en-US" dirty="0"/>
                  <a:t>    </a:t>
                </a:r>
                <a:r>
                  <a:rPr lang="en-US" altLang="en-US" b="1" dirty="0"/>
                  <a:t>with </a:t>
                </a:r>
                <a:r>
                  <a:rPr lang="en-US" altLang="en-US" i="1" dirty="0"/>
                  <a:t>t</a:t>
                </a:r>
                <a:r>
                  <a:rPr lang="en-US" altLang="en-US" baseline="-25000" dirty="0"/>
                  <a:t>1</a:t>
                </a:r>
                <a:r>
                  <a:rPr lang="en-US" altLang="en-US" dirty="0"/>
                  <a:t> </a:t>
                </a:r>
                <a:r>
                  <a:rPr lang="en-US" altLang="en-US" b="1" dirty="0"/>
                  <a:t>as</a:t>
                </a:r>
                <a:r>
                  <a:rPr lang="en-US" altLang="en-US" dirty="0"/>
                  <a:t> </a:t>
                </a:r>
                <a:br>
                  <a:rPr lang="en-US" altLang="en-US" dirty="0"/>
                </a:br>
                <a:r>
                  <a:rPr lang="en-US" altLang="en-US" dirty="0"/>
                  <a:t>         (</a:t>
                </a:r>
                <a:r>
                  <a:rPr lang="en-US" altLang="en-US" b="1" dirty="0"/>
                  <a:t>select distinct </a:t>
                </a:r>
                <a:r>
                  <a:rPr lang="en-US" altLang="en-US" i="1" dirty="0"/>
                  <a:t>ID</a:t>
                </a:r>
                <a:br>
                  <a:rPr lang="en-US" altLang="en-US" dirty="0"/>
                </a:br>
                <a:r>
                  <a:rPr lang="en-US" altLang="en-US" dirty="0"/>
                  <a:t>         </a:t>
                </a:r>
                <a:r>
                  <a:rPr lang="en-US" altLang="en-US" b="1" dirty="0"/>
                  <a:t>from </a:t>
                </a:r>
                <a:r>
                  <a:rPr lang="en-US" altLang="en-US" i="1" dirty="0"/>
                  <a:t>teaches</a:t>
                </a:r>
                <a:br>
                  <a:rPr lang="en-US" altLang="en-US" i="1" dirty="0"/>
                </a:br>
                <a:r>
                  <a:rPr lang="en-US" altLang="en-US" i="1" dirty="0"/>
                  <a:t>         </a:t>
                </a:r>
                <a:r>
                  <a:rPr lang="en-US" altLang="en-US" b="1" dirty="0"/>
                  <a:t>where </a:t>
                </a:r>
                <a:r>
                  <a:rPr lang="en-US" altLang="en-US" i="1" dirty="0"/>
                  <a:t>year = 2019)</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r>
                  <a:rPr lang="en-US" altLang="en-US" dirty="0"/>
                  <a:t>, </a:t>
                </a:r>
                <a:r>
                  <a:rPr lang="en-US" altLang="en-US" i="1" dirty="0"/>
                  <a:t>t</a:t>
                </a:r>
                <a:r>
                  <a:rPr lang="en-US" altLang="en-US" baseline="-25000" dirty="0"/>
                  <a:t>1</a:t>
                </a:r>
                <a:br>
                  <a:rPr lang="en-US" altLang="en-US" dirty="0"/>
                </a:br>
                <a:r>
                  <a:rPr lang="en-US" altLang="en-US" dirty="0"/>
                  <a:t>     </a:t>
                </a:r>
                <a:r>
                  <a:rPr lang="en-US" altLang="en-US" b="1" dirty="0"/>
                  <a:t>where </a:t>
                </a:r>
                <a:r>
                  <a:rPr lang="en-US" altLang="en-US" i="1" dirty="0"/>
                  <a:t>t</a:t>
                </a:r>
                <a:r>
                  <a:rPr lang="en-US" altLang="en-US" baseline="-25000" dirty="0"/>
                  <a:t>1</a:t>
                </a:r>
                <a:r>
                  <a:rPr lang="en-US" altLang="en-US" dirty="0"/>
                  <a:t>.</a:t>
                </a:r>
                <a:r>
                  <a:rPr lang="en-US" altLang="en-US" i="1" dirty="0"/>
                  <a:t>ID = instructor.ID</a:t>
                </a:r>
              </a:p>
              <a:p>
                <a:pPr>
                  <a:lnSpc>
                    <a:spcPct val="90000"/>
                  </a:lnSpc>
                </a:pPr>
                <a:r>
                  <a:rPr lang="en-US" altLang="en-US" dirty="0"/>
                  <a:t>The query</a:t>
                </a:r>
                <a:r>
                  <a:rPr lang="en-US" altLang="en-US" b="1" dirty="0"/>
                  <a:t> </a:t>
                </a:r>
                <a:br>
                  <a:rPr lang="en-US" altLang="en-US" b="1" dirty="0"/>
                </a:br>
                <a:r>
                  <a:rPr lang="en-US" altLang="en-US" b="1" dirty="0"/>
                  <a:t>select</a:t>
                </a:r>
                <a:r>
                  <a:rPr lang="en-US" altLang="en-US" dirty="0"/>
                  <a:t> </a:t>
                </a:r>
                <a:r>
                  <a:rPr lang="en-US" altLang="en-US" i="1" dirty="0"/>
                  <a:t>name </a:t>
                </a:r>
                <a:br>
                  <a:rPr lang="en-US" altLang="en-US" i="1" dirty="0"/>
                </a:br>
                <a:r>
                  <a:rPr lang="en-US" altLang="en-US" b="1" dirty="0"/>
                  <a:t>from </a:t>
                </a:r>
                <a:r>
                  <a:rPr lang="en-US" altLang="en-US" i="1" dirty="0"/>
                  <a:t>instructor</a:t>
                </a:r>
                <a:br>
                  <a:rPr lang="en-US" altLang="en-US" i="1" dirty="0"/>
                </a:br>
                <a:r>
                  <a:rPr lang="en-US" altLang="en-US" b="1" dirty="0"/>
                  <a:t>where not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teaches</a:t>
                </a:r>
                <a:br>
                  <a:rPr lang="en-US" altLang="en-US" dirty="0"/>
                </a:br>
                <a:r>
                  <a:rPr lang="en-US" altLang="en-US" dirty="0"/>
                  <a:t>	                </a:t>
                </a:r>
                <a:r>
                  <a:rPr lang="en-US" altLang="en-US" b="1" dirty="0"/>
                  <a:t>where </a:t>
                </a:r>
                <a:r>
                  <a:rPr lang="en-US" altLang="en-US" i="1" dirty="0"/>
                  <a:t>instructor.ID = teaches.ID </a:t>
                </a:r>
                <a:r>
                  <a:rPr lang="en-US" altLang="en-US" b="1" dirty="0"/>
                  <a:t>and</a:t>
                </a:r>
                <a:r>
                  <a:rPr lang="en-US" altLang="en-US" i="1" dirty="0"/>
                  <a:t> </a:t>
                </a:r>
                <a:r>
                  <a:rPr lang="en-US" altLang="en-US" i="1" dirty="0" err="1"/>
                  <a:t>teaches.year</a:t>
                </a:r>
                <a:r>
                  <a:rPr lang="en-US" altLang="en-US" i="1" dirty="0"/>
                  <a:t> = 2019</a:t>
                </a:r>
                <a:r>
                  <a:rPr lang="en-US" altLang="en-US" dirty="0"/>
                  <a:t>)</a:t>
                </a:r>
              </a:p>
              <a:p>
                <a:pPr marL="0" indent="0">
                  <a:lnSpc>
                    <a:spcPct val="90000"/>
                  </a:lnSpc>
                  <a:buNone/>
                </a:pPr>
                <a:r>
                  <a:rPr lang="en-US" altLang="en-US" dirty="0"/>
                  <a:t>    can be rewritten using the </a:t>
                </a:r>
                <a:r>
                  <a:rPr lang="en-US" altLang="en-US" b="1" dirty="0">
                    <a:solidFill>
                      <a:srgbClr val="002060"/>
                    </a:solidFill>
                  </a:rPr>
                  <a:t>anti-</a:t>
                </a:r>
                <a:r>
                  <a:rPr lang="en-US" altLang="en-US" b="1" dirty="0" err="1">
                    <a:solidFill>
                      <a:srgbClr val="002060"/>
                    </a:solidFill>
                  </a:rPr>
                  <a:t>semijoin</a:t>
                </a:r>
                <a:r>
                  <a:rPr lang="en-US" altLang="en-US" dirty="0"/>
                  <a:t> operation as</a:t>
                </a:r>
                <a:r>
                  <a:rPr lang="en-IN" altLang="en-US" dirty="0"/>
                  <a:t> </a:t>
                </a:r>
                <a14:m>
                  <m:oMath xmlns:m="http://schemas.openxmlformats.org/officeDocument/2006/math">
                    <m:acc>
                      <m:accPr>
                        <m:chr m:val="̅"/>
                        <m:ctrlPr>
                          <a:rPr lang="en-IN" altLang="en-US" b="1" i="1" smtClean="0">
                            <a:latin typeface="Cambria Math" panose="02040503050406030204" pitchFamily="18" charset="0"/>
                          </a:rPr>
                        </m:ctrlPr>
                      </m:accPr>
                      <m:e>
                        <m:r>
                          <m:rPr>
                            <m:nor/>
                          </m:rPr>
                          <a:rPr lang="en-IN" b="1" dirty="0"/>
                          <m:t>⋉</m:t>
                        </m:r>
                      </m:e>
                    </m:acc>
                  </m:oMath>
                </a14:m>
                <a:br>
                  <a:rPr lang="en-IN" altLang="en-US" dirty="0"/>
                </a:br>
                <a:br>
                  <a:rPr lang="en-US" altLang="en-US" dirty="0"/>
                </a:br>
                <a:r>
                  <a:rPr lang="en-US" altLang="en-US" dirty="0"/>
                  <a:t>            </a:t>
                </a:r>
                <a:r>
                  <a:rPr lang="en-IN" altLang="en-US" dirty="0">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IN" i="1" baseline="-25000" dirty="0"/>
                  <a:t>name</a:t>
                </a:r>
                <a:r>
                  <a:rPr lang="en-IN" dirty="0"/>
                  <a:t>(</a:t>
                </a:r>
                <a:r>
                  <a:rPr lang="en-US" altLang="en-US" i="1" dirty="0"/>
                  <a:t>instructor</a:t>
                </a:r>
                <a:r>
                  <a:rPr lang="en-IN" altLang="en-US" dirty="0"/>
                  <a:t> </a:t>
                </a:r>
                <a14:m>
                  <m:oMath xmlns:m="http://schemas.openxmlformats.org/officeDocument/2006/math">
                    <m:acc>
                      <m:accPr>
                        <m:chr m:val="̅"/>
                        <m:ctrlPr>
                          <a:rPr lang="en-IN" altLang="en-US" b="0" i="1" smtClean="0">
                            <a:latin typeface="Cambria Math" panose="02040503050406030204" pitchFamily="18" charset="0"/>
                          </a:rPr>
                        </m:ctrlPr>
                      </m:accPr>
                      <m:e>
                        <m:r>
                          <m:rPr>
                            <m:nor/>
                          </m:rPr>
                          <a:rPr lang="en-IN" dirty="0"/>
                          <m:t>⋉</m:t>
                        </m:r>
                      </m:e>
                    </m:acc>
                  </m:oMath>
                </a14:m>
                <a:r>
                  <a:rPr lang="en-US" altLang="en-US" i="1" baseline="-25000" dirty="0">
                    <a:sym typeface="Symbol" panose="05050102010706020507" pitchFamily="18" charset="2"/>
                  </a:rPr>
                  <a:t>instructor.ID=teaches.ID </a:t>
                </a:r>
                <a:r>
                  <a:rPr lang="en-US" altLang="en-US" baseline="-25000" dirty="0">
                    <a:sym typeface="Symbol" panose="05050102010706020507" pitchFamily="18" charset="2"/>
                  </a:rPr>
                  <a:t></a:t>
                </a:r>
                <a:r>
                  <a:rPr lang="en-US" altLang="en-US" i="1" baseline="-25000" dirty="0">
                    <a:sym typeface="Symbol" panose="05050102010706020507" pitchFamily="18" charset="2"/>
                  </a:rPr>
                  <a:t> </a:t>
                </a:r>
                <a:r>
                  <a:rPr lang="en-US" altLang="en-US" i="1" baseline="-25000" dirty="0" err="1">
                    <a:sym typeface="Symbol" panose="05050102010706020507" pitchFamily="18" charset="2"/>
                  </a:rPr>
                  <a:t>teaches.year</a:t>
                </a:r>
                <a:r>
                  <a:rPr lang="en-US" altLang="en-US" i="1" baseline="-25000" dirty="0">
                    <a:sym typeface="Symbol" panose="05050102010706020507" pitchFamily="18" charset="2"/>
                  </a:rPr>
                  <a:t>=2019</a:t>
                </a:r>
                <a:r>
                  <a:rPr lang="en-US" altLang="en-US" i="1" dirty="0"/>
                  <a:t> </a:t>
                </a:r>
                <a:r>
                  <a:rPr lang="en-US" altLang="en-US" baseline="-25000" dirty="0">
                    <a:sym typeface="Symbol" panose="05050102010706020507" pitchFamily="18" charset="2"/>
                  </a:rPr>
                  <a:t> </a:t>
                </a:r>
                <a:r>
                  <a:rPr lang="en-US" altLang="en-US" i="1" dirty="0"/>
                  <a:t>teaches</a:t>
                </a:r>
                <a:r>
                  <a:rPr lang="en-US" altLang="en-US" dirty="0"/>
                  <a:t>) </a:t>
                </a:r>
              </a:p>
            </p:txBody>
          </p:sp>
        </mc:Choice>
        <mc:Fallback>
          <p:sp>
            <p:nvSpPr>
              <p:cNvPr id="106499" name="Rectangle 3">
                <a:extLst>
                  <a:ext uri="{FF2B5EF4-FFF2-40B4-BE49-F238E27FC236}">
                    <a16:creationId xmlns:a16="http://schemas.microsoft.com/office/drawing/2014/main" id="{13C4CD1F-0D87-4F2A-85A1-F98440113CD7}"/>
                  </a:ext>
                </a:extLst>
              </p:cNvPr>
              <p:cNvSpPr>
                <a:spLocks noGrp="1" noRot="1" noChangeAspect="1" noMove="1" noResize="1" noEditPoints="1" noAdjustHandles="1" noChangeArrowheads="1" noChangeShapeType="1" noTextEdit="1"/>
              </p:cNvSpPr>
              <p:nvPr>
                <p:ph idx="1"/>
              </p:nvPr>
            </p:nvSpPr>
            <p:spPr>
              <a:xfrm>
                <a:off x="1662765" y="826873"/>
                <a:ext cx="5883441" cy="4025979"/>
              </a:xfrm>
              <a:blipFill>
                <a:blip r:embed="rId3"/>
                <a:stretch>
                  <a:fillRect t="-943"/>
                </a:stretch>
              </a:blipFill>
            </p:spPr>
            <p:txBody>
              <a:bodyPr/>
              <a:lstStyle/>
              <a:p>
                <a:r>
                  <a:rPr lang="en-US">
                    <a:noFill/>
                  </a:rPr>
                  <a:t> </a:t>
                </a:r>
              </a:p>
            </p:txBody>
          </p:sp>
        </mc:Fallback>
      </mc:AlternateContent>
    </p:spTree>
    <p:extLst>
      <p:ext uri="{BB962C8B-B14F-4D97-AF65-F5344CB8AC3E}">
        <p14:creationId xmlns:p14="http://schemas.microsoft.com/office/powerpoint/2010/main" val="24154861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a:extLst>
              <a:ext uri="{FF2B5EF4-FFF2-40B4-BE49-F238E27FC236}">
                <a16:creationId xmlns:a16="http://schemas.microsoft.com/office/drawing/2014/main" id="{44E71600-EAEB-4445-9FE7-51CF8BC596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Optimizing Nested Subqueries (Cont.)</a:t>
            </a:r>
          </a:p>
        </p:txBody>
      </p:sp>
      <p:sp>
        <p:nvSpPr>
          <p:cNvPr id="104451" name="Rectangle 3">
            <a:extLst>
              <a:ext uri="{FF2B5EF4-FFF2-40B4-BE49-F238E27FC236}">
                <a16:creationId xmlns:a16="http://schemas.microsoft.com/office/drawing/2014/main" id="{A5D2FC05-4587-4642-8988-4937CFE8C92B}"/>
              </a:ext>
            </a:extLst>
          </p:cNvPr>
          <p:cNvSpPr>
            <a:spLocks noGrp="1" noChangeArrowheads="1"/>
          </p:cNvSpPr>
          <p:nvPr>
            <p:ph idx="1"/>
          </p:nvPr>
        </p:nvSpPr>
        <p:spPr>
          <a:xfrm>
            <a:off x="1648326" y="826873"/>
            <a:ext cx="5710188" cy="4025979"/>
          </a:xfrm>
        </p:spPr>
        <p:txBody>
          <a:bodyPr/>
          <a:lstStyle/>
          <a:p>
            <a:pPr>
              <a:lnSpc>
                <a:spcPct val="90000"/>
              </a:lnSpc>
              <a:buFont typeface="Monotype Sorts" pitchFamily="-65" charset="2"/>
              <a:buNone/>
            </a:pPr>
            <a:r>
              <a:rPr lang="en-US" altLang="en-US" dirty="0"/>
              <a:t>In general, SQL queries of the form below can be rewritten as shown</a:t>
            </a:r>
          </a:p>
          <a:p>
            <a:pPr>
              <a:lnSpc>
                <a:spcPct val="90000"/>
              </a:lnSpc>
            </a:pPr>
            <a:r>
              <a:rPr lang="en-US" altLang="en-US" dirty="0"/>
              <a:t>Rewrite:  </a:t>
            </a:r>
            <a:r>
              <a:rPr lang="en-US" altLang="en-US" b="1" dirty="0"/>
              <a:t>select </a:t>
            </a:r>
            <a:r>
              <a:rPr lang="en-US" altLang="en-US" i="1" dirty="0"/>
              <a:t>A</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i="1" dirty="0"/>
              <a:t>, r</a:t>
            </a:r>
            <a:r>
              <a:rPr lang="en-US" altLang="en-US" baseline="-25000" dirty="0"/>
              <a:t>2</a:t>
            </a:r>
            <a:r>
              <a:rPr lang="en-US" altLang="en-US" i="1" dirty="0"/>
              <a:t> ,…, </a:t>
            </a:r>
            <a:r>
              <a:rPr lang="en-US" altLang="en-US" i="1" dirty="0" err="1"/>
              <a:t>r</a:t>
            </a:r>
            <a:r>
              <a:rPr lang="en-US" altLang="en-US" baseline="-25000" dirty="0" err="1"/>
              <a:t>n</a:t>
            </a:r>
            <a:r>
              <a:rPr lang="en-US" altLang="en-US" baseline="-25000" dirty="0"/>
              <a:t> </a:t>
            </a:r>
            <a:br>
              <a:rPr lang="en-US" altLang="en-US" baseline="-25000" dirty="0"/>
            </a:br>
            <a:r>
              <a:rPr lang="en-US" altLang="en-US" baseline="-25000" dirty="0"/>
              <a:t>                         </a:t>
            </a:r>
            <a:r>
              <a:rPr lang="en-US" altLang="en-US" b="1" dirty="0"/>
              <a:t>where</a:t>
            </a:r>
            <a:r>
              <a:rPr lang="en-US" altLang="en-US" dirty="0"/>
              <a:t> </a:t>
            </a:r>
            <a:r>
              <a:rPr lang="en-US" altLang="en-US" i="1" dirty="0"/>
              <a:t>P</a:t>
            </a:r>
            <a:r>
              <a:rPr lang="en-US" altLang="en-US" baseline="-25000" dirty="0"/>
              <a:t>1</a:t>
            </a:r>
            <a:r>
              <a:rPr lang="en-US" altLang="en-US" dirty="0"/>
              <a:t> </a:t>
            </a:r>
            <a:r>
              <a:rPr lang="en-US" altLang="en-US" b="1" dirty="0"/>
              <a:t>and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a:t>
            </a:r>
            <a:r>
              <a:rPr lang="en-US" altLang="en-US" dirty="0"/>
              <a:t> </a:t>
            </a:r>
            <a:r>
              <a:rPr lang="en-US" altLang="en-US" i="1" dirty="0"/>
              <a:t>s</a:t>
            </a:r>
            <a:r>
              <a:rPr lang="en-US" altLang="en-US" baseline="-25000" dirty="0"/>
              <a:t>1</a:t>
            </a:r>
            <a:r>
              <a:rPr lang="en-US" altLang="en-US" i="1" dirty="0"/>
              <a:t>, s</a:t>
            </a:r>
            <a:r>
              <a:rPr lang="en-US" altLang="en-US" baseline="-25000" dirty="0"/>
              <a:t>2</a:t>
            </a:r>
            <a:r>
              <a:rPr lang="en-US" altLang="en-US" i="1" dirty="0"/>
              <a:t> ,…, </a:t>
            </a:r>
            <a:r>
              <a:rPr lang="en-US" altLang="en-US" i="1" dirty="0" err="1"/>
              <a:t>s</a:t>
            </a:r>
            <a:r>
              <a:rPr lang="en-US" altLang="en-US" baseline="-25000" dirty="0" err="1"/>
              <a:t>m</a:t>
            </a:r>
            <a:r>
              <a:rPr lang="en-US" altLang="en-US" baseline="-25000" dirty="0"/>
              <a:t> </a:t>
            </a:r>
            <a:br>
              <a:rPr lang="en-US" altLang="en-US" dirty="0"/>
            </a:br>
            <a:r>
              <a:rPr lang="en-US" altLang="en-US" dirty="0"/>
              <a:t>				      </a:t>
            </a:r>
            <a:r>
              <a:rPr lang="en-US" altLang="en-US" b="1" dirty="0"/>
              <a:t>where</a:t>
            </a:r>
            <a:r>
              <a:rPr lang="en-US" altLang="en-US" dirty="0"/>
              <a:t> </a:t>
            </a:r>
            <a:r>
              <a:rPr lang="en-US" altLang="en-US" i="1" dirty="0"/>
              <a:t>P</a:t>
            </a:r>
            <a:r>
              <a:rPr lang="en-US" altLang="en-US" baseline="-25000" dirty="0"/>
              <a:t>2</a:t>
            </a:r>
            <a:r>
              <a:rPr lang="en-US" altLang="en-US" baseline="30000" dirty="0"/>
              <a:t>1</a:t>
            </a:r>
            <a:r>
              <a:rPr lang="en-US" altLang="en-US" baseline="-25000" dirty="0"/>
              <a:t>  </a:t>
            </a:r>
            <a:r>
              <a:rPr lang="en-US" altLang="en-US" b="1" dirty="0"/>
              <a:t>and</a:t>
            </a:r>
            <a:r>
              <a:rPr lang="en-US" altLang="en-US" i="1" dirty="0"/>
              <a:t> P</a:t>
            </a:r>
            <a:r>
              <a:rPr lang="en-US" altLang="en-US" baseline="-25000" dirty="0"/>
              <a:t>2</a:t>
            </a:r>
            <a:r>
              <a:rPr lang="en-US" altLang="en-US" baseline="30000" dirty="0"/>
              <a:t>2</a:t>
            </a:r>
            <a:r>
              <a:rPr lang="en-US" altLang="en-US" baseline="-25000" dirty="0"/>
              <a:t> </a:t>
            </a:r>
            <a:r>
              <a:rPr lang="en-US" altLang="en-US" dirty="0"/>
              <a:t>)</a:t>
            </a:r>
          </a:p>
          <a:p>
            <a:pPr>
              <a:lnSpc>
                <a:spcPct val="90000"/>
              </a:lnSpc>
            </a:pPr>
            <a:r>
              <a:rPr lang="en-US" altLang="en-US" dirty="0"/>
              <a:t>To: </a:t>
            </a:r>
            <a:r>
              <a:rPr lang="en-US" altLang="en-US" dirty="0">
                <a:ea typeface="MS PGothic" panose="020B0600070205080204" pitchFamily="34" charset="-128"/>
                <a:sym typeface="Symbol" panose="05050102010706020507" pitchFamily="18" charset="2"/>
              </a:rPr>
              <a:t> </a:t>
            </a:r>
            <a:r>
              <a:rPr lang="en-IN" i="1" baseline="-25000" dirty="0"/>
              <a:t>A</a:t>
            </a:r>
            <a:r>
              <a:rPr lang="en-IN" dirty="0"/>
              <a:t>(</a:t>
            </a:r>
            <a:r>
              <a:rPr lang="el-GR" altLang="en-US" dirty="0"/>
              <a:t>σ</a:t>
            </a:r>
            <a:r>
              <a:rPr lang="en-US" altLang="en-US" baseline="-25000" dirty="0"/>
              <a:t> P1 </a:t>
            </a:r>
            <a:r>
              <a:rPr lang="en-US" altLang="en-US" dirty="0"/>
              <a:t>(</a:t>
            </a:r>
            <a:r>
              <a:rPr lang="en-US" altLang="en-US" i="1" dirty="0"/>
              <a:t>r</a:t>
            </a:r>
            <a:r>
              <a:rPr lang="en-US" altLang="en-US" baseline="-25000" dirty="0"/>
              <a:t>1</a:t>
            </a:r>
            <a:r>
              <a:rPr lang="en-US" altLang="en-US" i="1" dirty="0"/>
              <a:t> </a:t>
            </a:r>
            <a:r>
              <a:rPr lang="en-US" altLang="en-US" dirty="0"/>
              <a:t>x</a:t>
            </a:r>
            <a:r>
              <a:rPr lang="en-US" altLang="en-US" i="1" dirty="0"/>
              <a:t> r</a:t>
            </a:r>
            <a:r>
              <a:rPr lang="en-US" altLang="en-US" baseline="-25000" dirty="0"/>
              <a:t>2</a:t>
            </a:r>
            <a:r>
              <a:rPr lang="en-US" altLang="en-US" i="1" dirty="0"/>
              <a:t> </a:t>
            </a:r>
            <a:r>
              <a:rPr lang="en-US" altLang="en-US" dirty="0"/>
              <a:t>x </a:t>
            </a:r>
            <a:r>
              <a:rPr lang="en-US" altLang="en-US" i="1" dirty="0"/>
              <a:t>…</a:t>
            </a:r>
            <a:r>
              <a:rPr lang="en-US" altLang="en-US" dirty="0"/>
              <a:t> x</a:t>
            </a:r>
            <a:r>
              <a:rPr lang="en-US" altLang="en-US" i="1" dirty="0"/>
              <a:t> </a:t>
            </a:r>
            <a:r>
              <a:rPr lang="en-US" altLang="en-US" i="1" dirty="0" err="1"/>
              <a:t>r</a:t>
            </a:r>
            <a:r>
              <a:rPr lang="en-US" altLang="en-US" baseline="-25000" dirty="0" err="1"/>
              <a:t>n</a:t>
            </a:r>
            <a:r>
              <a:rPr lang="en-US" altLang="en-US" baseline="-25000" dirty="0"/>
              <a:t> </a:t>
            </a:r>
            <a:r>
              <a:rPr lang="en-US" altLang="en-US" dirty="0"/>
              <a:t>) </a:t>
            </a:r>
            <a:r>
              <a:rPr lang="en-IN" dirty="0"/>
              <a:t>⋉ </a:t>
            </a:r>
            <a:r>
              <a:rPr lang="en-US" altLang="en-US" i="1" baseline="-25000" dirty="0">
                <a:sym typeface="Symbol" panose="05050102010706020507" pitchFamily="18" charset="2"/>
              </a:rPr>
              <a:t>P</a:t>
            </a:r>
            <a:r>
              <a:rPr lang="en-US" altLang="en-US" i="1" baseline="-34000" dirty="0">
                <a:sym typeface="Symbol" panose="05050102010706020507" pitchFamily="18" charset="2"/>
              </a:rPr>
              <a:t>2</a:t>
            </a:r>
            <a:r>
              <a:rPr lang="en-US" altLang="en-US" i="1" baseline="-10000" dirty="0">
                <a:sym typeface="Symbol" panose="05050102010706020507" pitchFamily="18" charset="2"/>
              </a:rPr>
              <a:t>2</a:t>
            </a:r>
            <a:r>
              <a:rPr lang="en-US" altLang="en-US" i="1" dirty="0"/>
              <a:t> </a:t>
            </a:r>
            <a:r>
              <a:rPr lang="en-US" altLang="en-US" baseline="-25000" dirty="0">
                <a:sym typeface="Symbol" panose="05050102010706020507" pitchFamily="18" charset="2"/>
              </a:rPr>
              <a:t> </a:t>
            </a:r>
            <a:r>
              <a:rPr lang="el-GR" altLang="en-US" dirty="0"/>
              <a:t>σ</a:t>
            </a:r>
            <a:r>
              <a:rPr lang="en-US" altLang="en-US" baseline="-25000" dirty="0"/>
              <a:t> </a:t>
            </a:r>
            <a:r>
              <a:rPr lang="en-US" altLang="en-US" i="1" baseline="-25000" dirty="0">
                <a:sym typeface="Symbol" panose="05050102010706020507" pitchFamily="18" charset="2"/>
              </a:rPr>
              <a:t>P</a:t>
            </a:r>
            <a:r>
              <a:rPr lang="en-US" altLang="en-US" i="1" baseline="-34000" dirty="0">
                <a:sym typeface="Symbol" panose="05050102010706020507" pitchFamily="18" charset="2"/>
              </a:rPr>
              <a:t>2</a:t>
            </a:r>
            <a:r>
              <a:rPr lang="en-US" altLang="en-US" i="1" baseline="-10000" dirty="0">
                <a:sym typeface="Symbol" panose="05050102010706020507" pitchFamily="18" charset="2"/>
              </a:rPr>
              <a:t>1</a:t>
            </a:r>
            <a:r>
              <a:rPr lang="en-US" altLang="en-US" baseline="-25000" dirty="0"/>
              <a:t> </a:t>
            </a:r>
            <a:r>
              <a:rPr lang="en-US" altLang="en-US" i="1" dirty="0"/>
              <a:t>(s</a:t>
            </a:r>
            <a:r>
              <a:rPr lang="en-US" altLang="en-US" baseline="-25000" dirty="0"/>
              <a:t>1</a:t>
            </a:r>
            <a:r>
              <a:rPr lang="en-US" altLang="en-US" i="1" dirty="0"/>
              <a:t> </a:t>
            </a:r>
            <a:r>
              <a:rPr lang="en-US" altLang="en-US" dirty="0"/>
              <a:t>x</a:t>
            </a:r>
            <a:r>
              <a:rPr lang="en-US" altLang="en-US" i="1" dirty="0"/>
              <a:t> s</a:t>
            </a:r>
            <a:r>
              <a:rPr lang="en-US" altLang="en-US" baseline="-25000" dirty="0"/>
              <a:t>2</a:t>
            </a:r>
            <a:r>
              <a:rPr lang="en-US" altLang="en-US" i="1" dirty="0"/>
              <a:t> </a:t>
            </a:r>
            <a:r>
              <a:rPr lang="en-US" altLang="en-US" dirty="0"/>
              <a:t>x </a:t>
            </a:r>
            <a:r>
              <a:rPr lang="en-US" altLang="en-US" i="1" dirty="0"/>
              <a:t>…</a:t>
            </a:r>
            <a:r>
              <a:rPr lang="en-US" altLang="en-US" dirty="0"/>
              <a:t> x</a:t>
            </a:r>
            <a:r>
              <a:rPr lang="en-US" altLang="en-US" i="1" dirty="0"/>
              <a:t> </a:t>
            </a:r>
            <a:r>
              <a:rPr lang="en-US" altLang="en-US" i="1" dirty="0" err="1"/>
              <a:t>s</a:t>
            </a:r>
            <a:r>
              <a:rPr lang="en-US" altLang="en-US" baseline="-25000" dirty="0" err="1"/>
              <a:t>m</a:t>
            </a:r>
            <a:r>
              <a:rPr lang="en-US" altLang="en-US" baseline="-25000" dirty="0"/>
              <a:t> </a:t>
            </a:r>
            <a:r>
              <a:rPr lang="en-US" altLang="en-US" dirty="0"/>
              <a:t>)</a:t>
            </a:r>
          </a:p>
          <a:p>
            <a:pPr lvl="1">
              <a:lnSpc>
                <a:spcPct val="90000"/>
              </a:lnSpc>
            </a:pPr>
            <a:r>
              <a:rPr lang="en-US" altLang="en-US" i="1" dirty="0"/>
              <a:t>P</a:t>
            </a:r>
            <a:r>
              <a:rPr lang="en-US" altLang="en-US" baseline="-25000" dirty="0"/>
              <a:t>2</a:t>
            </a:r>
            <a:r>
              <a:rPr lang="en-US" altLang="en-US" baseline="30000" dirty="0"/>
              <a:t>1  </a:t>
            </a:r>
            <a:r>
              <a:rPr lang="en-US" altLang="en-US" dirty="0"/>
              <a:t>contains predicates that do not involve any correlation variables</a:t>
            </a:r>
          </a:p>
          <a:p>
            <a:pPr lvl="1">
              <a:lnSpc>
                <a:spcPct val="90000"/>
              </a:lnSpc>
            </a:pPr>
            <a:r>
              <a:rPr lang="en-US" altLang="en-US" i="1" dirty="0"/>
              <a:t>P</a:t>
            </a:r>
            <a:r>
              <a:rPr lang="en-US" altLang="en-US" baseline="-25000" dirty="0"/>
              <a:t>2</a:t>
            </a:r>
            <a:r>
              <a:rPr lang="en-US" altLang="en-US" baseline="30000" dirty="0"/>
              <a:t>2</a:t>
            </a:r>
            <a:r>
              <a:rPr lang="en-US" altLang="en-US" dirty="0"/>
              <a:t> contains predicates involving correlation variables</a:t>
            </a:r>
          </a:p>
          <a:p>
            <a:pPr>
              <a:lnSpc>
                <a:spcPct val="90000"/>
              </a:lnSpc>
            </a:pPr>
            <a:r>
              <a:rPr lang="en-US" altLang="en-US" dirty="0"/>
              <a:t>The process of replacing a nested query by a query with a join/</a:t>
            </a:r>
            <a:r>
              <a:rPr lang="en-US" altLang="en-US" dirty="0" err="1"/>
              <a:t>semijoin</a:t>
            </a:r>
            <a:r>
              <a:rPr lang="en-US" altLang="en-US" dirty="0"/>
              <a:t> (possibly with a temporary relation) is called </a:t>
            </a:r>
            <a:r>
              <a:rPr lang="en-US" altLang="en-US" b="1" dirty="0">
                <a:solidFill>
                  <a:srgbClr val="002060"/>
                </a:solidFill>
              </a:rPr>
              <a:t>decorrelation</a:t>
            </a:r>
            <a:r>
              <a:rPr lang="en-US" altLang="en-US" dirty="0">
                <a:solidFill>
                  <a:schemeClr val="tx2"/>
                </a:solidFill>
              </a:rPr>
              <a:t>.</a:t>
            </a:r>
          </a:p>
          <a:p>
            <a:pPr>
              <a:lnSpc>
                <a:spcPct val="90000"/>
              </a:lnSpc>
            </a:pPr>
            <a:r>
              <a:rPr lang="en-US" altLang="en-US" dirty="0"/>
              <a:t>Decorrelation is more complicated in several cases, e.g.</a:t>
            </a:r>
          </a:p>
          <a:p>
            <a:pPr lvl="2">
              <a:lnSpc>
                <a:spcPct val="90000"/>
              </a:lnSpc>
            </a:pPr>
            <a:r>
              <a:rPr lang="en-US" altLang="en-US" dirty="0"/>
              <a:t>The nested subquery uses aggregation, or</a:t>
            </a:r>
          </a:p>
          <a:p>
            <a:pPr lvl="2">
              <a:lnSpc>
                <a:spcPct val="90000"/>
              </a:lnSpc>
            </a:pPr>
            <a:r>
              <a:rPr lang="en-US" altLang="en-US" dirty="0"/>
              <a:t>The nested subquery is a scalar subquery</a:t>
            </a:r>
          </a:p>
          <a:p>
            <a:pPr lvl="1">
              <a:lnSpc>
                <a:spcPct val="90000"/>
              </a:lnSpc>
            </a:pPr>
            <a:r>
              <a:rPr lang="en-US" altLang="en-US" dirty="0"/>
              <a:t>Correlated evaluation used in these cases</a:t>
            </a:r>
          </a:p>
          <a:p>
            <a:pPr>
              <a:lnSpc>
                <a:spcPct val="90000"/>
              </a:lnSpc>
            </a:pPr>
            <a:endParaRPr lang="en-US" altLang="en-US" dirty="0"/>
          </a:p>
        </p:txBody>
      </p:sp>
    </p:spTree>
    <p:extLst>
      <p:ext uri="{BB962C8B-B14F-4D97-AF65-F5344CB8AC3E}">
        <p14:creationId xmlns:p14="http://schemas.microsoft.com/office/powerpoint/2010/main" val="26667930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5E7A-4CE6-47C9-A956-33A6A29C21F8}"/>
              </a:ext>
            </a:extLst>
          </p:cNvPr>
          <p:cNvSpPr>
            <a:spLocks noGrp="1"/>
          </p:cNvSpPr>
          <p:nvPr>
            <p:ph type="title"/>
          </p:nvPr>
        </p:nvSpPr>
        <p:spPr/>
        <p:txBody>
          <a:bodyPr/>
          <a:lstStyle/>
          <a:p>
            <a:r>
              <a:rPr lang="en-IN" dirty="0"/>
              <a:t>Decorrelation (Cont.)</a:t>
            </a:r>
          </a:p>
        </p:txBody>
      </p:sp>
      <p:sp>
        <p:nvSpPr>
          <p:cNvPr id="3" name="Content Placeholder 2">
            <a:extLst>
              <a:ext uri="{FF2B5EF4-FFF2-40B4-BE49-F238E27FC236}">
                <a16:creationId xmlns:a16="http://schemas.microsoft.com/office/drawing/2014/main" id="{124B5AE5-D832-4D58-9ABC-DC849F09CDCF}"/>
              </a:ext>
            </a:extLst>
          </p:cNvPr>
          <p:cNvSpPr>
            <a:spLocks noGrp="1"/>
          </p:cNvSpPr>
          <p:nvPr>
            <p:ph idx="1"/>
          </p:nvPr>
        </p:nvSpPr>
        <p:spPr>
          <a:xfrm>
            <a:off x="1662764" y="826873"/>
            <a:ext cx="6114398" cy="4025979"/>
          </a:xfrm>
        </p:spPr>
        <p:txBody>
          <a:bodyPr/>
          <a:lstStyle/>
          <a:p>
            <a:r>
              <a:rPr lang="en-US" altLang="en-US" dirty="0"/>
              <a:t>Decorrelation of scalar aggregate subqueries can be done using </a:t>
            </a:r>
            <a:r>
              <a:rPr lang="en-US" altLang="en-US" dirty="0" err="1"/>
              <a:t>groupby</a:t>
            </a:r>
            <a:r>
              <a:rPr lang="en-US" altLang="en-US" dirty="0"/>
              <a:t>/aggregation in some cases</a:t>
            </a:r>
          </a:p>
          <a:p>
            <a:r>
              <a:rPr lang="en-US" altLang="en-US" b="1" dirty="0"/>
              <a:t>select </a:t>
            </a:r>
            <a:r>
              <a:rPr lang="en-US" altLang="en-US" i="1" dirty="0"/>
              <a:t>name</a:t>
            </a:r>
            <a:br>
              <a:rPr lang="en-US" altLang="en-US" b="1" dirty="0"/>
            </a:br>
            <a:r>
              <a:rPr lang="en-US" altLang="en-US" b="1" dirty="0"/>
              <a:t>from </a:t>
            </a:r>
            <a:r>
              <a:rPr lang="en-US" altLang="en-US" i="1" dirty="0"/>
              <a:t>instructor</a:t>
            </a:r>
            <a:br>
              <a:rPr lang="en-US" altLang="en-US" i="1" dirty="0"/>
            </a:br>
            <a:r>
              <a:rPr lang="en-US" altLang="en-US" b="1" dirty="0"/>
              <a:t>where </a:t>
            </a:r>
            <a:r>
              <a:rPr lang="en-US" altLang="en-US" b="1" i="1" dirty="0"/>
              <a:t> </a:t>
            </a:r>
            <a:r>
              <a:rPr lang="en-US" altLang="en-US" dirty="0"/>
              <a:t>1 &lt;</a:t>
            </a:r>
            <a:r>
              <a:rPr lang="en-US" altLang="en-US" b="1" dirty="0"/>
              <a:t> </a:t>
            </a:r>
            <a:r>
              <a:rPr lang="en-US" altLang="en-US" dirty="0"/>
              <a:t>(</a:t>
            </a:r>
            <a:r>
              <a:rPr lang="en-US" altLang="en-US" b="1" dirty="0"/>
              <a:t>select count</a:t>
            </a:r>
            <a:r>
              <a:rPr lang="en-US" altLang="en-US" dirty="0"/>
              <a:t>(*)</a:t>
            </a:r>
            <a:r>
              <a:rPr lang="en-US" altLang="en-US" i="1" dirty="0"/>
              <a:t> </a:t>
            </a:r>
            <a:br>
              <a:rPr lang="en-US" altLang="en-US" dirty="0"/>
            </a:br>
            <a:r>
              <a:rPr lang="en-US" altLang="en-US" dirty="0"/>
              <a:t>	                </a:t>
            </a:r>
            <a:r>
              <a:rPr lang="en-US" altLang="en-US" b="1" dirty="0"/>
              <a:t>from </a:t>
            </a:r>
            <a:r>
              <a:rPr lang="en-US" altLang="en-US" i="1" dirty="0"/>
              <a:t>teaches</a:t>
            </a:r>
            <a:br>
              <a:rPr lang="en-US" altLang="en-US" dirty="0"/>
            </a:br>
            <a:r>
              <a:rPr lang="en-US" altLang="en-US" dirty="0"/>
              <a:t>	                </a:t>
            </a:r>
            <a:r>
              <a:rPr lang="en-US" altLang="en-US" b="1" dirty="0"/>
              <a:t>where </a:t>
            </a:r>
            <a:r>
              <a:rPr lang="en-US" altLang="en-US" i="1" dirty="0"/>
              <a:t>instructor.ID = teaches.ID </a:t>
            </a:r>
            <a:br>
              <a:rPr lang="en-US" altLang="en-US" i="1" dirty="0"/>
            </a:br>
            <a:r>
              <a:rPr lang="en-US" altLang="en-US" i="1" dirty="0"/>
              <a:t>                                    </a:t>
            </a:r>
            <a:r>
              <a:rPr lang="en-US" altLang="en-US" b="1" dirty="0"/>
              <a:t>and </a:t>
            </a:r>
            <a:r>
              <a:rPr lang="en-US" altLang="en-US" i="1" dirty="0" err="1"/>
              <a:t>teaches.year</a:t>
            </a:r>
            <a:r>
              <a:rPr lang="en-US" altLang="en-US" i="1" dirty="0"/>
              <a:t> = 2019</a:t>
            </a:r>
            <a:r>
              <a:rPr lang="en-US" altLang="en-US" dirty="0"/>
              <a:t>)</a:t>
            </a:r>
          </a:p>
          <a:p>
            <a:r>
              <a:rPr lang="en-IN" altLang="en-US" dirty="0">
                <a:sym typeface="Symbol" panose="05050102010706020507" pitchFamily="18" charset="2"/>
              </a:rPr>
              <a:t> </a:t>
            </a:r>
            <a:r>
              <a:rPr lang="en-US" altLang="en-US" sz="12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IN" i="1" baseline="-25000" dirty="0"/>
              <a:t>name</a:t>
            </a:r>
            <a:r>
              <a:rPr lang="en-IN" dirty="0"/>
              <a:t>(</a:t>
            </a:r>
            <a:r>
              <a:rPr lang="en-US" altLang="en-US" i="1" dirty="0"/>
              <a:t>instructor</a:t>
            </a:r>
            <a:r>
              <a:rPr lang="en-IN" altLang="en-US" dirty="0"/>
              <a:t> </a:t>
            </a:r>
            <a:r>
              <a:rPr lang="en-IN" dirty="0"/>
              <a:t>⋉ </a:t>
            </a:r>
            <a:r>
              <a:rPr lang="en-US" altLang="en-US" i="1" baseline="-25000" dirty="0">
                <a:sym typeface="Symbol" panose="05050102010706020507" pitchFamily="18" charset="2"/>
              </a:rPr>
              <a:t>instructor.ID=TID </a:t>
            </a:r>
            <a:r>
              <a:rPr lang="en-US" altLang="en-US" baseline="-25000" dirty="0">
                <a:sym typeface="Symbol" panose="05050102010706020507" pitchFamily="18" charset="2"/>
              </a:rPr>
              <a:t> 1 &lt; </a:t>
            </a:r>
            <a:r>
              <a:rPr lang="en-US" altLang="en-US" i="1" baseline="-25000" dirty="0" err="1">
                <a:sym typeface="Symbol" panose="05050102010706020507" pitchFamily="18" charset="2"/>
              </a:rPr>
              <a:t>cnt</a:t>
            </a:r>
            <a:r>
              <a:rPr lang="en-US" altLang="en-US" i="1" baseline="-25000" dirty="0">
                <a:sym typeface="Symbol" panose="05050102010706020507" pitchFamily="18" charset="2"/>
              </a:rPr>
              <a:t> </a:t>
            </a:r>
            <a:r>
              <a:rPr lang="en-US" altLang="en-US" dirty="0"/>
              <a:t>( </a:t>
            </a:r>
            <a:br>
              <a:rPr lang="en-US" altLang="en-US" dirty="0"/>
            </a:br>
            <a:r>
              <a:rPr lang="en-US" altLang="en-US" dirty="0"/>
              <a:t>        </a:t>
            </a:r>
            <a:r>
              <a:rPr lang="en-US" altLang="en-US" i="1" baseline="-25000" dirty="0">
                <a:sym typeface="Symbol" panose="05050102010706020507" pitchFamily="18" charset="2"/>
              </a:rPr>
              <a:t>ID as TID </a:t>
            </a:r>
            <a:r>
              <a:rPr lang="en-IN" dirty="0"/>
              <a:t>𝛾</a:t>
            </a:r>
            <a:r>
              <a:rPr lang="en-US" altLang="en-US" b="1" baseline="-25000" dirty="0">
                <a:sym typeface="Symbol" panose="05050102010706020507" pitchFamily="18" charset="2"/>
              </a:rPr>
              <a:t>count</a:t>
            </a:r>
            <a:r>
              <a:rPr lang="en-US" altLang="en-US" i="1" baseline="-25000" dirty="0">
                <a:sym typeface="Symbol" panose="05050102010706020507" pitchFamily="18" charset="2"/>
              </a:rPr>
              <a:t>(*) as </a:t>
            </a:r>
            <a:r>
              <a:rPr lang="en-US" altLang="en-US" i="1" baseline="-25000" dirty="0" err="1">
                <a:sym typeface="Symbol" panose="05050102010706020507" pitchFamily="18" charset="2"/>
              </a:rPr>
              <a:t>cnt</a:t>
            </a:r>
            <a:r>
              <a:rPr lang="en-US" altLang="en-US" i="1" baseline="-25000" dirty="0">
                <a:sym typeface="Symbol" panose="05050102010706020507" pitchFamily="18" charset="2"/>
              </a:rPr>
              <a:t> </a:t>
            </a:r>
            <a:r>
              <a:rPr lang="en-IN" dirty="0"/>
              <a:t>(</a:t>
            </a:r>
            <a:r>
              <a:rPr lang="el-GR" altLang="en-US" dirty="0"/>
              <a:t>σ </a:t>
            </a:r>
            <a:r>
              <a:rPr lang="en-US" altLang="en-US" i="1" baseline="-25000" dirty="0" err="1">
                <a:sym typeface="Symbol" panose="05050102010706020507" pitchFamily="18" charset="2"/>
              </a:rPr>
              <a:t>teaches.year</a:t>
            </a:r>
            <a:r>
              <a:rPr lang="en-US" altLang="en-US" i="1" baseline="-25000" dirty="0">
                <a:sym typeface="Symbol" panose="05050102010706020507" pitchFamily="18" charset="2"/>
              </a:rPr>
              <a:t>=2019</a:t>
            </a:r>
            <a:r>
              <a:rPr lang="en-US" altLang="en-US" i="1" dirty="0"/>
              <a:t> </a:t>
            </a:r>
            <a:r>
              <a:rPr lang="en-US" altLang="en-US" baseline="-25000" dirty="0">
                <a:sym typeface="Symbol" panose="05050102010706020507" pitchFamily="18" charset="2"/>
              </a:rPr>
              <a:t> </a:t>
            </a:r>
            <a:r>
              <a:rPr lang="en-US" altLang="en-US" dirty="0"/>
              <a:t>(</a:t>
            </a:r>
            <a:r>
              <a:rPr lang="en-US" altLang="en-US" i="1" dirty="0"/>
              <a:t>teaches</a:t>
            </a:r>
            <a:r>
              <a:rPr lang="en-US" altLang="en-US" dirty="0"/>
              <a:t>)))) </a:t>
            </a:r>
            <a:endParaRPr lang="en-IN" dirty="0"/>
          </a:p>
        </p:txBody>
      </p:sp>
    </p:spTree>
    <p:extLst>
      <p:ext uri="{BB962C8B-B14F-4D97-AF65-F5344CB8AC3E}">
        <p14:creationId xmlns:p14="http://schemas.microsoft.com/office/powerpoint/2010/main" val="12045545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501B20E9-8980-4D77-B0B2-349448CAF76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Materialized Views</a:t>
            </a:r>
          </a:p>
        </p:txBody>
      </p:sp>
      <p:sp>
        <p:nvSpPr>
          <p:cNvPr id="108547" name="Rectangle 3">
            <a:extLst>
              <a:ext uri="{FF2B5EF4-FFF2-40B4-BE49-F238E27FC236}">
                <a16:creationId xmlns:a16="http://schemas.microsoft.com/office/drawing/2014/main" id="{620D77A7-F821-461F-88B7-16FA2645DEB7}"/>
              </a:ext>
            </a:extLst>
          </p:cNvPr>
          <p:cNvSpPr>
            <a:spLocks noGrp="1" noChangeArrowheads="1"/>
          </p:cNvSpPr>
          <p:nvPr>
            <p:ph idx="1"/>
          </p:nvPr>
        </p:nvSpPr>
        <p:spPr>
          <a:xfrm>
            <a:off x="1655546" y="826873"/>
            <a:ext cx="5789596" cy="4025979"/>
          </a:xfrm>
        </p:spPr>
        <p:txBody>
          <a:bodyPr/>
          <a:lstStyle/>
          <a:p>
            <a:r>
              <a:rPr lang="en-US" altLang="en-US" dirty="0"/>
              <a:t>A </a:t>
            </a:r>
            <a:r>
              <a:rPr lang="en-US" altLang="en-US" b="1" dirty="0">
                <a:solidFill>
                  <a:srgbClr val="002060"/>
                </a:solidFill>
              </a:rPr>
              <a:t>materialized view </a:t>
            </a:r>
            <a:r>
              <a:rPr lang="en-US" altLang="en-US" dirty="0"/>
              <a:t>is a view whose contents are computed and stored.</a:t>
            </a:r>
          </a:p>
          <a:p>
            <a:r>
              <a:rPr lang="en-US" altLang="en-US" dirty="0"/>
              <a:t>Consider the view</a:t>
            </a:r>
            <a:br>
              <a:rPr lang="en-US" altLang="en-US" dirty="0"/>
            </a:br>
            <a:r>
              <a:rPr lang="en-US" altLang="en-US" dirty="0"/>
              <a:t>c</a:t>
            </a:r>
            <a:r>
              <a:rPr lang="en-US" altLang="en-US" b="1" dirty="0"/>
              <a:t>reate view </a:t>
            </a:r>
            <a:r>
              <a:rPr lang="en-US" altLang="en-US" i="1" dirty="0" err="1"/>
              <a:t>department_total_salary</a:t>
            </a:r>
            <a:r>
              <a:rPr lang="en-US" altLang="en-US" dirty="0"/>
              <a:t>(</a:t>
            </a:r>
            <a:r>
              <a:rPr lang="en-US" altLang="en-US" i="1" dirty="0" err="1"/>
              <a:t>dept_name</a:t>
            </a:r>
            <a:r>
              <a:rPr lang="en-US" altLang="en-US" i="1" dirty="0"/>
              <a:t>, </a:t>
            </a:r>
            <a:r>
              <a:rPr lang="en-US" altLang="en-US" i="1" dirty="0" err="1"/>
              <a:t>total_salary</a:t>
            </a:r>
            <a:r>
              <a:rPr lang="en-US" altLang="en-US" dirty="0"/>
              <a:t>)</a:t>
            </a:r>
            <a:r>
              <a:rPr lang="en-US" altLang="en-US" i="1" dirty="0"/>
              <a:t> </a:t>
            </a:r>
            <a:r>
              <a:rPr lang="en-US" altLang="en-US" b="1" dirty="0"/>
              <a:t>as</a:t>
            </a:r>
            <a:br>
              <a:rPr lang="en-US" altLang="en-US" b="1" dirty="0"/>
            </a:br>
            <a:r>
              <a:rPr lang="en-US" altLang="en-US" b="1" dirty="0"/>
              <a:t>select </a:t>
            </a:r>
            <a:r>
              <a:rPr lang="en-US" altLang="en-US" i="1" dirty="0" err="1"/>
              <a:t>dept_name</a:t>
            </a:r>
            <a:r>
              <a:rPr lang="en-US" altLang="en-US" dirty="0"/>
              <a:t>, </a:t>
            </a:r>
            <a:r>
              <a:rPr lang="en-US" altLang="en-US" b="1" dirty="0"/>
              <a:t>sum</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err="1"/>
              <a:t>dept_name</a:t>
            </a:r>
            <a:endParaRPr lang="en-US" altLang="en-US" i="1" dirty="0"/>
          </a:p>
          <a:p>
            <a:r>
              <a:rPr lang="en-US" altLang="en-US" dirty="0"/>
              <a:t>Materializing the above view would be very useful if the total salary by department is required frequently</a:t>
            </a:r>
          </a:p>
          <a:p>
            <a:pPr lvl="1"/>
            <a:r>
              <a:rPr lang="en-US" altLang="en-US" dirty="0"/>
              <a:t>Saves the effort of finding multiple tuples and adding up their amounts</a:t>
            </a:r>
          </a:p>
        </p:txBody>
      </p:sp>
    </p:spTree>
    <p:extLst>
      <p:ext uri="{BB962C8B-B14F-4D97-AF65-F5344CB8AC3E}">
        <p14:creationId xmlns:p14="http://schemas.microsoft.com/office/powerpoint/2010/main" val="22039234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7AB9AFF3-8680-436A-84F5-B4BE25FEC42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Materialized View Maintenance</a:t>
            </a:r>
          </a:p>
        </p:txBody>
      </p:sp>
      <p:sp>
        <p:nvSpPr>
          <p:cNvPr id="110595" name="Rectangle 3">
            <a:extLst>
              <a:ext uri="{FF2B5EF4-FFF2-40B4-BE49-F238E27FC236}">
                <a16:creationId xmlns:a16="http://schemas.microsoft.com/office/drawing/2014/main" id="{273008DF-1222-4200-ADB7-10BDBF2D60A5}"/>
              </a:ext>
            </a:extLst>
          </p:cNvPr>
          <p:cNvSpPr>
            <a:spLocks noGrp="1" noChangeArrowheads="1"/>
          </p:cNvSpPr>
          <p:nvPr>
            <p:ph idx="1"/>
          </p:nvPr>
        </p:nvSpPr>
        <p:spPr>
          <a:xfrm>
            <a:off x="1648326" y="826873"/>
            <a:ext cx="5782377" cy="4025979"/>
          </a:xfrm>
        </p:spPr>
        <p:txBody>
          <a:bodyPr/>
          <a:lstStyle/>
          <a:p>
            <a:r>
              <a:rPr lang="en-US" altLang="en-US" dirty="0"/>
              <a:t>The task of keeping a materialized view up-to-date with the underlying data is known as </a:t>
            </a:r>
            <a:r>
              <a:rPr lang="en-US" altLang="en-US" b="1" dirty="0">
                <a:solidFill>
                  <a:srgbClr val="002060"/>
                </a:solidFill>
              </a:rPr>
              <a:t>materialized view maintenance</a:t>
            </a:r>
          </a:p>
          <a:p>
            <a:r>
              <a:rPr lang="en-US" altLang="en-US" dirty="0"/>
              <a:t>Materialized views can be maintained by </a:t>
            </a:r>
            <a:r>
              <a:rPr lang="en-US" altLang="en-US" dirty="0" err="1"/>
              <a:t>recomputation</a:t>
            </a:r>
            <a:r>
              <a:rPr lang="en-US" altLang="en-US" dirty="0"/>
              <a:t> on every update</a:t>
            </a:r>
          </a:p>
          <a:p>
            <a:r>
              <a:rPr lang="en-US" altLang="en-US" dirty="0"/>
              <a:t>A better option is to use </a:t>
            </a:r>
            <a:r>
              <a:rPr lang="en-US" altLang="en-US" b="1" dirty="0">
                <a:solidFill>
                  <a:srgbClr val="002060"/>
                </a:solidFill>
              </a:rPr>
              <a:t>incremental view maintenance</a:t>
            </a:r>
          </a:p>
          <a:p>
            <a:pPr lvl="1"/>
            <a:r>
              <a:rPr lang="en-US" altLang="en-US" b="1" dirty="0"/>
              <a:t>Changes to database relations are used to compute changes to the materialized view, which is then updated</a:t>
            </a:r>
          </a:p>
          <a:p>
            <a:r>
              <a:rPr lang="en-US" altLang="en-US" dirty="0"/>
              <a:t>View maintenance can be done by</a:t>
            </a:r>
          </a:p>
          <a:p>
            <a:pPr lvl="1"/>
            <a:r>
              <a:rPr lang="en-US" altLang="en-US" dirty="0"/>
              <a:t>Manually defining triggers on insert, delete, and update of each relation in the view definition</a:t>
            </a:r>
          </a:p>
          <a:p>
            <a:pPr lvl="1"/>
            <a:r>
              <a:rPr lang="en-US" altLang="en-US" dirty="0"/>
              <a:t>Manually written code to update the view whenever database relations are updated</a:t>
            </a:r>
          </a:p>
          <a:p>
            <a:pPr lvl="1">
              <a:lnSpc>
                <a:spcPct val="90000"/>
              </a:lnSpc>
            </a:pPr>
            <a:r>
              <a:rPr lang="en-US" altLang="en-US" dirty="0"/>
              <a:t>Periodic </a:t>
            </a:r>
            <a:r>
              <a:rPr lang="en-US" altLang="en-US" dirty="0" err="1"/>
              <a:t>recomputation</a:t>
            </a:r>
            <a:r>
              <a:rPr lang="en-US" altLang="en-US" dirty="0"/>
              <a:t> (e.g. nightly)</a:t>
            </a:r>
          </a:p>
          <a:p>
            <a:pPr lvl="1"/>
            <a:r>
              <a:rPr lang="en-US" altLang="en-US" dirty="0"/>
              <a:t>Incremental maintenance supported by many database systems</a:t>
            </a:r>
          </a:p>
          <a:p>
            <a:pPr lvl="2"/>
            <a:r>
              <a:rPr lang="en-US" altLang="en-US" dirty="0"/>
              <a:t>Avoids manual effort/correctness issues</a:t>
            </a:r>
          </a:p>
        </p:txBody>
      </p:sp>
    </p:spTree>
    <p:extLst>
      <p:ext uri="{BB962C8B-B14F-4D97-AF65-F5344CB8AC3E}">
        <p14:creationId xmlns:p14="http://schemas.microsoft.com/office/powerpoint/2010/main" val="8414019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a:extLst>
              <a:ext uri="{FF2B5EF4-FFF2-40B4-BE49-F238E27FC236}">
                <a16:creationId xmlns:a16="http://schemas.microsoft.com/office/drawing/2014/main" id="{1E98A813-9EA3-4922-B69B-431B2E9213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Incremental View Maintenance</a:t>
            </a:r>
          </a:p>
        </p:txBody>
      </p:sp>
      <p:sp>
        <p:nvSpPr>
          <p:cNvPr id="112643" name="Rectangle 3">
            <a:extLst>
              <a:ext uri="{FF2B5EF4-FFF2-40B4-BE49-F238E27FC236}">
                <a16:creationId xmlns:a16="http://schemas.microsoft.com/office/drawing/2014/main" id="{85C02D90-25A8-48A2-9670-FF7033B0F2C0}"/>
              </a:ext>
            </a:extLst>
          </p:cNvPr>
          <p:cNvSpPr>
            <a:spLocks noGrp="1" noChangeArrowheads="1"/>
          </p:cNvSpPr>
          <p:nvPr>
            <p:ph idx="1"/>
          </p:nvPr>
        </p:nvSpPr>
        <p:spPr>
          <a:xfrm>
            <a:off x="1648327" y="826873"/>
            <a:ext cx="5775158" cy="4025979"/>
          </a:xfrm>
        </p:spPr>
        <p:txBody>
          <a:bodyPr/>
          <a:lstStyle/>
          <a:p>
            <a:r>
              <a:rPr lang="en-US" altLang="en-US" dirty="0"/>
              <a:t>The changes (inserts and deletes) to a relation or expressions are referred to as its </a:t>
            </a:r>
            <a:r>
              <a:rPr lang="en-US" altLang="en-US" b="1" dirty="0">
                <a:solidFill>
                  <a:srgbClr val="002060"/>
                </a:solidFill>
              </a:rPr>
              <a:t>differential</a:t>
            </a:r>
            <a:endParaRPr lang="en-US" altLang="en-US" dirty="0">
              <a:solidFill>
                <a:srgbClr val="002060"/>
              </a:solidFill>
            </a:endParaRPr>
          </a:p>
          <a:p>
            <a:pPr lvl="1"/>
            <a:r>
              <a:rPr lang="en-US" altLang="en-US" dirty="0"/>
              <a:t>Set of tuples inserted to and deleted from r are denoted </a:t>
            </a:r>
            <a:r>
              <a:rPr lang="en-US" altLang="en-US" b="1" dirty="0" err="1"/>
              <a:t>i</a:t>
            </a:r>
            <a:r>
              <a:rPr lang="en-US" altLang="en-US" b="1" baseline="-25000" dirty="0" err="1"/>
              <a:t>r</a:t>
            </a:r>
            <a:r>
              <a:rPr lang="en-US" altLang="en-US" dirty="0"/>
              <a:t> and </a:t>
            </a:r>
            <a:r>
              <a:rPr lang="en-US" altLang="en-US" b="1" dirty="0" err="1"/>
              <a:t>d</a:t>
            </a:r>
            <a:r>
              <a:rPr lang="en-US" altLang="en-US" b="1" baseline="-25000" dirty="0" err="1"/>
              <a:t>r</a:t>
            </a:r>
            <a:endParaRPr lang="en-US" altLang="en-US" b="1" baseline="-25000" dirty="0"/>
          </a:p>
          <a:p>
            <a:r>
              <a:rPr lang="en-US" altLang="en-US" dirty="0"/>
              <a:t>To simplify our description, we only consider inserts and deletes</a:t>
            </a:r>
          </a:p>
          <a:p>
            <a:pPr lvl="1"/>
            <a:r>
              <a:rPr lang="en-US" altLang="en-US" dirty="0"/>
              <a:t>We replace updates to a tuple by deletion of the tuple followed by insertion of the update tuple </a:t>
            </a:r>
          </a:p>
          <a:p>
            <a:r>
              <a:rPr lang="en-US" altLang="en-US" dirty="0"/>
              <a:t>We describe how to compute the change to the result of each relational operation, given changes to its inputs</a:t>
            </a:r>
          </a:p>
          <a:p>
            <a:r>
              <a:rPr lang="en-US" altLang="en-US" dirty="0"/>
              <a:t>We then outline how to handle relational algebra expressions </a:t>
            </a:r>
          </a:p>
        </p:txBody>
      </p:sp>
    </p:spTree>
    <p:extLst>
      <p:ext uri="{BB962C8B-B14F-4D97-AF65-F5344CB8AC3E}">
        <p14:creationId xmlns:p14="http://schemas.microsoft.com/office/powerpoint/2010/main" val="12340617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D59B7C17-0432-472C-A93F-A02FA88A7F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Operation</a:t>
            </a:r>
          </a:p>
        </p:txBody>
      </p:sp>
      <p:sp>
        <p:nvSpPr>
          <p:cNvPr id="114691" name="Rectangle 3">
            <a:extLst>
              <a:ext uri="{FF2B5EF4-FFF2-40B4-BE49-F238E27FC236}">
                <a16:creationId xmlns:a16="http://schemas.microsoft.com/office/drawing/2014/main" id="{46D791D9-CCB8-4BBB-8A41-DB97FCD5B80E}"/>
              </a:ext>
            </a:extLst>
          </p:cNvPr>
          <p:cNvSpPr>
            <a:spLocks noGrp="1" noChangeArrowheads="1"/>
          </p:cNvSpPr>
          <p:nvPr>
            <p:ph idx="1"/>
          </p:nvPr>
        </p:nvSpPr>
        <p:spPr>
          <a:xfrm>
            <a:off x="1655546" y="826873"/>
            <a:ext cx="6121617" cy="4025979"/>
          </a:xfrm>
        </p:spPr>
        <p:txBody>
          <a:bodyPr/>
          <a:lstStyle/>
          <a:p>
            <a:r>
              <a:rPr lang="en-US" altLang="en-US" dirty="0"/>
              <a:t>Consider the materialized view </a:t>
            </a:r>
            <a:r>
              <a:rPr lang="en-US" altLang="en-US" i="1" dirty="0"/>
              <a:t>v</a:t>
            </a:r>
            <a:r>
              <a:rPr lang="en-US" altLang="en-US" dirty="0"/>
              <a:t> = </a:t>
            </a:r>
            <a:r>
              <a:rPr lang="en-US" altLang="en-US" i="1" dirty="0"/>
              <a:t>r </a:t>
            </a:r>
            <a:r>
              <a:rPr lang="en-IN" dirty="0"/>
              <a:t> ⨝</a:t>
            </a:r>
            <a:r>
              <a:rPr lang="en-US" altLang="en-US" i="1" dirty="0"/>
              <a:t> s </a:t>
            </a:r>
            <a:r>
              <a:rPr lang="en-US" altLang="en-US" dirty="0"/>
              <a:t> and an update to </a:t>
            </a:r>
            <a:r>
              <a:rPr lang="en-US" altLang="en-US" i="1" dirty="0"/>
              <a:t>r</a:t>
            </a:r>
          </a:p>
          <a:p>
            <a:r>
              <a:rPr lang="en-US" altLang="en-US" dirty="0"/>
              <a:t>Let </a:t>
            </a:r>
            <a:r>
              <a:rPr lang="en-US" altLang="en-US" i="1" dirty="0" err="1"/>
              <a:t>r</a:t>
            </a:r>
            <a:r>
              <a:rPr lang="en-US" altLang="en-US" i="1" baseline="30000" dirty="0" err="1"/>
              <a:t>old</a:t>
            </a:r>
            <a:r>
              <a:rPr lang="en-US" altLang="en-US" dirty="0"/>
              <a:t> and </a:t>
            </a:r>
            <a:r>
              <a:rPr lang="en-US" altLang="en-US" i="1" dirty="0" err="1"/>
              <a:t>r</a:t>
            </a:r>
            <a:r>
              <a:rPr lang="en-US" altLang="en-US" i="1" baseline="30000" dirty="0" err="1"/>
              <a:t>new</a:t>
            </a:r>
            <a:r>
              <a:rPr lang="en-US" altLang="en-US" i="1" baseline="30000" dirty="0"/>
              <a:t> </a:t>
            </a:r>
            <a:r>
              <a:rPr lang="en-US" altLang="en-US" dirty="0"/>
              <a:t>denote the old and new states of relation </a:t>
            </a:r>
            <a:r>
              <a:rPr lang="en-US" altLang="en-US" i="1" dirty="0"/>
              <a:t>r</a:t>
            </a:r>
            <a:endParaRPr lang="en-US" altLang="en-US" dirty="0"/>
          </a:p>
          <a:p>
            <a:r>
              <a:rPr lang="en-US" altLang="en-US" dirty="0"/>
              <a:t>Consider the case of an insert to r:  </a:t>
            </a:r>
          </a:p>
          <a:p>
            <a:pPr lvl="1"/>
            <a:r>
              <a:rPr lang="en-US" altLang="en-US" dirty="0"/>
              <a:t>We can write </a:t>
            </a:r>
            <a:r>
              <a:rPr lang="en-US" altLang="en-US" i="1" dirty="0" err="1"/>
              <a:t>r</a:t>
            </a:r>
            <a:r>
              <a:rPr lang="en-US" altLang="en-US" i="1" baseline="30000" dirty="0" err="1"/>
              <a:t>new</a:t>
            </a:r>
            <a:r>
              <a:rPr lang="en-US" altLang="en-US" i="1" baseline="30000" dirty="0"/>
              <a:t> </a:t>
            </a:r>
            <a:r>
              <a:rPr lang="en-IN" dirty="0"/>
              <a:t>⨝</a:t>
            </a:r>
            <a:r>
              <a:rPr lang="en-US" altLang="en-US" i="1" baseline="30000" dirty="0"/>
              <a:t> </a:t>
            </a:r>
            <a:r>
              <a:rPr lang="en-US" altLang="en-US" i="1" dirty="0"/>
              <a:t>s </a:t>
            </a:r>
            <a:r>
              <a:rPr lang="en-US" altLang="en-US" dirty="0"/>
              <a:t>as (</a:t>
            </a:r>
            <a:r>
              <a:rPr lang="en-US" altLang="en-US" i="1" dirty="0" err="1"/>
              <a:t>r</a:t>
            </a:r>
            <a:r>
              <a:rPr lang="en-US" altLang="en-US" i="1" baseline="30000" dirty="0" err="1"/>
              <a:t>old</a:t>
            </a:r>
            <a:r>
              <a:rPr lang="en-US" altLang="en-US" i="1" dirty="0"/>
              <a:t> </a:t>
            </a:r>
            <a:r>
              <a:rPr lang="en-US" altLang="en-US" dirty="0">
                <a:sym typeface="Symbol" panose="05050102010706020507" pitchFamily="18" charset="2"/>
              </a:rPr>
              <a:t></a:t>
            </a:r>
            <a:r>
              <a:rPr lang="en-US" altLang="en-US" dirty="0"/>
              <a:t> </a:t>
            </a:r>
            <a:r>
              <a:rPr lang="en-US" altLang="en-US" i="1" dirty="0" err="1"/>
              <a:t>i</a:t>
            </a:r>
            <a:r>
              <a:rPr lang="en-US" altLang="en-US" i="1" baseline="-25000" dirty="0" err="1"/>
              <a:t>r</a:t>
            </a:r>
            <a:r>
              <a:rPr lang="en-US" altLang="en-US" dirty="0"/>
              <a:t>) </a:t>
            </a:r>
            <a:r>
              <a:rPr lang="en-IN" dirty="0"/>
              <a:t>⨝</a:t>
            </a:r>
            <a:r>
              <a:rPr lang="en-US" altLang="en-US" dirty="0"/>
              <a:t> </a:t>
            </a:r>
            <a:r>
              <a:rPr lang="en-US" altLang="en-US" i="1" dirty="0"/>
              <a:t>s</a:t>
            </a:r>
          </a:p>
          <a:p>
            <a:pPr lvl="1"/>
            <a:r>
              <a:rPr lang="en-US" altLang="en-US" dirty="0"/>
              <a:t>And rewrite the above to  (</a:t>
            </a:r>
            <a:r>
              <a:rPr lang="en-US" altLang="en-US" i="1" dirty="0" err="1"/>
              <a:t>r</a:t>
            </a:r>
            <a:r>
              <a:rPr lang="en-US" altLang="en-US" baseline="30000" dirty="0" err="1"/>
              <a:t>old</a:t>
            </a:r>
            <a:r>
              <a:rPr lang="en-US" altLang="en-US" baseline="-25000" dirty="0"/>
              <a:t> </a:t>
            </a:r>
            <a:r>
              <a:rPr lang="en-IN" dirty="0"/>
              <a:t>⨝</a:t>
            </a:r>
            <a:r>
              <a:rPr lang="en-US" altLang="en-US" baseline="-25000" dirty="0"/>
              <a:t> </a:t>
            </a:r>
            <a:r>
              <a:rPr lang="en-US" altLang="en-US" i="1" dirty="0"/>
              <a:t>s</a:t>
            </a:r>
            <a:r>
              <a:rPr lang="en-US" altLang="en-US" dirty="0"/>
              <a:t>) </a:t>
            </a:r>
            <a:r>
              <a:rPr lang="en-US" altLang="en-US" dirty="0">
                <a:sym typeface="Symbol" panose="05050102010706020507" pitchFamily="18" charset="2"/>
              </a:rPr>
              <a:t> (</a:t>
            </a:r>
            <a:r>
              <a:rPr lang="en-US" altLang="en-US" i="1" dirty="0" err="1"/>
              <a:t>i</a:t>
            </a:r>
            <a:r>
              <a:rPr lang="en-US" altLang="en-US" i="1" baseline="-25000" dirty="0" err="1"/>
              <a:t>r</a:t>
            </a:r>
            <a:r>
              <a:rPr lang="en-US" altLang="en-US" i="1" baseline="-25000" dirty="0"/>
              <a:t> </a:t>
            </a:r>
            <a:r>
              <a:rPr lang="en-IN" dirty="0"/>
              <a:t>⨝ </a:t>
            </a:r>
            <a:r>
              <a:rPr lang="en-US" altLang="en-US" i="1" dirty="0"/>
              <a:t>s</a:t>
            </a:r>
            <a:r>
              <a:rPr lang="en-US" altLang="en-US" dirty="0"/>
              <a:t>)</a:t>
            </a:r>
          </a:p>
          <a:p>
            <a:pPr lvl="1"/>
            <a:r>
              <a:rPr lang="en-US" altLang="en-US" dirty="0"/>
              <a:t>But (</a:t>
            </a:r>
            <a:r>
              <a:rPr lang="en-US" altLang="en-US" i="1" dirty="0" err="1"/>
              <a:t>r</a:t>
            </a:r>
            <a:r>
              <a:rPr lang="en-US" altLang="en-US" baseline="30000" dirty="0" err="1"/>
              <a:t>old</a:t>
            </a:r>
            <a:r>
              <a:rPr lang="en-US" altLang="en-US" baseline="-25000" dirty="0"/>
              <a:t> </a:t>
            </a:r>
            <a:r>
              <a:rPr lang="en-IN" dirty="0"/>
              <a:t>⨝</a:t>
            </a:r>
            <a:r>
              <a:rPr lang="en-US" altLang="en-US" baseline="-25000" dirty="0"/>
              <a:t> </a:t>
            </a:r>
            <a:r>
              <a:rPr lang="en-US" altLang="en-US" i="1" dirty="0"/>
              <a:t>s</a:t>
            </a:r>
            <a:r>
              <a:rPr lang="en-US" altLang="en-US" dirty="0"/>
              <a:t>) is simply the old value of the materialized view, so the incremental change to the view is just      </a:t>
            </a:r>
            <a:r>
              <a:rPr lang="en-US" altLang="en-US" i="1" dirty="0" err="1"/>
              <a:t>i</a:t>
            </a:r>
            <a:r>
              <a:rPr lang="en-US" altLang="en-US" i="1" baseline="-25000" dirty="0" err="1"/>
              <a:t>r</a:t>
            </a:r>
            <a:r>
              <a:rPr lang="en-US" altLang="en-US" i="1" baseline="-25000" dirty="0"/>
              <a:t> </a:t>
            </a:r>
            <a:r>
              <a:rPr lang="en-IN" dirty="0"/>
              <a:t>⨝ </a:t>
            </a:r>
            <a:r>
              <a:rPr lang="en-US" altLang="en-US" i="1" dirty="0"/>
              <a:t>s</a:t>
            </a:r>
            <a:endParaRPr lang="en-US" altLang="en-US" dirty="0"/>
          </a:p>
          <a:p>
            <a:r>
              <a:rPr lang="en-US" altLang="en-US" dirty="0"/>
              <a:t>Thus, for inserts     </a:t>
            </a:r>
            <a:r>
              <a:rPr lang="en-US" altLang="en-US" i="1" dirty="0" err="1"/>
              <a:t>v</a:t>
            </a:r>
            <a:r>
              <a:rPr lang="en-US" altLang="en-US" i="1" baseline="30000" dirty="0" err="1"/>
              <a:t>new</a:t>
            </a:r>
            <a:r>
              <a:rPr lang="en-US" altLang="en-US" i="1" baseline="30000" dirty="0"/>
              <a:t> </a:t>
            </a:r>
            <a:r>
              <a:rPr lang="en-US" altLang="en-US" i="1" dirty="0"/>
              <a:t>= </a:t>
            </a:r>
            <a:r>
              <a:rPr lang="en-US" altLang="en-US" i="1" dirty="0" err="1"/>
              <a:t>v</a:t>
            </a:r>
            <a:r>
              <a:rPr lang="en-US" altLang="en-US" i="1" baseline="30000" dirty="0" err="1"/>
              <a:t>old</a:t>
            </a:r>
            <a:r>
              <a:rPr lang="en-US" altLang="en-US" i="1" baseline="30000" dirty="0"/>
              <a:t> </a:t>
            </a:r>
            <a:r>
              <a:rPr lang="en-US" altLang="en-US" dirty="0">
                <a:sym typeface="Symbol" panose="05050102010706020507" pitchFamily="18" charset="2"/>
              </a:rPr>
              <a:t>(</a:t>
            </a:r>
            <a:r>
              <a:rPr lang="en-US" altLang="en-US" i="1" dirty="0" err="1"/>
              <a:t>i</a:t>
            </a:r>
            <a:r>
              <a:rPr lang="en-US" altLang="en-US" i="1" baseline="-25000" dirty="0" err="1"/>
              <a:t>r</a:t>
            </a:r>
            <a:r>
              <a:rPr lang="en-US" altLang="en-US" i="1" baseline="-25000" dirty="0"/>
              <a:t> </a:t>
            </a:r>
            <a:r>
              <a:rPr lang="en-IN" dirty="0"/>
              <a:t>⨝ </a:t>
            </a:r>
            <a:r>
              <a:rPr lang="en-US" altLang="en-US" i="1" dirty="0"/>
              <a:t>s</a:t>
            </a:r>
            <a:r>
              <a:rPr lang="en-US" altLang="en-US" dirty="0"/>
              <a:t>)</a:t>
            </a:r>
            <a:r>
              <a:rPr lang="en-US" altLang="en-US" i="1" baseline="-25000" dirty="0"/>
              <a:t> </a:t>
            </a:r>
          </a:p>
          <a:p>
            <a:r>
              <a:rPr lang="en-US" altLang="en-US" dirty="0"/>
              <a:t>Similarly for deletes    </a:t>
            </a:r>
            <a:r>
              <a:rPr lang="en-US" altLang="en-US" i="1" dirty="0" err="1"/>
              <a:t>v</a:t>
            </a:r>
            <a:r>
              <a:rPr lang="en-US" altLang="en-US" i="1" baseline="30000" dirty="0" err="1"/>
              <a:t>new</a:t>
            </a:r>
            <a:r>
              <a:rPr lang="en-US" altLang="en-US" i="1" baseline="30000" dirty="0"/>
              <a:t> </a:t>
            </a:r>
            <a:r>
              <a:rPr lang="en-US" altLang="en-US" i="1" dirty="0"/>
              <a:t>= </a:t>
            </a:r>
            <a:r>
              <a:rPr lang="en-US" altLang="en-US" i="1" dirty="0" err="1"/>
              <a:t>v</a:t>
            </a:r>
            <a:r>
              <a:rPr lang="en-US" altLang="en-US" i="1" baseline="30000" dirty="0" err="1"/>
              <a:t>old</a:t>
            </a:r>
            <a:r>
              <a:rPr lang="en-US" altLang="en-US" i="1" baseline="30000" dirty="0"/>
              <a:t> </a:t>
            </a:r>
            <a:r>
              <a:rPr lang="en-US" altLang="en-US" i="1" dirty="0"/>
              <a:t>–</a:t>
            </a:r>
            <a:r>
              <a:rPr lang="en-US" altLang="en-US" i="1" baseline="30000" dirty="0"/>
              <a:t> </a:t>
            </a:r>
            <a:r>
              <a:rPr lang="en-US" altLang="en-US" dirty="0"/>
              <a:t>(</a:t>
            </a:r>
            <a:r>
              <a:rPr lang="en-US" altLang="en-US" i="1" dirty="0" err="1"/>
              <a:t>d</a:t>
            </a:r>
            <a:r>
              <a:rPr lang="en-US" altLang="en-US" i="1" baseline="-25000" dirty="0" err="1"/>
              <a:t>r</a:t>
            </a:r>
            <a:r>
              <a:rPr lang="en-US" altLang="en-US" i="1" baseline="-25000" dirty="0"/>
              <a:t> </a:t>
            </a:r>
            <a:r>
              <a:rPr lang="en-IN" dirty="0"/>
              <a:t>⨝</a:t>
            </a:r>
            <a:r>
              <a:rPr lang="en-US" altLang="en-US" i="1" baseline="-25000" dirty="0"/>
              <a:t> </a:t>
            </a:r>
            <a:r>
              <a:rPr lang="en-US" altLang="en-US" i="1" dirty="0"/>
              <a:t>s</a:t>
            </a:r>
            <a:r>
              <a:rPr lang="en-US" altLang="en-US" dirty="0"/>
              <a:t>)</a:t>
            </a:r>
          </a:p>
        </p:txBody>
      </p:sp>
      <p:sp>
        <p:nvSpPr>
          <p:cNvPr id="114701" name="Text Box 13">
            <a:extLst>
              <a:ext uri="{FF2B5EF4-FFF2-40B4-BE49-F238E27FC236}">
                <a16:creationId xmlns:a16="http://schemas.microsoft.com/office/drawing/2014/main" id="{F50D1270-E2D2-4A14-84AE-CECC7A5DD973}"/>
              </a:ext>
            </a:extLst>
          </p:cNvPr>
          <p:cNvSpPr txBox="1">
            <a:spLocks noChangeArrowheads="1"/>
          </p:cNvSpPr>
          <p:nvPr/>
        </p:nvSpPr>
        <p:spPr bwMode="auto">
          <a:xfrm>
            <a:off x="2345531" y="3608785"/>
            <a:ext cx="4587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A, 1</a:t>
            </a:r>
          </a:p>
          <a:p>
            <a:pPr defTabSz="685800" eaLnBrk="0" hangingPunct="0">
              <a:spcBef>
                <a:spcPct val="0"/>
              </a:spcBef>
              <a:buClrTx/>
              <a:buSzTx/>
              <a:buNone/>
            </a:pPr>
            <a:r>
              <a:rPr kumimoji="0" lang="en-US" altLang="en-US" sz="1200">
                <a:solidFill>
                  <a:srgbClr val="000000"/>
                </a:solidFill>
              </a:rPr>
              <a:t>B, 2</a:t>
            </a:r>
          </a:p>
        </p:txBody>
      </p:sp>
      <p:sp>
        <p:nvSpPr>
          <p:cNvPr id="114702" name="Text Box 14">
            <a:extLst>
              <a:ext uri="{FF2B5EF4-FFF2-40B4-BE49-F238E27FC236}">
                <a16:creationId xmlns:a16="http://schemas.microsoft.com/office/drawing/2014/main" id="{90163634-D561-419D-852F-E44296553AB3}"/>
              </a:ext>
            </a:extLst>
          </p:cNvPr>
          <p:cNvSpPr txBox="1">
            <a:spLocks noChangeArrowheads="1"/>
          </p:cNvSpPr>
          <p:nvPr/>
        </p:nvSpPr>
        <p:spPr bwMode="auto">
          <a:xfrm>
            <a:off x="3380185" y="3583782"/>
            <a:ext cx="4411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1, p</a:t>
            </a:r>
          </a:p>
          <a:p>
            <a:pPr defTabSz="685800" eaLnBrk="0" hangingPunct="0">
              <a:spcBef>
                <a:spcPct val="0"/>
              </a:spcBef>
              <a:buClrTx/>
              <a:buSzTx/>
              <a:buNone/>
            </a:pPr>
            <a:r>
              <a:rPr kumimoji="0" lang="en-US" altLang="en-US" sz="1200">
                <a:solidFill>
                  <a:srgbClr val="000000"/>
                </a:solidFill>
              </a:rPr>
              <a:t>2, r</a:t>
            </a:r>
          </a:p>
          <a:p>
            <a:pPr defTabSz="685800" eaLnBrk="0" hangingPunct="0">
              <a:spcBef>
                <a:spcPct val="0"/>
              </a:spcBef>
              <a:buClrTx/>
              <a:buSzTx/>
              <a:buNone/>
            </a:pPr>
            <a:r>
              <a:rPr kumimoji="0" lang="en-US" altLang="en-US" sz="1200">
                <a:solidFill>
                  <a:srgbClr val="000000"/>
                </a:solidFill>
              </a:rPr>
              <a:t>2, s</a:t>
            </a:r>
          </a:p>
        </p:txBody>
      </p:sp>
      <p:sp>
        <p:nvSpPr>
          <p:cNvPr id="114703" name="Text Box 17">
            <a:extLst>
              <a:ext uri="{FF2B5EF4-FFF2-40B4-BE49-F238E27FC236}">
                <a16:creationId xmlns:a16="http://schemas.microsoft.com/office/drawing/2014/main" id="{83ECDFD6-C423-4732-91FD-4B12BB6D2E17}"/>
              </a:ext>
            </a:extLst>
          </p:cNvPr>
          <p:cNvSpPr txBox="1">
            <a:spLocks noChangeArrowheads="1"/>
          </p:cNvSpPr>
          <p:nvPr/>
        </p:nvSpPr>
        <p:spPr bwMode="auto">
          <a:xfrm>
            <a:off x="5338763" y="3545682"/>
            <a:ext cx="6303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A, 1, p</a:t>
            </a:r>
          </a:p>
          <a:p>
            <a:pPr defTabSz="685800" eaLnBrk="0" hangingPunct="0">
              <a:spcBef>
                <a:spcPct val="0"/>
              </a:spcBef>
              <a:buClrTx/>
              <a:buSzTx/>
              <a:buNone/>
            </a:pPr>
            <a:r>
              <a:rPr kumimoji="0" lang="en-US" altLang="en-US" sz="1200">
                <a:solidFill>
                  <a:srgbClr val="000000"/>
                </a:solidFill>
              </a:rPr>
              <a:t>B, 2, r</a:t>
            </a:r>
          </a:p>
          <a:p>
            <a:pPr defTabSz="685800" eaLnBrk="0" hangingPunct="0">
              <a:spcBef>
                <a:spcPct val="0"/>
              </a:spcBef>
              <a:buClrTx/>
              <a:buSzTx/>
              <a:buNone/>
            </a:pPr>
            <a:r>
              <a:rPr kumimoji="0" lang="en-US" altLang="en-US" sz="1200">
                <a:solidFill>
                  <a:srgbClr val="000000"/>
                </a:solidFill>
              </a:rPr>
              <a:t>B, 2, s</a:t>
            </a:r>
          </a:p>
        </p:txBody>
      </p:sp>
      <p:sp>
        <p:nvSpPr>
          <p:cNvPr id="114704" name="AutoShape 20">
            <a:extLst>
              <a:ext uri="{FF2B5EF4-FFF2-40B4-BE49-F238E27FC236}">
                <a16:creationId xmlns:a16="http://schemas.microsoft.com/office/drawing/2014/main" id="{A75AEFF1-BB65-40D6-8347-358928A05C68}"/>
              </a:ext>
            </a:extLst>
          </p:cNvPr>
          <p:cNvSpPr>
            <a:spLocks noChangeArrowheads="1"/>
          </p:cNvSpPr>
          <p:nvPr/>
        </p:nvSpPr>
        <p:spPr bwMode="auto">
          <a:xfrm rot="-5400000">
            <a:off x="2907507" y="3621882"/>
            <a:ext cx="217884" cy="348853"/>
          </a:xfrm>
          <a:prstGeom prst="flowChartCollate">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114705" name="Rectangle 21">
            <a:extLst>
              <a:ext uri="{FF2B5EF4-FFF2-40B4-BE49-F238E27FC236}">
                <a16:creationId xmlns:a16="http://schemas.microsoft.com/office/drawing/2014/main" id="{FBCA5EF0-4268-44ED-901C-4BF64EBF4A85}"/>
              </a:ext>
            </a:extLst>
          </p:cNvPr>
          <p:cNvSpPr>
            <a:spLocks noChangeArrowheads="1"/>
          </p:cNvSpPr>
          <p:nvPr/>
        </p:nvSpPr>
        <p:spPr bwMode="auto">
          <a:xfrm>
            <a:off x="2326482" y="3615929"/>
            <a:ext cx="411956" cy="4119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114706" name="Rectangle 22">
            <a:extLst>
              <a:ext uri="{FF2B5EF4-FFF2-40B4-BE49-F238E27FC236}">
                <a16:creationId xmlns:a16="http://schemas.microsoft.com/office/drawing/2014/main" id="{70608476-9DAD-4D8E-8E84-1F23AFF36568}"/>
              </a:ext>
            </a:extLst>
          </p:cNvPr>
          <p:cNvSpPr>
            <a:spLocks noChangeArrowheads="1"/>
          </p:cNvSpPr>
          <p:nvPr/>
        </p:nvSpPr>
        <p:spPr bwMode="auto">
          <a:xfrm>
            <a:off x="3362325" y="3604022"/>
            <a:ext cx="398860" cy="6226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114707" name="Rectangle 24">
            <a:extLst>
              <a:ext uri="{FF2B5EF4-FFF2-40B4-BE49-F238E27FC236}">
                <a16:creationId xmlns:a16="http://schemas.microsoft.com/office/drawing/2014/main" id="{DC8ED764-BD1C-4095-8733-05D587A4F3D9}"/>
              </a:ext>
            </a:extLst>
          </p:cNvPr>
          <p:cNvSpPr>
            <a:spLocks noChangeArrowheads="1"/>
          </p:cNvSpPr>
          <p:nvPr/>
        </p:nvSpPr>
        <p:spPr bwMode="auto">
          <a:xfrm>
            <a:off x="5307806" y="3554016"/>
            <a:ext cx="623888" cy="6357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nvGrpSpPr>
          <p:cNvPr id="2" name="Group 29">
            <a:extLst>
              <a:ext uri="{FF2B5EF4-FFF2-40B4-BE49-F238E27FC236}">
                <a16:creationId xmlns:a16="http://schemas.microsoft.com/office/drawing/2014/main" id="{CB00AC51-BD0D-43CA-9FF8-09681BE36413}"/>
              </a:ext>
            </a:extLst>
          </p:cNvPr>
          <p:cNvGrpSpPr>
            <a:grpSpLocks/>
          </p:cNvGrpSpPr>
          <p:nvPr/>
        </p:nvGrpSpPr>
        <p:grpSpPr bwMode="auto">
          <a:xfrm>
            <a:off x="2314574" y="4044555"/>
            <a:ext cx="467916" cy="277416"/>
            <a:chOff x="984" y="3397"/>
            <a:chExt cx="393" cy="233"/>
          </a:xfrm>
        </p:grpSpPr>
        <p:sp>
          <p:nvSpPr>
            <p:cNvPr id="114712" name="Text Box 16">
              <a:extLst>
                <a:ext uri="{FF2B5EF4-FFF2-40B4-BE49-F238E27FC236}">
                  <a16:creationId xmlns:a16="http://schemas.microsoft.com/office/drawing/2014/main" id="{58EF3FBE-1A8D-4BBA-92B6-C5D113D2D8AA}"/>
                </a:ext>
              </a:extLst>
            </p:cNvPr>
            <p:cNvSpPr txBox="1">
              <a:spLocks noChangeArrowheads="1"/>
            </p:cNvSpPr>
            <p:nvPr/>
          </p:nvSpPr>
          <p:spPr bwMode="auto">
            <a:xfrm>
              <a:off x="1021" y="3397"/>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C,2</a:t>
              </a:r>
            </a:p>
          </p:txBody>
        </p:sp>
        <p:sp>
          <p:nvSpPr>
            <p:cNvPr id="114713" name="Rectangle 25">
              <a:extLst>
                <a:ext uri="{FF2B5EF4-FFF2-40B4-BE49-F238E27FC236}">
                  <a16:creationId xmlns:a16="http://schemas.microsoft.com/office/drawing/2014/main" id="{49E7EB85-5684-4268-BB52-A16362171FDB}"/>
                </a:ext>
              </a:extLst>
            </p:cNvPr>
            <p:cNvSpPr>
              <a:spLocks noChangeArrowheads="1"/>
            </p:cNvSpPr>
            <p:nvPr/>
          </p:nvSpPr>
          <p:spPr bwMode="auto">
            <a:xfrm>
              <a:off x="984" y="3425"/>
              <a:ext cx="367" cy="1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grpSp>
        <p:nvGrpSpPr>
          <p:cNvPr id="3" name="Group 30">
            <a:extLst>
              <a:ext uri="{FF2B5EF4-FFF2-40B4-BE49-F238E27FC236}">
                <a16:creationId xmlns:a16="http://schemas.microsoft.com/office/drawing/2014/main" id="{8CA396E6-168A-45FD-BA7F-6D077BCC25E5}"/>
              </a:ext>
            </a:extLst>
          </p:cNvPr>
          <p:cNvGrpSpPr>
            <a:grpSpLocks/>
          </p:cNvGrpSpPr>
          <p:nvPr/>
        </p:nvGrpSpPr>
        <p:grpSpPr bwMode="auto">
          <a:xfrm>
            <a:off x="5307806" y="4219582"/>
            <a:ext cx="647700" cy="461963"/>
            <a:chOff x="3498" y="3544"/>
            <a:chExt cx="544" cy="388"/>
          </a:xfrm>
        </p:grpSpPr>
        <p:sp>
          <p:nvSpPr>
            <p:cNvPr id="114710" name="Text Box 18">
              <a:extLst>
                <a:ext uri="{FF2B5EF4-FFF2-40B4-BE49-F238E27FC236}">
                  <a16:creationId xmlns:a16="http://schemas.microsoft.com/office/drawing/2014/main" id="{C576B1D0-3320-4344-9F69-EB08980574A4}"/>
                </a:ext>
              </a:extLst>
            </p:cNvPr>
            <p:cNvSpPr txBox="1">
              <a:spLocks noChangeArrowheads="1"/>
            </p:cNvSpPr>
            <p:nvPr/>
          </p:nvSpPr>
          <p:spPr bwMode="auto">
            <a:xfrm>
              <a:off x="3503" y="3544"/>
              <a:ext cx="52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C, 2, r</a:t>
              </a:r>
            </a:p>
            <a:p>
              <a:pPr defTabSz="685800" eaLnBrk="0" hangingPunct="0">
                <a:spcBef>
                  <a:spcPct val="0"/>
                </a:spcBef>
                <a:buClrTx/>
                <a:buSzTx/>
                <a:buNone/>
              </a:pPr>
              <a:r>
                <a:rPr kumimoji="0" lang="en-US" altLang="en-US" sz="1200">
                  <a:solidFill>
                    <a:srgbClr val="000000"/>
                  </a:solidFill>
                </a:rPr>
                <a:t>C, 2, s</a:t>
              </a:r>
            </a:p>
          </p:txBody>
        </p:sp>
        <p:sp>
          <p:nvSpPr>
            <p:cNvPr id="114711" name="Rectangle 26">
              <a:extLst>
                <a:ext uri="{FF2B5EF4-FFF2-40B4-BE49-F238E27FC236}">
                  <a16:creationId xmlns:a16="http://schemas.microsoft.com/office/drawing/2014/main" id="{B9776667-DCF5-437F-8B0A-62D79FEB0033}"/>
                </a:ext>
              </a:extLst>
            </p:cNvPr>
            <p:cNvSpPr>
              <a:spLocks noChangeArrowheads="1"/>
            </p:cNvSpPr>
            <p:nvPr/>
          </p:nvSpPr>
          <p:spPr bwMode="auto">
            <a:xfrm>
              <a:off x="3498" y="3562"/>
              <a:ext cx="544" cy="3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35550979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a:extLst>
              <a:ext uri="{FF2B5EF4-FFF2-40B4-BE49-F238E27FC236}">
                <a16:creationId xmlns:a16="http://schemas.microsoft.com/office/drawing/2014/main" id="{020D1003-A76A-4712-AC93-D37FD984DFA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Selection and Projection Operations</a:t>
            </a:r>
          </a:p>
        </p:txBody>
      </p:sp>
      <p:sp>
        <p:nvSpPr>
          <p:cNvPr id="116739" name="Rectangle 3">
            <a:extLst>
              <a:ext uri="{FF2B5EF4-FFF2-40B4-BE49-F238E27FC236}">
                <a16:creationId xmlns:a16="http://schemas.microsoft.com/office/drawing/2014/main" id="{28BCB661-FBEF-4FBD-B855-FDA9563D53D1}"/>
              </a:ext>
            </a:extLst>
          </p:cNvPr>
          <p:cNvSpPr>
            <a:spLocks noGrp="1" noChangeArrowheads="1"/>
          </p:cNvSpPr>
          <p:nvPr>
            <p:ph idx="1"/>
          </p:nvPr>
        </p:nvSpPr>
        <p:spPr>
          <a:xfrm>
            <a:off x="1655546" y="826873"/>
            <a:ext cx="5804033" cy="4025979"/>
          </a:xfrm>
        </p:spPr>
        <p:txBody>
          <a:bodyPr/>
          <a:lstStyle/>
          <a:p>
            <a:pPr>
              <a:lnSpc>
                <a:spcPct val="90000"/>
              </a:lnSpc>
            </a:pPr>
            <a:r>
              <a:rPr lang="en-US" altLang="en-US" dirty="0"/>
              <a:t>Selection: Consider a view </a:t>
            </a:r>
            <a:r>
              <a:rPr lang="en-US" altLang="en-US" i="1" dirty="0"/>
              <a:t>v</a:t>
            </a:r>
            <a:r>
              <a:rPr lang="en-US" altLang="en-US" dirty="0"/>
              <a:t> = </a:t>
            </a:r>
            <a:r>
              <a:rPr lang="en-US" altLang="en-US" dirty="0">
                <a:sym typeface="Symbol" panose="05050102010706020507" pitchFamily="18" charset="2"/>
              </a:rPr>
              <a:t></a:t>
            </a:r>
            <a:r>
              <a:rPr lang="en-US" altLang="en-US" baseline="-25000" dirty="0">
                <a:sym typeface="Symbol" panose="05050102010706020507" pitchFamily="18" charset="2"/>
              </a:rPr>
              <a:t></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lvl="1">
              <a:lnSpc>
                <a:spcPct val="90000"/>
              </a:lnSpc>
            </a:pPr>
            <a:r>
              <a:rPr lang="en-US" altLang="en-US" i="1" dirty="0" err="1"/>
              <a:t>v</a:t>
            </a:r>
            <a:r>
              <a:rPr lang="en-US" altLang="en-US" i="1" baseline="30000" dirty="0" err="1"/>
              <a:t>new</a:t>
            </a:r>
            <a:r>
              <a:rPr lang="en-US" altLang="en-US" i="1" baseline="30000" dirty="0"/>
              <a:t> </a:t>
            </a:r>
            <a:r>
              <a:rPr lang="en-US" altLang="en-US" i="1" dirty="0"/>
              <a:t>= </a:t>
            </a:r>
            <a:r>
              <a:rPr lang="en-US" altLang="en-US" i="1" dirty="0" err="1"/>
              <a:t>v</a:t>
            </a:r>
            <a:r>
              <a:rPr lang="en-US" altLang="en-US" i="1" baseline="30000" dirty="0" err="1"/>
              <a:t>old</a:t>
            </a:r>
            <a:r>
              <a:rPr lang="en-US" altLang="en-US" i="1" baseline="30000" dirty="0"/>
              <a:t> </a:t>
            </a:r>
            <a:r>
              <a:rPr lang="en-US" altLang="en-US" dirty="0">
                <a:sym typeface="Symbol" panose="05050102010706020507" pitchFamily="18" charset="2"/>
              </a:rPr>
              <a:t></a:t>
            </a:r>
            <a:r>
              <a:rPr lang="en-US" altLang="en-US" baseline="-25000" dirty="0">
                <a:sym typeface="Symbol" panose="05050102010706020507" pitchFamily="18" charset="2"/>
              </a:rPr>
              <a:t></a:t>
            </a:r>
            <a:r>
              <a:rPr lang="en-US" altLang="en-US" dirty="0">
                <a:sym typeface="Symbol" panose="05050102010706020507" pitchFamily="18" charset="2"/>
              </a:rPr>
              <a:t>(</a:t>
            </a:r>
            <a:r>
              <a:rPr lang="en-US" altLang="en-US" i="1" dirty="0" err="1">
                <a:sym typeface="Symbol" panose="05050102010706020507" pitchFamily="18" charset="2"/>
              </a:rPr>
              <a:t>i</a:t>
            </a:r>
            <a:r>
              <a:rPr lang="en-US" altLang="en-US" i="1" baseline="-25000" dirty="0" err="1">
                <a:sym typeface="Symbol" panose="05050102010706020507" pitchFamily="18" charset="2"/>
              </a:rPr>
              <a:t>r</a:t>
            </a:r>
            <a:r>
              <a:rPr lang="en-US" altLang="en-US" dirty="0">
                <a:sym typeface="Symbol" panose="05050102010706020507" pitchFamily="18" charset="2"/>
              </a:rPr>
              <a:t>)</a:t>
            </a:r>
          </a:p>
          <a:p>
            <a:pPr lvl="1">
              <a:lnSpc>
                <a:spcPct val="90000"/>
              </a:lnSpc>
            </a:pPr>
            <a:r>
              <a:rPr lang="en-US" altLang="en-US" i="1" dirty="0" err="1"/>
              <a:t>v</a:t>
            </a:r>
            <a:r>
              <a:rPr lang="en-US" altLang="en-US" i="1" baseline="30000" dirty="0" err="1"/>
              <a:t>new</a:t>
            </a:r>
            <a:r>
              <a:rPr lang="en-US" altLang="en-US" i="1" baseline="30000" dirty="0"/>
              <a:t> </a:t>
            </a:r>
            <a:r>
              <a:rPr lang="en-US" altLang="en-US" i="1" dirty="0"/>
              <a:t>= </a:t>
            </a:r>
            <a:r>
              <a:rPr lang="en-US" altLang="en-US" i="1" dirty="0" err="1"/>
              <a:t>v</a:t>
            </a:r>
            <a:r>
              <a:rPr lang="en-US" altLang="en-US" i="1" baseline="30000" dirty="0" err="1"/>
              <a:t>old</a:t>
            </a:r>
            <a:r>
              <a:rPr lang="en-US" altLang="en-US" i="1" dirty="0"/>
              <a:t> - </a:t>
            </a:r>
            <a:r>
              <a:rPr lang="en-US" altLang="en-US" dirty="0">
                <a:sym typeface="Symbol" panose="05050102010706020507" pitchFamily="18" charset="2"/>
              </a:rPr>
              <a:t></a:t>
            </a:r>
            <a:r>
              <a:rPr lang="en-US" altLang="en-US" baseline="-25000" dirty="0">
                <a:sym typeface="Symbol" panose="05050102010706020507" pitchFamily="18" charset="2"/>
              </a:rPr>
              <a:t></a:t>
            </a:r>
            <a:r>
              <a:rPr lang="en-US" altLang="en-US" dirty="0">
                <a:sym typeface="Symbol" panose="05050102010706020507" pitchFamily="18" charset="2"/>
              </a:rPr>
              <a:t>(</a:t>
            </a:r>
            <a:r>
              <a:rPr lang="en-US" altLang="en-US" i="1" dirty="0" err="1">
                <a:sym typeface="Symbol" panose="05050102010706020507" pitchFamily="18" charset="2"/>
              </a:rPr>
              <a:t>d</a:t>
            </a:r>
            <a:r>
              <a:rPr lang="en-US" altLang="en-US" i="1" baseline="-25000" dirty="0" err="1">
                <a:sym typeface="Symbol" panose="05050102010706020507" pitchFamily="18" charset="2"/>
              </a:rPr>
              <a:t>r</a:t>
            </a:r>
            <a:r>
              <a:rPr lang="en-US" altLang="en-US" dirty="0">
                <a:sym typeface="Symbol" panose="05050102010706020507" pitchFamily="18" charset="2"/>
              </a:rPr>
              <a:t>)</a:t>
            </a:r>
          </a:p>
          <a:p>
            <a:pPr>
              <a:lnSpc>
                <a:spcPct val="90000"/>
              </a:lnSpc>
            </a:pPr>
            <a:r>
              <a:rPr lang="en-US" altLang="en-US" dirty="0">
                <a:sym typeface="Symbol" panose="05050102010706020507" pitchFamily="18" charset="2"/>
              </a:rPr>
              <a:t>Projection is a more difficult operation </a:t>
            </a:r>
          </a:p>
          <a:p>
            <a:pPr lvl="1">
              <a:lnSpc>
                <a:spcPct val="90000"/>
              </a:lnSpc>
            </a:pP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sym typeface="Symbol" panose="05050102010706020507" pitchFamily="18" charset="2"/>
              </a:rPr>
              <a:t>A,B</a:t>
            </a:r>
            <a:r>
              <a:rPr lang="en-US" altLang="en-US" dirty="0">
                <a:sym typeface="Symbol" panose="05050102010706020507" pitchFamily="18" charset="2"/>
              </a:rPr>
              <a:t>), and r(R) = { (</a:t>
            </a:r>
            <a:r>
              <a:rPr lang="en-US" altLang="en-US" i="1" dirty="0">
                <a:sym typeface="Symbol" panose="05050102010706020507" pitchFamily="18" charset="2"/>
              </a:rPr>
              <a:t>a</a:t>
            </a:r>
            <a:r>
              <a:rPr lang="en-US" altLang="en-US" dirty="0">
                <a:sym typeface="Symbol" panose="05050102010706020507" pitchFamily="18" charset="2"/>
              </a:rPr>
              <a:t>,2), (</a:t>
            </a:r>
            <a:r>
              <a:rPr lang="en-US" altLang="en-US" i="1" dirty="0">
                <a:sym typeface="Symbol" panose="05050102010706020507" pitchFamily="18" charset="2"/>
              </a:rPr>
              <a:t>a</a:t>
            </a:r>
            <a:r>
              <a:rPr lang="en-US" altLang="en-US" dirty="0">
                <a:sym typeface="Symbol" panose="05050102010706020507" pitchFamily="18" charset="2"/>
              </a:rPr>
              <a:t>,3)}</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has a single tuple (</a:t>
            </a:r>
            <a:r>
              <a:rPr lang="en-US" altLang="en-US" i="1" dirty="0">
                <a:sym typeface="Symbol" panose="05050102010706020507" pitchFamily="18" charset="2"/>
              </a:rPr>
              <a:t>a</a:t>
            </a:r>
            <a:r>
              <a:rPr lang="en-US" altLang="en-US" dirty="0">
                <a:sym typeface="Symbol" panose="05050102010706020507" pitchFamily="18" charset="2"/>
              </a:rPr>
              <a:t>). </a:t>
            </a:r>
          </a:p>
          <a:p>
            <a:pPr lvl="1">
              <a:lnSpc>
                <a:spcPct val="90000"/>
              </a:lnSpc>
            </a:pPr>
            <a:r>
              <a:rPr lang="en-US" altLang="en-US" dirty="0">
                <a:sym typeface="Symbol" panose="05050102010706020507" pitchFamily="18" charset="2"/>
              </a:rPr>
              <a:t>If we delete the tuple (</a:t>
            </a:r>
            <a:r>
              <a:rPr lang="en-US" altLang="en-US" i="1" dirty="0">
                <a:sym typeface="Symbol" panose="05050102010706020507" pitchFamily="18" charset="2"/>
              </a:rPr>
              <a:t>a</a:t>
            </a:r>
            <a:r>
              <a:rPr lang="en-US" altLang="en-US" dirty="0">
                <a:sym typeface="Symbol" panose="05050102010706020507" pitchFamily="18" charset="2"/>
              </a:rPr>
              <a:t>,2) from </a:t>
            </a:r>
            <a:r>
              <a:rPr lang="en-US" altLang="en-US" i="1" dirty="0">
                <a:sym typeface="Symbol" panose="05050102010706020507" pitchFamily="18" charset="2"/>
              </a:rPr>
              <a:t>r, </a:t>
            </a:r>
            <a:r>
              <a:rPr lang="en-US" altLang="en-US" dirty="0">
                <a:sym typeface="Symbol" panose="05050102010706020507" pitchFamily="18" charset="2"/>
              </a:rPr>
              <a:t>we should not delete the tuple (</a:t>
            </a:r>
            <a:r>
              <a:rPr lang="en-US" altLang="en-US" i="1" dirty="0">
                <a:sym typeface="Symbol" panose="05050102010706020507" pitchFamily="18" charset="2"/>
              </a:rPr>
              <a:t>a</a:t>
            </a:r>
            <a:r>
              <a:rPr lang="en-US" altLang="en-US" dirty="0">
                <a:sym typeface="Symbol" panose="05050102010706020507" pitchFamily="18" charset="2"/>
              </a:rPr>
              <a:t>) from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but if we then delete (</a:t>
            </a:r>
            <a:r>
              <a:rPr lang="en-US" altLang="en-US" i="1" dirty="0">
                <a:sym typeface="Symbol" panose="05050102010706020507" pitchFamily="18" charset="2"/>
              </a:rPr>
              <a:t>a,</a:t>
            </a:r>
            <a:r>
              <a:rPr lang="en-US" altLang="en-US" dirty="0">
                <a:sym typeface="Symbol" panose="05050102010706020507" pitchFamily="18" charset="2"/>
              </a:rPr>
              <a:t>3) as well, we should delete the tuple</a:t>
            </a:r>
          </a:p>
          <a:p>
            <a:pPr>
              <a:lnSpc>
                <a:spcPct val="90000"/>
              </a:lnSpc>
            </a:pPr>
            <a:r>
              <a:rPr lang="en-US" altLang="en-US" dirty="0">
                <a:sym typeface="Symbol" panose="05050102010706020507" pitchFamily="18" charset="2"/>
              </a:rPr>
              <a:t>For each tuple in a projection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we will keep a count of how many times it was derived</a:t>
            </a:r>
          </a:p>
          <a:p>
            <a:pPr lvl="1">
              <a:lnSpc>
                <a:spcPct val="90000"/>
              </a:lnSpc>
            </a:pPr>
            <a:r>
              <a:rPr lang="en-US" altLang="en-US" dirty="0">
                <a:sym typeface="Symbol" panose="05050102010706020507" pitchFamily="18" charset="2"/>
              </a:rPr>
              <a:t>On insert of a tuple to </a:t>
            </a:r>
            <a:r>
              <a:rPr lang="en-US" altLang="en-US" i="1" dirty="0">
                <a:sym typeface="Symbol" panose="05050102010706020507" pitchFamily="18" charset="2"/>
              </a:rPr>
              <a:t>r</a:t>
            </a:r>
            <a:r>
              <a:rPr lang="en-US" altLang="en-US" dirty="0">
                <a:sym typeface="Symbol" panose="05050102010706020507" pitchFamily="18" charset="2"/>
              </a:rPr>
              <a:t>, if the resultant tuple is already in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we increment its count, else we add a new tuple with count = 1</a:t>
            </a:r>
          </a:p>
          <a:p>
            <a:pPr lvl="1">
              <a:lnSpc>
                <a:spcPct val="90000"/>
              </a:lnSpc>
            </a:pPr>
            <a:r>
              <a:rPr lang="en-US" altLang="en-US" dirty="0">
                <a:sym typeface="Symbol" panose="05050102010706020507" pitchFamily="18" charset="2"/>
              </a:rPr>
              <a:t>On delete of a tuple from r, we decrement the count of the corresponding tuple in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a:t>
            </a:r>
          </a:p>
          <a:p>
            <a:pPr lvl="2">
              <a:lnSpc>
                <a:spcPct val="90000"/>
              </a:lnSpc>
            </a:pPr>
            <a:r>
              <a:rPr lang="en-US" altLang="en-US" dirty="0">
                <a:sym typeface="Symbol" panose="05050102010706020507" pitchFamily="18" charset="2"/>
              </a:rPr>
              <a:t>if the count becomes 0, we delete the tuple from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p:txBody>
      </p:sp>
    </p:spTree>
    <p:extLst>
      <p:ext uri="{BB962C8B-B14F-4D97-AF65-F5344CB8AC3E}">
        <p14:creationId xmlns:p14="http://schemas.microsoft.com/office/powerpoint/2010/main" val="36517194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a:extLst>
              <a:ext uri="{FF2B5EF4-FFF2-40B4-BE49-F238E27FC236}">
                <a16:creationId xmlns:a16="http://schemas.microsoft.com/office/drawing/2014/main" id="{DDAB46FC-E8E0-48E4-80B7-931246E93A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Operations</a:t>
            </a:r>
          </a:p>
        </p:txBody>
      </p:sp>
      <p:sp>
        <p:nvSpPr>
          <p:cNvPr id="118787" name="Rectangle 3">
            <a:extLst>
              <a:ext uri="{FF2B5EF4-FFF2-40B4-BE49-F238E27FC236}">
                <a16:creationId xmlns:a16="http://schemas.microsoft.com/office/drawing/2014/main" id="{0E0807D7-9E63-4269-AA38-F3547D47C22E}"/>
              </a:ext>
            </a:extLst>
          </p:cNvPr>
          <p:cNvSpPr>
            <a:spLocks noGrp="1" noChangeArrowheads="1"/>
          </p:cNvSpPr>
          <p:nvPr>
            <p:ph idx="1"/>
          </p:nvPr>
        </p:nvSpPr>
        <p:spPr>
          <a:xfrm>
            <a:off x="1648327" y="743551"/>
            <a:ext cx="5933975" cy="4019849"/>
          </a:xfrm>
        </p:spPr>
        <p:txBody>
          <a:bodyPr/>
          <a:lstStyle/>
          <a:p>
            <a:r>
              <a:rPr lang="en-US" altLang="en-US" b="1" dirty="0"/>
              <a:t>Count</a:t>
            </a:r>
            <a:r>
              <a:rPr lang="en-US" altLang="en-US" dirty="0"/>
              <a:t> : </a:t>
            </a:r>
            <a:r>
              <a:rPr lang="en-US" altLang="en-US" i="1" dirty="0"/>
              <a:t>v</a:t>
            </a:r>
            <a:r>
              <a:rPr lang="en-US" altLang="en-US" dirty="0"/>
              <a:t> = </a:t>
            </a:r>
            <a:r>
              <a:rPr lang="en-US" altLang="en-US" i="1" baseline="-25000" dirty="0"/>
              <a:t>A</a:t>
            </a:r>
            <a:r>
              <a:rPr lang="en-IN" altLang="en-US" b="1" dirty="0"/>
              <a:t> </a:t>
            </a:r>
            <a:r>
              <a:rPr lang="en-IN" altLang="en-US" dirty="0"/>
              <a:t>𝛾</a:t>
            </a:r>
            <a:r>
              <a:rPr lang="en-IN" altLang="en-US" b="1" dirty="0"/>
              <a:t> </a:t>
            </a:r>
            <a:r>
              <a:rPr lang="en-US" altLang="en-US" i="1" baseline="-25000" dirty="0"/>
              <a:t>count</a:t>
            </a:r>
            <a:r>
              <a:rPr lang="en-US" altLang="en-US" baseline="-25000" dirty="0"/>
              <a:t>(</a:t>
            </a:r>
            <a:r>
              <a:rPr lang="en-US" altLang="en-US" i="1" baseline="-25000" dirty="0"/>
              <a:t>B</a:t>
            </a:r>
            <a:r>
              <a:rPr lang="en-US" altLang="en-US" baseline="-25000" dirty="0"/>
              <a:t>)</a:t>
            </a:r>
            <a:r>
              <a:rPr lang="en-US" altLang="en-US" baseline="30000" dirty="0"/>
              <a:t>(</a:t>
            </a:r>
            <a:r>
              <a:rPr lang="en-US" altLang="en-US" i="1" baseline="30000" dirty="0"/>
              <a:t>r</a:t>
            </a:r>
            <a:r>
              <a:rPr lang="en-US" altLang="en-US" baseline="30000" dirty="0"/>
              <a:t>)</a:t>
            </a:r>
            <a:r>
              <a:rPr lang="en-US" altLang="en-US" dirty="0"/>
              <a:t>. </a:t>
            </a:r>
          </a:p>
          <a:p>
            <a:pPr lvl="1"/>
            <a:r>
              <a:rPr lang="en-US" altLang="en-US" dirty="0"/>
              <a:t>When a set of tuples </a:t>
            </a:r>
            <a:r>
              <a:rPr lang="en-US" altLang="en-US" dirty="0" err="1"/>
              <a:t>i</a:t>
            </a:r>
            <a:r>
              <a:rPr lang="en-US" altLang="en-US" baseline="-25000" dirty="0" err="1"/>
              <a:t>r</a:t>
            </a:r>
            <a:r>
              <a:rPr lang="en-US" altLang="en-US" dirty="0"/>
              <a:t> is inserted </a:t>
            </a:r>
          </a:p>
          <a:p>
            <a:pPr lvl="2"/>
            <a:r>
              <a:rPr lang="en-US" altLang="en-US" dirty="0">
                <a:sym typeface="Symbol" panose="05050102010706020507" pitchFamily="18" charset="2"/>
              </a:rPr>
              <a:t>For each tuple r in </a:t>
            </a:r>
            <a:r>
              <a:rPr lang="en-US" altLang="en-US" dirty="0" err="1"/>
              <a:t>i</a:t>
            </a:r>
            <a:r>
              <a:rPr lang="en-US" altLang="en-US" baseline="-25000" dirty="0" err="1"/>
              <a:t>r</a:t>
            </a:r>
            <a:r>
              <a:rPr lang="en-US" altLang="en-US" dirty="0">
                <a:sym typeface="Symbol" panose="05050102010706020507" pitchFamily="18" charset="2"/>
              </a:rPr>
              <a:t>, if the corresponding group is already present in v, we increment its count, else we add a new tuple with count = 1</a:t>
            </a:r>
          </a:p>
          <a:p>
            <a:pPr lvl="1"/>
            <a:r>
              <a:rPr lang="en-US" altLang="en-US" dirty="0"/>
              <a:t>When a set of tuples </a:t>
            </a:r>
            <a:r>
              <a:rPr lang="en-US" altLang="en-US" dirty="0" err="1"/>
              <a:t>d</a:t>
            </a:r>
            <a:r>
              <a:rPr lang="en-US" altLang="en-US" baseline="-25000" dirty="0" err="1"/>
              <a:t>r</a:t>
            </a:r>
            <a:r>
              <a:rPr lang="en-US" altLang="en-US" dirty="0"/>
              <a:t> is deleted</a:t>
            </a:r>
          </a:p>
          <a:p>
            <a:pPr lvl="2"/>
            <a:r>
              <a:rPr lang="en-US" altLang="en-US" dirty="0"/>
              <a:t>for each tuple t in </a:t>
            </a:r>
            <a:r>
              <a:rPr lang="en-US" altLang="en-US" dirty="0" err="1"/>
              <a:t>i</a:t>
            </a:r>
            <a:r>
              <a:rPr lang="en-US" altLang="en-US" baseline="-25000" dirty="0" err="1"/>
              <a:t>r.</a:t>
            </a:r>
            <a:r>
              <a:rPr lang="en-US" altLang="en-US" dirty="0" err="1"/>
              <a:t>we</a:t>
            </a:r>
            <a:r>
              <a:rPr lang="en-US" altLang="en-US" dirty="0"/>
              <a:t> look for the group </a:t>
            </a:r>
            <a:r>
              <a:rPr lang="en-US" altLang="en-US" i="1" dirty="0" err="1"/>
              <a:t>t</a:t>
            </a:r>
            <a:r>
              <a:rPr lang="en-US" altLang="en-US" dirty="0" err="1"/>
              <a:t>.</a:t>
            </a:r>
            <a:r>
              <a:rPr lang="en-US" altLang="en-US" i="1" dirty="0" err="1"/>
              <a:t>A</a:t>
            </a:r>
            <a:r>
              <a:rPr lang="en-US" altLang="en-US" i="1" dirty="0"/>
              <a:t> </a:t>
            </a:r>
            <a:r>
              <a:rPr lang="en-US" altLang="en-US" dirty="0"/>
              <a:t>in </a:t>
            </a:r>
            <a:r>
              <a:rPr lang="en-US" altLang="en-US" i="1" dirty="0"/>
              <a:t>v</a:t>
            </a:r>
            <a:r>
              <a:rPr lang="en-US" altLang="en-US" dirty="0"/>
              <a:t>, and subtract 1 from the count for the group. </a:t>
            </a:r>
          </a:p>
          <a:p>
            <a:pPr lvl="3"/>
            <a:r>
              <a:rPr lang="en-US" altLang="en-US" dirty="0"/>
              <a:t>If the count becomes 0, we delete from </a:t>
            </a:r>
            <a:r>
              <a:rPr lang="en-US" altLang="en-US" i="1" dirty="0"/>
              <a:t>v</a:t>
            </a:r>
            <a:r>
              <a:rPr lang="en-US" altLang="en-US" dirty="0"/>
              <a:t> the tuple for the group </a:t>
            </a:r>
            <a:r>
              <a:rPr lang="en-US" altLang="en-US" i="1" dirty="0" err="1"/>
              <a:t>t</a:t>
            </a:r>
            <a:r>
              <a:rPr lang="en-US" altLang="en-US" dirty="0" err="1"/>
              <a:t>.</a:t>
            </a:r>
            <a:r>
              <a:rPr lang="en-US" altLang="en-US" i="1" dirty="0" err="1"/>
              <a:t>A</a:t>
            </a:r>
            <a:endParaRPr lang="en-US" altLang="en-US" i="1" dirty="0"/>
          </a:p>
          <a:p>
            <a:r>
              <a:rPr lang="en-US" altLang="en-US" b="1" dirty="0"/>
              <a:t>Sum</a:t>
            </a:r>
            <a:r>
              <a:rPr lang="en-US" altLang="en-US" dirty="0"/>
              <a:t>: </a:t>
            </a:r>
            <a:r>
              <a:rPr lang="en-US" altLang="en-US" i="1" dirty="0"/>
              <a:t>v</a:t>
            </a:r>
            <a:r>
              <a:rPr lang="en-US" altLang="en-US" dirty="0"/>
              <a:t> = </a:t>
            </a:r>
            <a:r>
              <a:rPr lang="en-US" altLang="en-US" i="1" baseline="-25000" dirty="0"/>
              <a:t>A</a:t>
            </a:r>
            <a:r>
              <a:rPr lang="en-IN" altLang="en-US" b="1" dirty="0"/>
              <a:t> </a:t>
            </a:r>
            <a:r>
              <a:rPr lang="en-IN" altLang="en-US" dirty="0"/>
              <a:t>𝛾</a:t>
            </a:r>
            <a:r>
              <a:rPr lang="en-IN" altLang="en-US" b="1" dirty="0"/>
              <a:t> </a:t>
            </a:r>
            <a:r>
              <a:rPr lang="en-US" altLang="en-US" i="1" baseline="-25000" dirty="0"/>
              <a:t>sum </a:t>
            </a:r>
            <a:r>
              <a:rPr lang="en-US" altLang="en-US" baseline="-25000" dirty="0"/>
              <a:t>(</a:t>
            </a:r>
            <a:r>
              <a:rPr lang="en-US" altLang="en-US" i="1" baseline="-25000" dirty="0"/>
              <a:t>B</a:t>
            </a:r>
            <a:r>
              <a:rPr lang="en-US" altLang="en-US" baseline="-25000" dirty="0"/>
              <a:t>)</a:t>
            </a:r>
            <a:r>
              <a:rPr lang="en-US" altLang="en-US" baseline="30000" dirty="0"/>
              <a:t>(</a:t>
            </a:r>
            <a:r>
              <a:rPr lang="en-US" altLang="en-US" i="1" baseline="30000" dirty="0"/>
              <a:t>r</a:t>
            </a:r>
            <a:r>
              <a:rPr lang="en-US" altLang="en-US" baseline="30000" dirty="0"/>
              <a:t>) </a:t>
            </a:r>
          </a:p>
          <a:p>
            <a:pPr lvl="1"/>
            <a:r>
              <a:rPr lang="en-US" altLang="en-US" dirty="0"/>
              <a:t>We maintain the sum in a manner similar to count, except we add/subtract the B value instead of adding/subtracting 1 for the count</a:t>
            </a:r>
          </a:p>
          <a:p>
            <a:pPr lvl="1"/>
            <a:r>
              <a:rPr lang="en-US" altLang="en-US" dirty="0"/>
              <a:t>Additionally we maintain the count in order to detect groups with no tuples.  Such groups are deleted from v</a:t>
            </a:r>
          </a:p>
          <a:p>
            <a:pPr lvl="2"/>
            <a:r>
              <a:rPr lang="en-US" altLang="en-US" dirty="0"/>
              <a:t>Cannot simply test for sum = 0 (why?)</a:t>
            </a:r>
          </a:p>
        </p:txBody>
      </p:sp>
    </p:spTree>
    <p:extLst>
      <p:ext uri="{BB962C8B-B14F-4D97-AF65-F5344CB8AC3E}">
        <p14:creationId xmlns:p14="http://schemas.microsoft.com/office/powerpoint/2010/main" val="232326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8787">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18787">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8787">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18787">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18787">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8787">
                                            <p:txEl>
                                              <p:pRg st="6" end="6"/>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8787">
                                            <p:txEl>
                                              <p:pRg st="7" end="7"/>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8787">
                                            <p:txEl>
                                              <p:pRg st="8" end="8"/>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187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uiExpand="1"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a:extLst>
              <a:ext uri="{FF2B5EF4-FFF2-40B4-BE49-F238E27FC236}">
                <a16:creationId xmlns:a16="http://schemas.microsoft.com/office/drawing/2014/main" id="{151571D9-41CB-4596-A996-938FAA3BA4A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Aggregate Operations (Cont.)</a:t>
            </a:r>
          </a:p>
        </p:txBody>
      </p:sp>
      <p:sp>
        <p:nvSpPr>
          <p:cNvPr id="120835" name="Rectangle 3">
            <a:extLst>
              <a:ext uri="{FF2B5EF4-FFF2-40B4-BE49-F238E27FC236}">
                <a16:creationId xmlns:a16="http://schemas.microsoft.com/office/drawing/2014/main" id="{29B7B3AC-1ABF-49DF-AF01-F691EB2FBBB7}"/>
              </a:ext>
            </a:extLst>
          </p:cNvPr>
          <p:cNvSpPr>
            <a:spLocks noGrp="1" noChangeArrowheads="1"/>
          </p:cNvSpPr>
          <p:nvPr>
            <p:ph idx="1"/>
          </p:nvPr>
        </p:nvSpPr>
        <p:spPr>
          <a:xfrm>
            <a:off x="1641107" y="826873"/>
            <a:ext cx="5861786" cy="4025979"/>
          </a:xfrm>
        </p:spPr>
        <p:txBody>
          <a:bodyPr/>
          <a:lstStyle/>
          <a:p>
            <a:r>
              <a:rPr lang="en-US" altLang="en-US" b="1" dirty="0" err="1"/>
              <a:t>Avg</a:t>
            </a:r>
            <a:r>
              <a:rPr lang="en-US" altLang="en-US" dirty="0"/>
              <a:t>: How to handle average?</a:t>
            </a:r>
          </a:p>
          <a:p>
            <a:pPr lvl="1"/>
            <a:r>
              <a:rPr lang="en-US" altLang="en-US" dirty="0"/>
              <a:t> Maintain </a:t>
            </a:r>
            <a:r>
              <a:rPr lang="en-US" altLang="en-US" b="1" dirty="0"/>
              <a:t>sum </a:t>
            </a:r>
            <a:r>
              <a:rPr lang="en-US" altLang="en-US" dirty="0"/>
              <a:t>and </a:t>
            </a:r>
            <a:r>
              <a:rPr lang="en-US" altLang="en-US" b="1" dirty="0"/>
              <a:t>count </a:t>
            </a:r>
            <a:r>
              <a:rPr lang="en-US" altLang="en-US" dirty="0"/>
              <a:t>separately, and divide at the end</a:t>
            </a:r>
          </a:p>
          <a:p>
            <a:r>
              <a:rPr lang="en-US" altLang="en-US" b="1" dirty="0"/>
              <a:t>min</a:t>
            </a:r>
            <a:r>
              <a:rPr lang="en-US" altLang="en-US" dirty="0"/>
              <a:t>, </a:t>
            </a:r>
            <a:r>
              <a:rPr lang="en-US" altLang="en-US" b="1" dirty="0"/>
              <a:t>max</a:t>
            </a:r>
            <a:r>
              <a:rPr lang="en-US" altLang="en-US" dirty="0"/>
              <a:t>: </a:t>
            </a:r>
            <a:r>
              <a:rPr lang="en-US" altLang="en-US" i="1" dirty="0"/>
              <a:t>v</a:t>
            </a:r>
            <a:r>
              <a:rPr lang="en-US" altLang="en-US" dirty="0"/>
              <a:t> = </a:t>
            </a:r>
            <a:r>
              <a:rPr lang="en-US" altLang="en-US" i="1" baseline="-25000" dirty="0"/>
              <a:t>A</a:t>
            </a:r>
            <a:r>
              <a:rPr lang="en-IN" altLang="en-US" b="1" dirty="0"/>
              <a:t> 𝛾 </a:t>
            </a:r>
            <a:r>
              <a:rPr lang="en-US" altLang="en-US" i="1" baseline="-25000" dirty="0"/>
              <a:t>min </a:t>
            </a:r>
            <a:r>
              <a:rPr lang="en-US" altLang="en-US" baseline="-25000" dirty="0"/>
              <a:t>(</a:t>
            </a:r>
            <a:r>
              <a:rPr lang="en-US" altLang="en-US" i="1" baseline="-25000" dirty="0"/>
              <a:t>B</a:t>
            </a:r>
            <a:r>
              <a:rPr lang="en-US" altLang="en-US" baseline="-25000" dirty="0"/>
              <a:t>) </a:t>
            </a:r>
            <a:r>
              <a:rPr lang="en-US" altLang="en-US" dirty="0"/>
              <a:t>(</a:t>
            </a:r>
            <a:r>
              <a:rPr lang="en-US" altLang="en-US" i="1" dirty="0"/>
              <a:t>r</a:t>
            </a:r>
            <a:r>
              <a:rPr lang="en-US" altLang="en-US" dirty="0"/>
              <a:t>).  </a:t>
            </a:r>
          </a:p>
          <a:p>
            <a:pPr lvl="1"/>
            <a:r>
              <a:rPr lang="en-US" altLang="en-US" dirty="0"/>
              <a:t>Handling insertions on r is straightforward.</a:t>
            </a:r>
          </a:p>
          <a:p>
            <a:pPr lvl="1"/>
            <a:r>
              <a:rPr lang="en-US" altLang="en-US" dirty="0"/>
              <a:t>Maintaining the aggregate values </a:t>
            </a:r>
            <a:r>
              <a:rPr lang="en-US" altLang="en-US" b="1" dirty="0"/>
              <a:t>min </a:t>
            </a:r>
            <a:r>
              <a:rPr lang="en-US" altLang="en-US" dirty="0"/>
              <a:t>and </a:t>
            </a:r>
            <a:r>
              <a:rPr lang="en-US" altLang="en-US" b="1" dirty="0"/>
              <a:t>max </a:t>
            </a:r>
            <a:r>
              <a:rPr lang="en-US" altLang="en-US" dirty="0"/>
              <a:t>on deletions may be more expensive.</a:t>
            </a:r>
            <a:r>
              <a:rPr lang="en-US" altLang="en-US" baseline="30000" dirty="0"/>
              <a:t>  </a:t>
            </a:r>
            <a:r>
              <a:rPr lang="en-US" altLang="en-US" dirty="0"/>
              <a:t>We have to look at the other tuples of </a:t>
            </a:r>
            <a:r>
              <a:rPr lang="en-US" altLang="en-US" i="1" dirty="0"/>
              <a:t>r</a:t>
            </a:r>
            <a:r>
              <a:rPr lang="en-US" altLang="en-US" dirty="0"/>
              <a:t> that are in the same group to find the new minimum</a:t>
            </a:r>
          </a:p>
          <a:p>
            <a:endParaRPr lang="en-US" altLang="en-US" dirty="0"/>
          </a:p>
        </p:txBody>
      </p:sp>
    </p:spTree>
    <p:extLst>
      <p:ext uri="{BB962C8B-B14F-4D97-AF65-F5344CB8AC3E}">
        <p14:creationId xmlns:p14="http://schemas.microsoft.com/office/powerpoint/2010/main" val="1037154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42896779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a:extLst>
              <a:ext uri="{FF2B5EF4-FFF2-40B4-BE49-F238E27FC236}">
                <a16:creationId xmlns:a16="http://schemas.microsoft.com/office/drawing/2014/main" id="{88A5C79D-2980-4933-B999-0C1CB063BAD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Operations</a:t>
            </a:r>
          </a:p>
        </p:txBody>
      </p:sp>
      <p:sp>
        <p:nvSpPr>
          <p:cNvPr id="122883" name="Rectangle 3">
            <a:extLst>
              <a:ext uri="{FF2B5EF4-FFF2-40B4-BE49-F238E27FC236}">
                <a16:creationId xmlns:a16="http://schemas.microsoft.com/office/drawing/2014/main" id="{FB15AE1A-2B34-49F7-8827-48B36731FD7C}"/>
              </a:ext>
            </a:extLst>
          </p:cNvPr>
          <p:cNvSpPr>
            <a:spLocks noGrp="1" noChangeArrowheads="1"/>
          </p:cNvSpPr>
          <p:nvPr>
            <p:ph idx="1"/>
          </p:nvPr>
        </p:nvSpPr>
        <p:spPr>
          <a:xfrm>
            <a:off x="1662764" y="826873"/>
            <a:ext cx="5832911" cy="4025979"/>
          </a:xfrm>
        </p:spPr>
        <p:txBody>
          <a:bodyPr/>
          <a:lstStyle/>
          <a:p>
            <a:r>
              <a:rPr lang="en-US" altLang="en-US" dirty="0"/>
              <a:t>Set intersection: </a:t>
            </a:r>
            <a:r>
              <a:rPr lang="en-US" altLang="en-US" i="1" dirty="0"/>
              <a:t>v</a:t>
            </a:r>
            <a:r>
              <a:rPr lang="en-US" altLang="en-US" dirty="0"/>
              <a:t> =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endParaRPr lang="en-US" altLang="en-US" dirty="0">
              <a:sym typeface="Symbol" panose="05050102010706020507" pitchFamily="18" charset="2"/>
            </a:endParaRPr>
          </a:p>
          <a:p>
            <a:pPr lvl="1"/>
            <a:r>
              <a:rPr lang="en-US" altLang="en-US" dirty="0">
                <a:sym typeface="Symbol" panose="05050102010706020507" pitchFamily="18" charset="2"/>
              </a:rPr>
              <a:t> when a tuple is inserted in </a:t>
            </a:r>
            <a:r>
              <a:rPr lang="en-US" altLang="en-US" i="1" dirty="0">
                <a:sym typeface="Symbol" panose="05050102010706020507" pitchFamily="18" charset="2"/>
              </a:rPr>
              <a:t>r</a:t>
            </a:r>
            <a:r>
              <a:rPr lang="en-US" altLang="en-US" dirty="0">
                <a:sym typeface="Symbol" panose="05050102010706020507" pitchFamily="18" charset="2"/>
              </a:rPr>
              <a:t> we check if it is present in </a:t>
            </a:r>
            <a:r>
              <a:rPr lang="en-US" altLang="en-US" i="1" dirty="0">
                <a:sym typeface="Symbol" panose="05050102010706020507" pitchFamily="18" charset="2"/>
              </a:rPr>
              <a:t>s</a:t>
            </a:r>
            <a:r>
              <a:rPr lang="en-US" altLang="en-US" dirty="0">
                <a:sym typeface="Symbol" panose="05050102010706020507" pitchFamily="18" charset="2"/>
              </a:rPr>
              <a:t>, and if so we add it to </a:t>
            </a:r>
            <a:r>
              <a:rPr lang="en-US" altLang="en-US" i="1" dirty="0">
                <a:sym typeface="Symbol" panose="05050102010706020507" pitchFamily="18" charset="2"/>
              </a:rPr>
              <a:t>v</a:t>
            </a:r>
            <a:r>
              <a:rPr lang="en-US" altLang="en-US" dirty="0">
                <a:sym typeface="Symbol" panose="05050102010706020507" pitchFamily="18" charset="2"/>
              </a:rPr>
              <a:t>. </a:t>
            </a:r>
          </a:p>
          <a:p>
            <a:pPr lvl="1"/>
            <a:r>
              <a:rPr lang="en-US" altLang="en-US" dirty="0">
                <a:sym typeface="Symbol" panose="05050102010706020507" pitchFamily="18" charset="2"/>
              </a:rPr>
              <a:t>If the tuple is deleted from r, we delete it from the intersection if it is present. </a:t>
            </a:r>
          </a:p>
          <a:p>
            <a:pPr lvl="1"/>
            <a:r>
              <a:rPr lang="en-US" altLang="en-US" dirty="0">
                <a:sym typeface="Symbol" panose="05050102010706020507" pitchFamily="18" charset="2"/>
              </a:rPr>
              <a:t>Updates to </a:t>
            </a:r>
            <a:r>
              <a:rPr lang="en-US" altLang="en-US" i="1" dirty="0">
                <a:sym typeface="Symbol" panose="05050102010706020507" pitchFamily="18" charset="2"/>
              </a:rPr>
              <a:t>s</a:t>
            </a:r>
            <a:r>
              <a:rPr lang="en-US" altLang="en-US" dirty="0">
                <a:sym typeface="Symbol" panose="05050102010706020507" pitchFamily="18" charset="2"/>
              </a:rPr>
              <a:t> are symmetric</a:t>
            </a:r>
          </a:p>
          <a:p>
            <a:pPr lvl="1"/>
            <a:r>
              <a:rPr lang="en-US" altLang="en-US" dirty="0">
                <a:sym typeface="Symbol" panose="05050102010706020507" pitchFamily="18" charset="2"/>
              </a:rPr>
              <a:t>The other set operations, </a:t>
            </a:r>
            <a:r>
              <a:rPr lang="en-US" altLang="en-US" i="1" dirty="0">
                <a:sym typeface="Symbol" panose="05050102010706020507" pitchFamily="18" charset="2"/>
              </a:rPr>
              <a:t>union </a:t>
            </a:r>
            <a:r>
              <a:rPr lang="en-US" altLang="en-US" dirty="0">
                <a:sym typeface="Symbol" panose="05050102010706020507" pitchFamily="18" charset="2"/>
              </a:rPr>
              <a:t>and </a:t>
            </a:r>
            <a:r>
              <a:rPr lang="en-US" altLang="en-US" i="1" dirty="0">
                <a:sym typeface="Symbol" panose="05050102010706020507" pitchFamily="18" charset="2"/>
              </a:rPr>
              <a:t>set difference </a:t>
            </a:r>
            <a:r>
              <a:rPr lang="en-US" altLang="en-US" dirty="0">
                <a:sym typeface="Symbol" panose="05050102010706020507" pitchFamily="18" charset="2"/>
              </a:rPr>
              <a:t>are handled in a similar fashion.</a:t>
            </a:r>
          </a:p>
          <a:p>
            <a:r>
              <a:rPr lang="en-US" altLang="en-US" dirty="0">
                <a:sym typeface="Symbol" panose="05050102010706020507" pitchFamily="18" charset="2"/>
              </a:rPr>
              <a:t>Outer joins are handled in much the same way as joins but with some extra work </a:t>
            </a:r>
          </a:p>
          <a:p>
            <a:pPr lvl="1"/>
            <a:r>
              <a:rPr lang="en-US" altLang="en-US" dirty="0">
                <a:sym typeface="Symbol" panose="05050102010706020507" pitchFamily="18" charset="2"/>
              </a:rPr>
              <a:t>we leave details to you.</a:t>
            </a:r>
            <a:endParaRPr lang="en-US" altLang="en-US" i="1" dirty="0"/>
          </a:p>
        </p:txBody>
      </p:sp>
    </p:spTree>
    <p:extLst>
      <p:ext uri="{BB962C8B-B14F-4D97-AF65-F5344CB8AC3E}">
        <p14:creationId xmlns:p14="http://schemas.microsoft.com/office/powerpoint/2010/main" val="11347975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a:extLst>
              <a:ext uri="{FF2B5EF4-FFF2-40B4-BE49-F238E27FC236}">
                <a16:creationId xmlns:a16="http://schemas.microsoft.com/office/drawing/2014/main" id="{8C24792D-347C-4000-8A81-BE507987435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Handling Expressions</a:t>
            </a:r>
          </a:p>
        </p:txBody>
      </p:sp>
      <p:sp>
        <p:nvSpPr>
          <p:cNvPr id="124931" name="Rectangle 3">
            <a:extLst>
              <a:ext uri="{FF2B5EF4-FFF2-40B4-BE49-F238E27FC236}">
                <a16:creationId xmlns:a16="http://schemas.microsoft.com/office/drawing/2014/main" id="{02A46EB9-5790-4CEB-9911-9C57E67C48EA}"/>
              </a:ext>
            </a:extLst>
          </p:cNvPr>
          <p:cNvSpPr>
            <a:spLocks noGrp="1" noChangeArrowheads="1"/>
          </p:cNvSpPr>
          <p:nvPr>
            <p:ph idx="1"/>
          </p:nvPr>
        </p:nvSpPr>
        <p:spPr>
          <a:xfrm>
            <a:off x="1648326" y="826873"/>
            <a:ext cx="5804034" cy="4025979"/>
          </a:xfrm>
        </p:spPr>
        <p:txBody>
          <a:bodyPr/>
          <a:lstStyle/>
          <a:p>
            <a:r>
              <a:rPr lang="en-US" altLang="en-US" dirty="0"/>
              <a:t>To handle an entire expression, we derive expressions for computing the incremental change to the result of each sub-expressions, starting from the smallest sub-expressions.</a:t>
            </a:r>
          </a:p>
          <a:p>
            <a:r>
              <a:rPr lang="en-US" altLang="en-US" dirty="0"/>
              <a:t>E.g., consider  </a:t>
            </a:r>
            <a:r>
              <a:rPr lang="en-US" altLang="en-US" i="1" dirty="0"/>
              <a:t>E</a:t>
            </a:r>
            <a:r>
              <a:rPr lang="en-US" altLang="en-US" baseline="-25000" dirty="0"/>
              <a:t>1</a:t>
            </a:r>
            <a:r>
              <a:rPr lang="en-IN" dirty="0"/>
              <a:t> ⨝</a:t>
            </a:r>
            <a:r>
              <a:rPr lang="en-US" altLang="en-US" dirty="0"/>
              <a:t> </a:t>
            </a:r>
            <a:r>
              <a:rPr lang="en-US" altLang="en-US" i="1" dirty="0"/>
              <a:t>E</a:t>
            </a:r>
            <a:r>
              <a:rPr lang="en-US" altLang="en-US" baseline="-25000" dirty="0"/>
              <a:t>2</a:t>
            </a:r>
            <a:r>
              <a:rPr lang="en-US" altLang="en-US" dirty="0"/>
              <a:t> where each of </a:t>
            </a:r>
            <a:r>
              <a:rPr lang="en-US" altLang="en-US" i="1" dirty="0"/>
              <a:t>E</a:t>
            </a:r>
            <a:r>
              <a:rPr lang="en-US" altLang="en-US" baseline="-25000" dirty="0"/>
              <a:t>1</a:t>
            </a:r>
            <a:r>
              <a:rPr lang="en-US" altLang="en-US" dirty="0"/>
              <a:t> and </a:t>
            </a:r>
            <a:r>
              <a:rPr lang="en-US" altLang="en-US" i="1" dirty="0"/>
              <a:t>E</a:t>
            </a:r>
            <a:r>
              <a:rPr lang="en-US" altLang="en-US" baseline="-25000" dirty="0"/>
              <a:t>2</a:t>
            </a:r>
            <a:r>
              <a:rPr lang="en-US" altLang="en-US" dirty="0"/>
              <a:t> may be a complex expression</a:t>
            </a:r>
          </a:p>
          <a:p>
            <a:pPr lvl="1"/>
            <a:r>
              <a:rPr lang="en-US" altLang="en-US" dirty="0"/>
              <a:t>Suppose the set of tuples to be inserted into </a:t>
            </a:r>
            <a:r>
              <a:rPr lang="en-US" altLang="en-US" i="1" dirty="0"/>
              <a:t>E</a:t>
            </a:r>
            <a:r>
              <a:rPr lang="en-US" altLang="en-US" baseline="-25000" dirty="0"/>
              <a:t>1 </a:t>
            </a:r>
            <a:r>
              <a:rPr lang="en-US" altLang="en-US" dirty="0"/>
              <a:t>is given by </a:t>
            </a:r>
            <a:r>
              <a:rPr lang="en-US" altLang="en-US" i="1" dirty="0"/>
              <a:t>D</a:t>
            </a:r>
            <a:r>
              <a:rPr lang="en-US" altLang="en-US" baseline="-25000" dirty="0"/>
              <a:t>1 </a:t>
            </a:r>
          </a:p>
          <a:p>
            <a:pPr lvl="2"/>
            <a:r>
              <a:rPr lang="en-US" altLang="en-US" dirty="0"/>
              <a:t>Computed earlier, since smaller sub-expressions are handled first</a:t>
            </a:r>
          </a:p>
          <a:p>
            <a:pPr lvl="1"/>
            <a:r>
              <a:rPr lang="en-US" altLang="en-US" dirty="0"/>
              <a:t>Then  the set of tuples to be inserted into </a:t>
            </a:r>
            <a:r>
              <a:rPr lang="en-US" altLang="en-US" i="1" dirty="0"/>
              <a:t>E</a:t>
            </a:r>
            <a:r>
              <a:rPr lang="en-US" altLang="en-US" baseline="-25000" dirty="0"/>
              <a:t>1</a:t>
            </a:r>
            <a:r>
              <a:rPr lang="en-US" altLang="en-US" dirty="0"/>
              <a:t> </a:t>
            </a:r>
            <a:r>
              <a:rPr lang="en-IN" dirty="0"/>
              <a:t>⨝</a:t>
            </a:r>
            <a:r>
              <a:rPr lang="en-US" altLang="en-US" dirty="0"/>
              <a:t> </a:t>
            </a:r>
            <a:r>
              <a:rPr lang="en-US" altLang="en-US" i="1" dirty="0"/>
              <a:t>E</a:t>
            </a:r>
            <a:r>
              <a:rPr lang="en-US" altLang="en-US" baseline="-25000" dirty="0"/>
              <a:t>2</a:t>
            </a:r>
            <a:r>
              <a:rPr lang="en-US" altLang="en-US" dirty="0"/>
              <a:t> is given by</a:t>
            </a:r>
            <a:br>
              <a:rPr lang="en-US" altLang="en-US" dirty="0"/>
            </a:br>
            <a:r>
              <a:rPr lang="en-US" altLang="en-US" dirty="0"/>
              <a:t> </a:t>
            </a:r>
            <a:r>
              <a:rPr lang="en-US" altLang="en-US" i="1" dirty="0"/>
              <a:t>D</a:t>
            </a:r>
            <a:r>
              <a:rPr lang="en-US" altLang="en-US" baseline="-25000" dirty="0"/>
              <a:t>1 </a:t>
            </a:r>
            <a:r>
              <a:rPr lang="en-IN" dirty="0"/>
              <a:t>⨝ </a:t>
            </a:r>
            <a:r>
              <a:rPr lang="en-US" altLang="en-US" i="1" dirty="0"/>
              <a:t>E</a:t>
            </a:r>
            <a:r>
              <a:rPr lang="en-US" altLang="en-US" baseline="-25000" dirty="0"/>
              <a:t>2</a:t>
            </a:r>
          </a:p>
          <a:p>
            <a:pPr lvl="2"/>
            <a:r>
              <a:rPr lang="en-US" altLang="en-US" dirty="0"/>
              <a:t>This is just the usual way of maintaining joins</a:t>
            </a:r>
          </a:p>
        </p:txBody>
      </p:sp>
    </p:spTree>
    <p:extLst>
      <p:ext uri="{BB962C8B-B14F-4D97-AF65-F5344CB8AC3E}">
        <p14:creationId xmlns:p14="http://schemas.microsoft.com/office/powerpoint/2010/main" val="20915009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a:extLst>
              <a:ext uri="{FF2B5EF4-FFF2-40B4-BE49-F238E27FC236}">
                <a16:creationId xmlns:a16="http://schemas.microsoft.com/office/drawing/2014/main" id="{D41360BC-8943-4AAA-98E8-F926231F08EB}"/>
              </a:ext>
            </a:extLst>
          </p:cNvPr>
          <p:cNvSpPr>
            <a:spLocks noGrp="1" noChangeArrowheads="1"/>
          </p:cNvSpPr>
          <p:nvPr>
            <p:ph type="title"/>
          </p:nvPr>
        </p:nvSpPr>
        <p:spPr>
          <a:xfrm>
            <a:off x="1620078" y="88107"/>
            <a:ext cx="6380922" cy="515696"/>
          </a:xfrm>
        </p:spPr>
        <p:txBody>
          <a:bodyPr/>
          <a:lstStyle/>
          <a:p>
            <a:pPr>
              <a:defRPr/>
            </a:pPr>
            <a:r>
              <a:rPr lang="en-US" altLang="en-US" dirty="0">
                <a:effectLst>
                  <a:outerShdw blurRad="38100" dist="38100" dir="2700000" algn="tl">
                    <a:srgbClr val="C0C0C0"/>
                  </a:outerShdw>
                </a:effectLst>
              </a:rPr>
              <a:t>Query Optimization and Materialized Views</a:t>
            </a:r>
          </a:p>
        </p:txBody>
      </p:sp>
      <p:sp>
        <p:nvSpPr>
          <p:cNvPr id="126979" name="Rectangle 3">
            <a:extLst>
              <a:ext uri="{FF2B5EF4-FFF2-40B4-BE49-F238E27FC236}">
                <a16:creationId xmlns:a16="http://schemas.microsoft.com/office/drawing/2014/main" id="{8BB96845-D085-4AD5-B5DE-88E616B84894}"/>
              </a:ext>
            </a:extLst>
          </p:cNvPr>
          <p:cNvSpPr>
            <a:spLocks noGrp="1" noChangeArrowheads="1"/>
          </p:cNvSpPr>
          <p:nvPr>
            <p:ph idx="1"/>
          </p:nvPr>
        </p:nvSpPr>
        <p:spPr>
          <a:xfrm>
            <a:off x="1620079" y="826873"/>
            <a:ext cx="5918909" cy="4025979"/>
          </a:xfrm>
        </p:spPr>
        <p:txBody>
          <a:bodyPr/>
          <a:lstStyle/>
          <a:p>
            <a:r>
              <a:rPr lang="en-US" altLang="en-US" dirty="0"/>
              <a:t>Rewriting queries to use materialized views:</a:t>
            </a:r>
          </a:p>
          <a:p>
            <a:pPr lvl="1"/>
            <a:r>
              <a:rPr lang="en-US" altLang="en-US" dirty="0"/>
              <a:t>A materialized view </a:t>
            </a:r>
            <a:r>
              <a:rPr lang="en-US" altLang="en-US" i="1" dirty="0"/>
              <a:t>v = r </a:t>
            </a:r>
            <a:r>
              <a:rPr lang="en-IN" dirty="0"/>
              <a:t>⨝</a:t>
            </a:r>
            <a:r>
              <a:rPr lang="en-US" altLang="en-US" i="1" dirty="0"/>
              <a:t> s </a:t>
            </a:r>
            <a:r>
              <a:rPr lang="en-US" altLang="en-US" dirty="0"/>
              <a:t>is available </a:t>
            </a:r>
          </a:p>
          <a:p>
            <a:pPr lvl="1"/>
            <a:r>
              <a:rPr lang="en-US" altLang="en-US" dirty="0"/>
              <a:t>A user submits a query    </a:t>
            </a:r>
            <a:r>
              <a:rPr lang="en-US" altLang="en-US" i="1" dirty="0"/>
              <a:t>r </a:t>
            </a:r>
            <a:r>
              <a:rPr lang="en-IN" dirty="0"/>
              <a:t>⨝ </a:t>
            </a:r>
            <a:r>
              <a:rPr lang="en-US" altLang="en-US" i="1" dirty="0"/>
              <a:t>s </a:t>
            </a:r>
            <a:r>
              <a:rPr lang="en-IN" dirty="0"/>
              <a:t>⨝</a:t>
            </a:r>
            <a:r>
              <a:rPr lang="en-US" altLang="en-US" i="1" dirty="0"/>
              <a:t> t</a:t>
            </a:r>
            <a:endParaRPr lang="en-US" altLang="en-US" dirty="0"/>
          </a:p>
          <a:p>
            <a:pPr lvl="1"/>
            <a:r>
              <a:rPr lang="en-US" altLang="en-US" dirty="0"/>
              <a:t>We can rewrite the query as </a:t>
            </a:r>
            <a:r>
              <a:rPr lang="en-US" altLang="en-US" i="1" dirty="0"/>
              <a:t>v </a:t>
            </a:r>
            <a:r>
              <a:rPr lang="en-IN" dirty="0"/>
              <a:t>⨝</a:t>
            </a:r>
            <a:r>
              <a:rPr lang="en-US" altLang="en-US" i="1" dirty="0"/>
              <a:t> t</a:t>
            </a:r>
            <a:r>
              <a:rPr lang="en-US" altLang="en-US" dirty="0"/>
              <a:t> </a:t>
            </a:r>
          </a:p>
          <a:p>
            <a:pPr lvl="2"/>
            <a:r>
              <a:rPr lang="en-US" altLang="en-US" dirty="0"/>
              <a:t>Whether to do so depends on cost estimates for the two alternative</a:t>
            </a:r>
          </a:p>
          <a:p>
            <a:r>
              <a:rPr lang="en-US" altLang="en-US" dirty="0"/>
              <a:t>Replacing a use of a materialized view by the view definition:</a:t>
            </a:r>
          </a:p>
          <a:p>
            <a:pPr lvl="1"/>
            <a:r>
              <a:rPr lang="en-US" altLang="en-US" dirty="0"/>
              <a:t>A materialized view v = r </a:t>
            </a:r>
            <a:r>
              <a:rPr lang="en-IN" dirty="0"/>
              <a:t>⨝</a:t>
            </a:r>
            <a:r>
              <a:rPr lang="en-US" altLang="en-US" dirty="0"/>
              <a:t> s is available, but without any index on it</a:t>
            </a:r>
          </a:p>
          <a:p>
            <a:pPr lvl="1"/>
            <a:r>
              <a:rPr lang="en-US" altLang="en-US" dirty="0"/>
              <a:t>User submits a query </a:t>
            </a:r>
            <a:r>
              <a:rPr lang="en-US" altLang="en-US" dirty="0">
                <a:sym typeface="Symbol" panose="05050102010706020507" pitchFamily="18" charset="2"/>
              </a:rPr>
              <a:t></a:t>
            </a:r>
            <a:r>
              <a:rPr lang="en-US" altLang="en-US" baseline="-25000" dirty="0">
                <a:sym typeface="Symbol" panose="05050102010706020507" pitchFamily="18" charset="2"/>
              </a:rPr>
              <a:t>A=10</a:t>
            </a:r>
            <a:r>
              <a:rPr lang="en-US" altLang="en-US" dirty="0">
                <a:sym typeface="Symbol" panose="05050102010706020507" pitchFamily="18" charset="2"/>
              </a:rPr>
              <a:t>(v). </a:t>
            </a:r>
          </a:p>
          <a:p>
            <a:pPr lvl="1"/>
            <a:r>
              <a:rPr lang="en-US" altLang="en-US" dirty="0">
                <a:sym typeface="Symbol" panose="05050102010706020507" pitchFamily="18" charset="2"/>
              </a:rPr>
              <a:t>Suppose also that </a:t>
            </a:r>
            <a:r>
              <a:rPr lang="en-US" altLang="en-US" i="1" dirty="0">
                <a:sym typeface="Symbol" panose="05050102010706020507" pitchFamily="18" charset="2"/>
              </a:rPr>
              <a:t>s</a:t>
            </a:r>
            <a:r>
              <a:rPr lang="en-US" altLang="en-US" dirty="0">
                <a:sym typeface="Symbol" panose="05050102010706020507" pitchFamily="18" charset="2"/>
              </a:rPr>
              <a:t> has an index on the common attribute B, and r has an index on attribute A. </a:t>
            </a:r>
          </a:p>
          <a:p>
            <a:pPr lvl="1"/>
            <a:r>
              <a:rPr lang="en-US" altLang="en-US" dirty="0">
                <a:sym typeface="Symbol" panose="05050102010706020507" pitchFamily="18" charset="2"/>
              </a:rPr>
              <a:t>The best plan for this query may be to replace</a:t>
            </a:r>
            <a:r>
              <a:rPr lang="en-US" altLang="en-US" i="1" dirty="0">
                <a:sym typeface="Symbol" panose="05050102010706020507" pitchFamily="18" charset="2"/>
              </a:rPr>
              <a:t> v</a:t>
            </a:r>
            <a:r>
              <a:rPr lang="en-US" altLang="en-US" dirty="0">
                <a:sym typeface="Symbol" panose="05050102010706020507" pitchFamily="18" charset="2"/>
              </a:rPr>
              <a:t> by </a:t>
            </a:r>
            <a:r>
              <a:rPr lang="en-US" altLang="en-US" i="1" dirty="0">
                <a:sym typeface="Symbol" panose="05050102010706020507" pitchFamily="18" charset="2"/>
              </a:rPr>
              <a:t>r </a:t>
            </a:r>
            <a:r>
              <a:rPr lang="en-IN" dirty="0"/>
              <a:t>⨝ </a:t>
            </a:r>
            <a:r>
              <a:rPr lang="en-US" altLang="en-US" i="1" dirty="0">
                <a:sym typeface="Symbol" panose="05050102010706020507" pitchFamily="18" charset="2"/>
              </a:rPr>
              <a:t>s, </a:t>
            </a:r>
            <a:r>
              <a:rPr lang="en-US" altLang="en-US" dirty="0">
                <a:sym typeface="Symbol" panose="05050102010706020507" pitchFamily="18" charset="2"/>
              </a:rPr>
              <a:t>which can lead to the query plan </a:t>
            </a:r>
            <a:r>
              <a:rPr lang="en-US" altLang="en-US" baseline="-25000" dirty="0">
                <a:sym typeface="Symbol" panose="05050102010706020507" pitchFamily="18" charset="2"/>
              </a:rPr>
              <a:t>A=10</a:t>
            </a:r>
            <a:r>
              <a:rPr lang="en-US" altLang="en-US" dirty="0">
                <a:sym typeface="Symbol" panose="05050102010706020507" pitchFamily="18" charset="2"/>
              </a:rPr>
              <a:t>(r)</a:t>
            </a:r>
            <a:r>
              <a:rPr lang="en-IN" dirty="0"/>
              <a:t> ⨝</a:t>
            </a:r>
            <a:r>
              <a:rPr lang="en-US" altLang="en-US" dirty="0">
                <a:sym typeface="Symbol" panose="05050102010706020507" pitchFamily="18" charset="2"/>
              </a:rPr>
              <a:t> s</a:t>
            </a:r>
          </a:p>
          <a:p>
            <a:r>
              <a:rPr lang="en-US" altLang="en-US" dirty="0">
                <a:sym typeface="Symbol" panose="05050102010706020507" pitchFamily="18" charset="2"/>
              </a:rPr>
              <a:t>Query optimizer should be extended to consider all above </a:t>
            </a:r>
            <a:br>
              <a:rPr lang="en-US" altLang="en-US" dirty="0">
                <a:sym typeface="Symbol" panose="05050102010706020507" pitchFamily="18" charset="2"/>
              </a:rPr>
            </a:br>
            <a:r>
              <a:rPr lang="en-US" altLang="en-US" dirty="0">
                <a:sym typeface="Symbol" panose="05050102010706020507" pitchFamily="18" charset="2"/>
              </a:rPr>
              <a:t>alternatives and  choose the best overall plan </a:t>
            </a:r>
            <a:r>
              <a:rPr lang="en-US" altLang="en-US" baseline="30000" dirty="0">
                <a:sym typeface="Symbol" panose="05050102010706020507" pitchFamily="18" charset="2"/>
              </a:rPr>
              <a:t> </a:t>
            </a:r>
          </a:p>
        </p:txBody>
      </p:sp>
    </p:spTree>
    <p:extLst>
      <p:ext uri="{BB962C8B-B14F-4D97-AF65-F5344CB8AC3E}">
        <p14:creationId xmlns:p14="http://schemas.microsoft.com/office/powerpoint/2010/main" val="1804047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a:extLst>
              <a:ext uri="{FF2B5EF4-FFF2-40B4-BE49-F238E27FC236}">
                <a16:creationId xmlns:a16="http://schemas.microsoft.com/office/drawing/2014/main" id="{6F57FFC9-13C8-49FB-AD66-B06F70AF6DA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Materialized View Selection</a:t>
            </a:r>
          </a:p>
        </p:txBody>
      </p:sp>
      <p:sp>
        <p:nvSpPr>
          <p:cNvPr id="129027" name="Rectangle 3">
            <a:extLst>
              <a:ext uri="{FF2B5EF4-FFF2-40B4-BE49-F238E27FC236}">
                <a16:creationId xmlns:a16="http://schemas.microsoft.com/office/drawing/2014/main" id="{7EF061E1-B61C-49C7-AD3C-4E6E657ABF4C}"/>
              </a:ext>
            </a:extLst>
          </p:cNvPr>
          <p:cNvSpPr>
            <a:spLocks noGrp="1" noChangeArrowheads="1"/>
          </p:cNvSpPr>
          <p:nvPr>
            <p:ph idx="1"/>
          </p:nvPr>
        </p:nvSpPr>
        <p:spPr>
          <a:xfrm>
            <a:off x="1633889" y="834092"/>
            <a:ext cx="5926756" cy="4025979"/>
          </a:xfrm>
        </p:spPr>
        <p:txBody>
          <a:bodyPr/>
          <a:lstStyle/>
          <a:p>
            <a:r>
              <a:rPr lang="en-US" altLang="en-US" b="1" dirty="0">
                <a:solidFill>
                  <a:srgbClr val="002060"/>
                </a:solidFill>
                <a:sym typeface="Symbol" panose="05050102010706020507" pitchFamily="18" charset="2"/>
              </a:rPr>
              <a:t>Materialized view selection</a:t>
            </a:r>
            <a:r>
              <a:rPr lang="en-US" altLang="en-US" dirty="0">
                <a:sym typeface="Symbol" panose="05050102010706020507" pitchFamily="18" charset="2"/>
              </a:rPr>
              <a:t>: </a:t>
            </a:r>
            <a:r>
              <a:rPr lang="ja-JP" altLang="en-US" dirty="0">
                <a:sym typeface="Symbol" panose="05050102010706020507" pitchFamily="18" charset="2"/>
              </a:rPr>
              <a:t>“</a:t>
            </a:r>
            <a:r>
              <a:rPr lang="en-US" altLang="ja-JP" dirty="0">
                <a:sym typeface="Symbol" panose="05050102010706020507" pitchFamily="18" charset="2"/>
              </a:rPr>
              <a:t>What is the best set of views to materialize?</a:t>
            </a:r>
            <a:r>
              <a:rPr lang="ja-JP" altLang="en-US" dirty="0">
                <a:sym typeface="Symbol" panose="05050102010706020507" pitchFamily="18" charset="2"/>
              </a:rPr>
              <a:t>”</a:t>
            </a:r>
            <a:r>
              <a:rPr lang="en-US" altLang="ja-JP" dirty="0">
                <a:sym typeface="Symbol" panose="05050102010706020507" pitchFamily="18" charset="2"/>
              </a:rPr>
              <a:t> </a:t>
            </a:r>
          </a:p>
          <a:p>
            <a:r>
              <a:rPr lang="en-US" altLang="en-US" b="1" dirty="0">
                <a:solidFill>
                  <a:srgbClr val="002060"/>
                </a:solidFill>
                <a:sym typeface="Symbol" panose="05050102010706020507" pitchFamily="18" charset="2"/>
              </a:rPr>
              <a:t>Index selection</a:t>
            </a:r>
            <a:r>
              <a:rPr lang="en-US" altLang="en-US" dirty="0">
                <a:sym typeface="Symbol" panose="05050102010706020507" pitchFamily="18" charset="2"/>
              </a:rPr>
              <a:t>:</a:t>
            </a:r>
            <a:r>
              <a:rPr lang="en-US" altLang="en-US" b="1" dirty="0">
                <a:solidFill>
                  <a:schemeClr val="tx2"/>
                </a:solidFill>
                <a:sym typeface="Symbol" panose="05050102010706020507" pitchFamily="18" charset="2"/>
              </a:rPr>
              <a:t> </a:t>
            </a:r>
            <a:r>
              <a:rPr lang="en-US" altLang="en-US" b="1" dirty="0">
                <a:sym typeface="Symbol" panose="05050102010706020507" pitchFamily="18" charset="2"/>
              </a:rPr>
              <a:t> </a:t>
            </a:r>
            <a:r>
              <a:rPr lang="ja-JP" altLang="en-US" dirty="0">
                <a:sym typeface="Symbol" panose="05050102010706020507" pitchFamily="18" charset="2"/>
              </a:rPr>
              <a:t>“</a:t>
            </a:r>
            <a:r>
              <a:rPr lang="en-US" altLang="ja-JP" dirty="0">
                <a:sym typeface="Symbol" panose="05050102010706020507" pitchFamily="18" charset="2"/>
              </a:rPr>
              <a:t>what is the best set of indices to create</a:t>
            </a:r>
            <a:r>
              <a:rPr lang="ja-JP" altLang="en-US" dirty="0">
                <a:sym typeface="Symbol" panose="05050102010706020507" pitchFamily="18" charset="2"/>
              </a:rPr>
              <a:t>”</a:t>
            </a:r>
            <a:endParaRPr lang="en-US" altLang="ja-JP" dirty="0">
              <a:sym typeface="Symbol" panose="05050102010706020507" pitchFamily="18" charset="2"/>
            </a:endParaRPr>
          </a:p>
          <a:p>
            <a:pPr lvl="1"/>
            <a:r>
              <a:rPr lang="en-US" altLang="en-US" dirty="0">
                <a:sym typeface="Symbol" panose="05050102010706020507" pitchFamily="18" charset="2"/>
              </a:rPr>
              <a:t>closely related, to materialized view selection</a:t>
            </a:r>
          </a:p>
          <a:p>
            <a:pPr lvl="2">
              <a:lnSpc>
                <a:spcPct val="90000"/>
              </a:lnSpc>
            </a:pPr>
            <a:r>
              <a:rPr lang="en-US" altLang="en-US" dirty="0">
                <a:sym typeface="Symbol" panose="05050102010706020507" pitchFamily="18" charset="2"/>
              </a:rPr>
              <a:t>but simpler</a:t>
            </a:r>
          </a:p>
          <a:p>
            <a:pPr>
              <a:lnSpc>
                <a:spcPct val="90000"/>
              </a:lnSpc>
            </a:pPr>
            <a:r>
              <a:rPr lang="en-US" altLang="en-US" dirty="0">
                <a:sym typeface="Symbol" panose="05050102010706020507" pitchFamily="18" charset="2"/>
              </a:rPr>
              <a:t>Materialized view selection and index selection based on typical system </a:t>
            </a:r>
            <a:r>
              <a:rPr lang="en-US" altLang="en-US" b="1" dirty="0">
                <a:solidFill>
                  <a:srgbClr val="002060"/>
                </a:solidFill>
                <a:sym typeface="Symbol" panose="05050102010706020507" pitchFamily="18" charset="2"/>
              </a:rPr>
              <a:t>workload</a:t>
            </a:r>
            <a:r>
              <a:rPr lang="en-US" altLang="en-US" dirty="0">
                <a:solidFill>
                  <a:srgbClr val="002060"/>
                </a:solidFill>
                <a:sym typeface="Symbol" panose="05050102010706020507" pitchFamily="18" charset="2"/>
              </a:rPr>
              <a:t> </a:t>
            </a:r>
            <a:r>
              <a:rPr lang="en-US" altLang="en-US" dirty="0">
                <a:sym typeface="Symbol" panose="05050102010706020507" pitchFamily="18" charset="2"/>
              </a:rPr>
              <a:t>(queries and updates)</a:t>
            </a:r>
          </a:p>
          <a:p>
            <a:pPr lvl="1"/>
            <a:r>
              <a:rPr lang="en-US" altLang="en-US" dirty="0"/>
              <a:t>Typical goal: minimize time to execute workload , subject to constraints on space and time taken for some critical queries/updates</a:t>
            </a:r>
          </a:p>
          <a:p>
            <a:pPr lvl="1">
              <a:lnSpc>
                <a:spcPct val="90000"/>
              </a:lnSpc>
            </a:pPr>
            <a:r>
              <a:rPr lang="en-US" altLang="en-US" dirty="0"/>
              <a:t>One of the steps in database tuning </a:t>
            </a:r>
          </a:p>
          <a:p>
            <a:pPr lvl="2"/>
            <a:r>
              <a:rPr lang="en-US" altLang="en-US" dirty="0"/>
              <a:t>more on tuning in later chapters</a:t>
            </a:r>
          </a:p>
          <a:p>
            <a:r>
              <a:rPr lang="en-US" altLang="en-US" dirty="0">
                <a:sym typeface="Symbol" panose="05050102010706020507" pitchFamily="18" charset="2"/>
              </a:rPr>
              <a:t>Commercial database systems provide tools (called </a:t>
            </a:r>
            <a:r>
              <a:rPr lang="ja-JP" altLang="en-US" dirty="0">
                <a:sym typeface="Symbol" panose="05050102010706020507" pitchFamily="18" charset="2"/>
              </a:rPr>
              <a:t>“</a:t>
            </a:r>
            <a:r>
              <a:rPr lang="en-US" altLang="ja-JP" dirty="0">
                <a:sym typeface="Symbol" panose="05050102010706020507" pitchFamily="18" charset="2"/>
              </a:rPr>
              <a:t>tuning assistants</a:t>
            </a:r>
            <a:r>
              <a:rPr lang="ja-JP" altLang="en-US" dirty="0">
                <a:sym typeface="Symbol" panose="05050102010706020507" pitchFamily="18" charset="2"/>
              </a:rPr>
              <a:t>”</a:t>
            </a:r>
            <a:r>
              <a:rPr lang="en-US" altLang="ja-JP" dirty="0">
                <a:sym typeface="Symbol" panose="05050102010706020507" pitchFamily="18" charset="2"/>
              </a:rPr>
              <a:t> or </a:t>
            </a:r>
            <a:r>
              <a:rPr lang="ja-JP" altLang="en-US" dirty="0">
                <a:sym typeface="Symbol" panose="05050102010706020507" pitchFamily="18" charset="2"/>
              </a:rPr>
              <a:t>“</a:t>
            </a:r>
            <a:r>
              <a:rPr lang="en-US" altLang="ja-JP" dirty="0">
                <a:sym typeface="Symbol" panose="05050102010706020507" pitchFamily="18" charset="2"/>
              </a:rPr>
              <a:t>wizards</a:t>
            </a:r>
            <a:r>
              <a:rPr lang="ja-JP" altLang="en-US" dirty="0">
                <a:sym typeface="Symbol" panose="05050102010706020507" pitchFamily="18" charset="2"/>
              </a:rPr>
              <a:t>”</a:t>
            </a:r>
            <a:r>
              <a:rPr lang="en-US" altLang="ja-JP" dirty="0">
                <a:sym typeface="Symbol" panose="05050102010706020507" pitchFamily="18" charset="2"/>
              </a:rPr>
              <a:t>) to help the database administrator choose what indices and materialized views to create </a:t>
            </a:r>
            <a:endParaRPr lang="en-US" altLang="en-US" dirty="0">
              <a:sym typeface="Symbol" panose="05050102010706020507" pitchFamily="18" charset="2"/>
            </a:endParaRPr>
          </a:p>
        </p:txBody>
      </p:sp>
    </p:spTree>
    <p:extLst>
      <p:ext uri="{BB962C8B-B14F-4D97-AF65-F5344CB8AC3E}">
        <p14:creationId xmlns:p14="http://schemas.microsoft.com/office/powerpoint/2010/main" val="23355293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a:extLst>
              <a:ext uri="{FF2B5EF4-FFF2-40B4-BE49-F238E27FC236}">
                <a16:creationId xmlns:a16="http://schemas.microsoft.com/office/drawing/2014/main" id="{2554C05B-86BE-43CA-B75F-20E38231C6C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Top-K Queries		</a:t>
            </a:r>
          </a:p>
        </p:txBody>
      </p:sp>
      <p:sp>
        <p:nvSpPr>
          <p:cNvPr id="580611" name="Rectangle 3">
            <a:extLst>
              <a:ext uri="{FF2B5EF4-FFF2-40B4-BE49-F238E27FC236}">
                <a16:creationId xmlns:a16="http://schemas.microsoft.com/office/drawing/2014/main" id="{63947A30-1241-46C8-AEFC-48B69E9EA533}"/>
              </a:ext>
            </a:extLst>
          </p:cNvPr>
          <p:cNvSpPr>
            <a:spLocks noGrp="1" noChangeArrowheads="1"/>
          </p:cNvSpPr>
          <p:nvPr>
            <p:ph idx="1"/>
          </p:nvPr>
        </p:nvSpPr>
        <p:spPr>
          <a:xfrm>
            <a:off x="1662764" y="826873"/>
            <a:ext cx="6114398" cy="4025979"/>
          </a:xfrm>
        </p:spPr>
        <p:txBody>
          <a:bodyPr/>
          <a:lstStyle/>
          <a:p>
            <a:r>
              <a:rPr lang="en-US" altLang="en-US" b="1" dirty="0">
                <a:solidFill>
                  <a:srgbClr val="002060"/>
                </a:solidFill>
              </a:rPr>
              <a:t>Top-K queries</a:t>
            </a:r>
          </a:p>
          <a:p>
            <a:pPr lvl="1">
              <a:buFont typeface="Monotype Sorts" pitchFamily="-65" charset="2"/>
              <a:buNone/>
            </a:pPr>
            <a:r>
              <a:rPr lang="en-US" altLang="en-US" dirty="0"/>
              <a:t>    </a:t>
            </a:r>
            <a:r>
              <a:rPr lang="en-US" altLang="en-US" b="1" dirty="0"/>
              <a:t>select</a:t>
            </a:r>
            <a:r>
              <a:rPr lang="en-US" altLang="en-US" dirty="0"/>
              <a:t> * </a:t>
            </a:r>
            <a:br>
              <a:rPr lang="en-US" altLang="en-US" dirty="0"/>
            </a:br>
            <a:r>
              <a:rPr lang="en-US" altLang="en-US" b="1" dirty="0"/>
              <a:t>from</a:t>
            </a:r>
            <a:r>
              <a:rPr lang="en-US" altLang="en-US" dirty="0"/>
              <a:t> r, s</a:t>
            </a:r>
            <a:br>
              <a:rPr lang="en-US" altLang="en-US" dirty="0"/>
            </a:br>
            <a:r>
              <a:rPr lang="en-US" altLang="en-US" b="1" dirty="0"/>
              <a:t>where</a:t>
            </a:r>
            <a:r>
              <a:rPr lang="en-US" altLang="en-US" dirty="0"/>
              <a:t> </a:t>
            </a:r>
            <a:r>
              <a:rPr lang="en-US" altLang="en-US" dirty="0" err="1"/>
              <a:t>r.B</a:t>
            </a:r>
            <a:r>
              <a:rPr lang="en-US" altLang="en-US" dirty="0"/>
              <a:t> = </a:t>
            </a:r>
            <a:r>
              <a:rPr lang="en-US" altLang="en-US" dirty="0" err="1"/>
              <a:t>s.B</a:t>
            </a:r>
            <a:br>
              <a:rPr lang="en-US" altLang="en-US" dirty="0"/>
            </a:br>
            <a:r>
              <a:rPr lang="en-US" altLang="en-US" b="1" dirty="0"/>
              <a:t>order by</a:t>
            </a:r>
            <a:r>
              <a:rPr lang="en-US" altLang="en-US" dirty="0"/>
              <a:t> </a:t>
            </a:r>
            <a:r>
              <a:rPr lang="en-US" altLang="en-US" dirty="0" err="1"/>
              <a:t>r.A</a:t>
            </a:r>
            <a:r>
              <a:rPr lang="en-US" altLang="en-US" dirty="0"/>
              <a:t> </a:t>
            </a:r>
            <a:r>
              <a:rPr lang="en-US" altLang="en-US" b="1" dirty="0"/>
              <a:t>ascending</a:t>
            </a:r>
            <a:br>
              <a:rPr lang="en-US" altLang="en-US" dirty="0"/>
            </a:br>
            <a:r>
              <a:rPr lang="en-US" altLang="en-US" b="1" dirty="0"/>
              <a:t>limit</a:t>
            </a:r>
            <a:r>
              <a:rPr lang="en-US" altLang="en-US" dirty="0"/>
              <a:t> 10</a:t>
            </a:r>
          </a:p>
          <a:p>
            <a:pPr lvl="1"/>
            <a:r>
              <a:rPr lang="en-US" altLang="en-US" dirty="0"/>
              <a:t>Alternative 1: Indexed nested loops join with r as outer</a:t>
            </a:r>
          </a:p>
          <a:p>
            <a:pPr lvl="1"/>
            <a:r>
              <a:rPr lang="en-US" altLang="en-US" dirty="0"/>
              <a:t>Alternative 2: estimate highest </a:t>
            </a:r>
            <a:r>
              <a:rPr lang="en-US" altLang="en-US" dirty="0" err="1"/>
              <a:t>r.A</a:t>
            </a:r>
            <a:r>
              <a:rPr lang="en-US" altLang="en-US" dirty="0"/>
              <a:t> value in result and add selection (</a:t>
            </a:r>
            <a:r>
              <a:rPr lang="en-US" altLang="en-US" b="1" dirty="0"/>
              <a:t>and </a:t>
            </a:r>
            <a:r>
              <a:rPr lang="en-US" altLang="en-US" dirty="0" err="1"/>
              <a:t>r.A</a:t>
            </a:r>
            <a:r>
              <a:rPr lang="en-US" altLang="en-US" dirty="0"/>
              <a:t> &lt;= H) to where clause  </a:t>
            </a:r>
          </a:p>
          <a:p>
            <a:pPr lvl="2"/>
            <a:r>
              <a:rPr lang="en-US" altLang="en-US" dirty="0"/>
              <a:t>If &lt; 10 results, retry with larger H</a:t>
            </a:r>
          </a:p>
        </p:txBody>
      </p:sp>
    </p:spTree>
    <p:extLst>
      <p:ext uri="{BB962C8B-B14F-4D97-AF65-F5344CB8AC3E}">
        <p14:creationId xmlns:p14="http://schemas.microsoft.com/office/powerpoint/2010/main" val="2038523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061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06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06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a:extLst>
              <a:ext uri="{FF2B5EF4-FFF2-40B4-BE49-F238E27FC236}">
                <a16:creationId xmlns:a16="http://schemas.microsoft.com/office/drawing/2014/main" id="{DE261D62-D3DC-4120-986F-F48814F863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Updates</a:t>
            </a:r>
          </a:p>
        </p:txBody>
      </p:sp>
      <p:sp>
        <p:nvSpPr>
          <p:cNvPr id="584707" name="Rectangle 3">
            <a:extLst>
              <a:ext uri="{FF2B5EF4-FFF2-40B4-BE49-F238E27FC236}">
                <a16:creationId xmlns:a16="http://schemas.microsoft.com/office/drawing/2014/main" id="{5DA8610A-A3F6-4053-8481-25583B0B1BA0}"/>
              </a:ext>
            </a:extLst>
          </p:cNvPr>
          <p:cNvSpPr>
            <a:spLocks noGrp="1" noChangeArrowheads="1"/>
          </p:cNvSpPr>
          <p:nvPr>
            <p:ph idx="1"/>
          </p:nvPr>
        </p:nvSpPr>
        <p:spPr>
          <a:xfrm>
            <a:off x="1633889" y="826873"/>
            <a:ext cx="5854566" cy="4025979"/>
          </a:xfrm>
        </p:spPr>
        <p:txBody>
          <a:bodyPr/>
          <a:lstStyle/>
          <a:p>
            <a:r>
              <a:rPr lang="en-US" altLang="en-US" b="1" dirty="0">
                <a:solidFill>
                  <a:srgbClr val="002060"/>
                </a:solidFill>
              </a:rPr>
              <a:t>Halloween problem</a:t>
            </a:r>
          </a:p>
          <a:p>
            <a:pPr lvl="1">
              <a:buFont typeface="Monotype Sorts" pitchFamily="-65" charset="2"/>
              <a:buNone/>
            </a:pPr>
            <a:r>
              <a:rPr lang="en-US" altLang="en-US" dirty="0"/>
              <a:t>    </a:t>
            </a:r>
            <a:r>
              <a:rPr lang="en-US" altLang="en-US" b="1" dirty="0"/>
              <a:t>update</a:t>
            </a:r>
            <a:r>
              <a:rPr lang="en-US" altLang="en-US" dirty="0"/>
              <a:t> R </a:t>
            </a:r>
            <a:r>
              <a:rPr lang="en-US" altLang="en-US" b="1" dirty="0"/>
              <a:t>set</a:t>
            </a:r>
            <a:r>
              <a:rPr lang="en-US" altLang="en-US" dirty="0"/>
              <a:t> A = 5 * A </a:t>
            </a:r>
            <a:br>
              <a:rPr lang="en-US" altLang="en-US" dirty="0"/>
            </a:br>
            <a:r>
              <a:rPr lang="en-US" altLang="en-US" b="1" dirty="0"/>
              <a:t>where</a:t>
            </a:r>
            <a:r>
              <a:rPr lang="en-US" altLang="en-US" dirty="0"/>
              <a:t> A &gt; 10</a:t>
            </a:r>
          </a:p>
          <a:p>
            <a:pPr lvl="1"/>
            <a:r>
              <a:rPr lang="en-US" altLang="en-US" dirty="0"/>
              <a:t>If index on A is used to find tuples satisfying A &gt; 10, and   tuples updated immediately, same tuple may be found (and updated) multiple times</a:t>
            </a:r>
          </a:p>
          <a:p>
            <a:pPr lvl="1"/>
            <a:r>
              <a:rPr lang="en-US" altLang="en-US" dirty="0"/>
              <a:t>Solution 1: </a:t>
            </a:r>
            <a:r>
              <a:rPr lang="en-US" altLang="en-US" i="1" dirty="0">
                <a:solidFill>
                  <a:srgbClr val="002060"/>
                </a:solidFill>
              </a:rPr>
              <a:t>Always defer updates</a:t>
            </a:r>
          </a:p>
          <a:p>
            <a:pPr lvl="2"/>
            <a:r>
              <a:rPr lang="en-US" altLang="en-US" dirty="0"/>
              <a:t>collect the updates (old and new values of tuples) and update relation and indices in second pass</a:t>
            </a:r>
          </a:p>
          <a:p>
            <a:pPr lvl="2"/>
            <a:r>
              <a:rPr lang="en-US" altLang="en-US" dirty="0"/>
              <a:t>Drawback: extra overhead even if e.g. update is only on R.B, not on attributes in selection condition</a:t>
            </a:r>
          </a:p>
          <a:p>
            <a:pPr lvl="1"/>
            <a:r>
              <a:rPr lang="en-US" altLang="en-US" dirty="0"/>
              <a:t>Solution 2: </a:t>
            </a:r>
            <a:r>
              <a:rPr lang="en-US" altLang="en-US" i="1" dirty="0">
                <a:solidFill>
                  <a:srgbClr val="002060"/>
                </a:solidFill>
              </a:rPr>
              <a:t>Defer only if required</a:t>
            </a:r>
          </a:p>
          <a:p>
            <a:pPr lvl="2"/>
            <a:r>
              <a:rPr lang="en-US" altLang="en-US" dirty="0"/>
              <a:t>Perform immediate update if update does not affect attributes in where clause, and deferred updates otherwise.</a:t>
            </a:r>
          </a:p>
        </p:txBody>
      </p:sp>
    </p:spTree>
    <p:extLst>
      <p:ext uri="{BB962C8B-B14F-4D97-AF65-F5344CB8AC3E}">
        <p14:creationId xmlns:p14="http://schemas.microsoft.com/office/powerpoint/2010/main" val="4294779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470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470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470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4707">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470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47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a:extLst>
              <a:ext uri="{FF2B5EF4-FFF2-40B4-BE49-F238E27FC236}">
                <a16:creationId xmlns:a16="http://schemas.microsoft.com/office/drawing/2014/main" id="{E58A9BE0-C2AD-415E-9C5E-4D7A7105EDE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Minimization</a:t>
            </a:r>
          </a:p>
        </p:txBody>
      </p:sp>
      <p:sp>
        <p:nvSpPr>
          <p:cNvPr id="585731" name="Rectangle 3">
            <a:extLst>
              <a:ext uri="{FF2B5EF4-FFF2-40B4-BE49-F238E27FC236}">
                <a16:creationId xmlns:a16="http://schemas.microsoft.com/office/drawing/2014/main" id="{9D9708BD-6A98-4F13-A1C2-4ADCEB2C6CB5}"/>
              </a:ext>
            </a:extLst>
          </p:cNvPr>
          <p:cNvSpPr>
            <a:spLocks noGrp="1" noChangeArrowheads="1"/>
          </p:cNvSpPr>
          <p:nvPr>
            <p:ph idx="1"/>
          </p:nvPr>
        </p:nvSpPr>
        <p:spPr>
          <a:xfrm>
            <a:off x="1662764" y="826873"/>
            <a:ext cx="5854567" cy="4025979"/>
          </a:xfrm>
        </p:spPr>
        <p:txBody>
          <a:bodyPr/>
          <a:lstStyle/>
          <a:p>
            <a:r>
              <a:rPr lang="en-US" altLang="en-US" b="1" dirty="0">
                <a:solidFill>
                  <a:srgbClr val="002060"/>
                </a:solidFill>
              </a:rPr>
              <a:t>Join minimization</a:t>
            </a:r>
          </a:p>
          <a:p>
            <a:pPr lvl="1">
              <a:buFont typeface="Monotype Sorts" pitchFamily="-65" charset="2"/>
              <a:buNone/>
            </a:pPr>
            <a:r>
              <a:rPr lang="en-US" altLang="en-US" dirty="0"/>
              <a:t>    </a:t>
            </a:r>
            <a:r>
              <a:rPr lang="en-US" altLang="en-US" b="1" dirty="0"/>
              <a:t>select</a:t>
            </a:r>
            <a:r>
              <a:rPr lang="en-US" altLang="en-US" dirty="0"/>
              <a:t> </a:t>
            </a:r>
            <a:r>
              <a:rPr lang="en-US" altLang="en-US" dirty="0" err="1"/>
              <a:t>r.A</a:t>
            </a:r>
            <a:r>
              <a:rPr lang="en-US" altLang="en-US" dirty="0"/>
              <a:t>, </a:t>
            </a:r>
            <a:r>
              <a:rPr lang="en-US" altLang="en-US" dirty="0" err="1"/>
              <a:t>r.B</a:t>
            </a:r>
            <a:r>
              <a:rPr lang="en-US" altLang="en-US" dirty="0"/>
              <a:t> </a:t>
            </a:r>
            <a:br>
              <a:rPr lang="en-US" altLang="en-US" dirty="0"/>
            </a:br>
            <a:r>
              <a:rPr lang="en-US" altLang="en-US" b="1" dirty="0"/>
              <a:t>from</a:t>
            </a:r>
            <a:r>
              <a:rPr lang="en-US" altLang="en-US" dirty="0"/>
              <a:t> r, s</a:t>
            </a:r>
            <a:br>
              <a:rPr lang="en-US" altLang="en-US" dirty="0"/>
            </a:br>
            <a:r>
              <a:rPr lang="en-US" altLang="en-US" b="1" dirty="0"/>
              <a:t>where</a:t>
            </a:r>
            <a:r>
              <a:rPr lang="en-US" altLang="en-US" dirty="0"/>
              <a:t> </a:t>
            </a:r>
            <a:r>
              <a:rPr lang="en-US" altLang="en-US" dirty="0" err="1"/>
              <a:t>r.B</a:t>
            </a:r>
            <a:r>
              <a:rPr lang="en-US" altLang="en-US" dirty="0"/>
              <a:t> = </a:t>
            </a:r>
            <a:r>
              <a:rPr lang="en-US" altLang="en-US" dirty="0" err="1"/>
              <a:t>s.B</a:t>
            </a:r>
            <a:endParaRPr lang="en-US" altLang="en-US" dirty="0"/>
          </a:p>
          <a:p>
            <a:r>
              <a:rPr lang="en-US" altLang="en-US" dirty="0"/>
              <a:t>Check if join with s is redundant, drop it </a:t>
            </a:r>
          </a:p>
          <a:p>
            <a:pPr lvl="1"/>
            <a:r>
              <a:rPr lang="en-US" altLang="en-US" dirty="0"/>
              <a:t>E.g., join condition is on foreign key from r to s, </a:t>
            </a:r>
            <a:r>
              <a:rPr lang="en-US" altLang="en-US" dirty="0" err="1"/>
              <a:t>r.B</a:t>
            </a:r>
            <a:r>
              <a:rPr lang="en-US" altLang="en-US" dirty="0"/>
              <a:t> is declared as not null, and no selection on s</a:t>
            </a:r>
          </a:p>
          <a:p>
            <a:pPr lvl="1"/>
            <a:r>
              <a:rPr lang="en-US" altLang="en-US" dirty="0"/>
              <a:t>Other sufficient conditions possible</a:t>
            </a:r>
            <a:br>
              <a:rPr lang="en-US" altLang="en-US" dirty="0"/>
            </a:br>
            <a:r>
              <a:rPr lang="en-US" altLang="en-US" dirty="0"/>
              <a:t>	</a:t>
            </a:r>
            <a:r>
              <a:rPr lang="en-US" altLang="en-US" b="1" dirty="0"/>
              <a:t>select</a:t>
            </a:r>
            <a:r>
              <a:rPr lang="en-US" altLang="en-US" dirty="0"/>
              <a:t> </a:t>
            </a:r>
            <a:r>
              <a:rPr lang="en-US" altLang="en-US" dirty="0" err="1"/>
              <a:t>r.A</a:t>
            </a:r>
            <a:r>
              <a:rPr lang="en-US" altLang="en-US" dirty="0"/>
              <a:t>, s2.B </a:t>
            </a:r>
            <a:br>
              <a:rPr lang="en-US" altLang="en-US" dirty="0"/>
            </a:br>
            <a:r>
              <a:rPr lang="en-US" altLang="en-US" dirty="0"/>
              <a:t>	</a:t>
            </a:r>
            <a:r>
              <a:rPr lang="en-US" altLang="en-US" b="1" dirty="0"/>
              <a:t>from</a:t>
            </a:r>
            <a:r>
              <a:rPr lang="en-US" altLang="en-US" dirty="0"/>
              <a:t> r, s </a:t>
            </a:r>
            <a:r>
              <a:rPr lang="en-US" altLang="en-US" b="1" dirty="0"/>
              <a:t>as</a:t>
            </a:r>
            <a:r>
              <a:rPr lang="en-US" altLang="en-US" dirty="0"/>
              <a:t> s1, s </a:t>
            </a:r>
            <a:r>
              <a:rPr lang="en-US" altLang="en-US" b="1" dirty="0"/>
              <a:t>as</a:t>
            </a:r>
            <a:r>
              <a:rPr lang="en-US" altLang="en-US" dirty="0"/>
              <a:t> s2</a:t>
            </a:r>
            <a:br>
              <a:rPr lang="en-US" altLang="en-US" dirty="0"/>
            </a:br>
            <a:r>
              <a:rPr lang="en-US" altLang="en-US" dirty="0"/>
              <a:t>   </a:t>
            </a:r>
            <a:r>
              <a:rPr lang="en-US" altLang="en-US" b="1" dirty="0"/>
              <a:t>where</a:t>
            </a:r>
            <a:r>
              <a:rPr lang="en-US" altLang="en-US" dirty="0"/>
              <a:t> </a:t>
            </a:r>
            <a:r>
              <a:rPr lang="en-US" altLang="en-US" dirty="0" err="1"/>
              <a:t>r.B</a:t>
            </a:r>
            <a:r>
              <a:rPr lang="en-US" altLang="en-US" dirty="0"/>
              <a:t>=s1.B </a:t>
            </a:r>
            <a:r>
              <a:rPr lang="en-US" altLang="en-US" b="1" dirty="0"/>
              <a:t>and</a:t>
            </a:r>
            <a:r>
              <a:rPr lang="en-US" altLang="en-US" dirty="0"/>
              <a:t> </a:t>
            </a:r>
            <a:r>
              <a:rPr lang="en-US" altLang="en-US" dirty="0" err="1"/>
              <a:t>r.B</a:t>
            </a:r>
            <a:r>
              <a:rPr lang="en-US" altLang="en-US" dirty="0"/>
              <a:t> = s2.B </a:t>
            </a:r>
            <a:r>
              <a:rPr lang="en-US" altLang="en-US" b="1" dirty="0"/>
              <a:t>and</a:t>
            </a:r>
            <a:r>
              <a:rPr lang="en-US" altLang="en-US" dirty="0"/>
              <a:t> s1.A &lt; 20 </a:t>
            </a:r>
            <a:r>
              <a:rPr lang="en-US" altLang="en-US" b="1" dirty="0"/>
              <a:t>and</a:t>
            </a:r>
            <a:r>
              <a:rPr lang="en-US" altLang="en-US" dirty="0"/>
              <a:t> s2.A &lt; 10</a:t>
            </a:r>
          </a:p>
          <a:p>
            <a:pPr lvl="2"/>
            <a:r>
              <a:rPr lang="en-US" altLang="en-US" dirty="0"/>
              <a:t>join with s1 is redundant and can be dropped (along with selection on s1)</a:t>
            </a:r>
          </a:p>
          <a:p>
            <a:pPr lvl="1"/>
            <a:r>
              <a:rPr lang="en-US" altLang="en-US" dirty="0"/>
              <a:t>Lots of research in this area since 70s/80s!</a:t>
            </a:r>
          </a:p>
        </p:txBody>
      </p:sp>
    </p:spTree>
    <p:extLst>
      <p:ext uri="{BB962C8B-B14F-4D97-AF65-F5344CB8AC3E}">
        <p14:creationId xmlns:p14="http://schemas.microsoft.com/office/powerpoint/2010/main" val="3596657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573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57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57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57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a:extLst>
              <a:ext uri="{FF2B5EF4-FFF2-40B4-BE49-F238E27FC236}">
                <a16:creationId xmlns:a16="http://schemas.microsoft.com/office/drawing/2014/main" id="{EB6996E5-15DA-452E-9ACC-FDFE840308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Multiquery Optimization</a:t>
            </a:r>
          </a:p>
        </p:txBody>
      </p:sp>
      <p:sp>
        <p:nvSpPr>
          <p:cNvPr id="587779" name="Rectangle 3">
            <a:extLst>
              <a:ext uri="{FF2B5EF4-FFF2-40B4-BE49-F238E27FC236}">
                <a16:creationId xmlns:a16="http://schemas.microsoft.com/office/drawing/2014/main" id="{F292F5C0-6E68-4B75-91C7-B7029DB98230}"/>
              </a:ext>
            </a:extLst>
          </p:cNvPr>
          <p:cNvSpPr>
            <a:spLocks noGrp="1" noChangeArrowheads="1"/>
          </p:cNvSpPr>
          <p:nvPr>
            <p:ph idx="1"/>
          </p:nvPr>
        </p:nvSpPr>
        <p:spPr>
          <a:xfrm>
            <a:off x="1662764" y="826873"/>
            <a:ext cx="5840129" cy="4025979"/>
          </a:xfrm>
        </p:spPr>
        <p:txBody>
          <a:bodyPr/>
          <a:lstStyle/>
          <a:p>
            <a:r>
              <a:rPr lang="en-US" altLang="en-US" dirty="0"/>
              <a:t>Example</a:t>
            </a:r>
          </a:p>
          <a:p>
            <a:pPr>
              <a:buFont typeface="Monotype Sorts" pitchFamily="-65" charset="2"/>
              <a:buNone/>
            </a:pPr>
            <a:r>
              <a:rPr lang="en-US" altLang="en-US" dirty="0"/>
              <a:t>		Q1: </a:t>
            </a:r>
            <a:r>
              <a:rPr lang="en-US" altLang="en-US" b="1" dirty="0"/>
              <a:t>select</a:t>
            </a:r>
            <a:r>
              <a:rPr lang="en-US" altLang="en-US" dirty="0"/>
              <a:t> * </a:t>
            </a:r>
            <a:r>
              <a:rPr lang="en-US" altLang="en-US" b="1" dirty="0"/>
              <a:t>from</a:t>
            </a:r>
            <a:r>
              <a:rPr lang="en-US" altLang="en-US" dirty="0"/>
              <a:t> (r </a:t>
            </a:r>
            <a:r>
              <a:rPr lang="en-US" altLang="en-US" b="1" dirty="0"/>
              <a:t>natural join</a:t>
            </a:r>
            <a:r>
              <a:rPr lang="en-US" altLang="en-US" dirty="0"/>
              <a:t> t) </a:t>
            </a:r>
            <a:r>
              <a:rPr lang="en-US" altLang="en-US" b="1" dirty="0"/>
              <a:t>natural join</a:t>
            </a:r>
            <a:r>
              <a:rPr lang="en-US" altLang="en-US" dirty="0"/>
              <a:t> s</a:t>
            </a:r>
          </a:p>
          <a:p>
            <a:pPr>
              <a:buFont typeface="Monotype Sorts" pitchFamily="-65" charset="2"/>
              <a:buNone/>
            </a:pPr>
            <a:r>
              <a:rPr lang="en-US" altLang="en-US" dirty="0"/>
              <a:t>		Q2: </a:t>
            </a:r>
            <a:r>
              <a:rPr lang="en-US" altLang="en-US" b="1" dirty="0"/>
              <a:t>select</a:t>
            </a:r>
            <a:r>
              <a:rPr lang="en-US" altLang="en-US" dirty="0"/>
              <a:t> * </a:t>
            </a:r>
            <a:r>
              <a:rPr lang="en-US" altLang="en-US" b="1" dirty="0"/>
              <a:t>from</a:t>
            </a:r>
            <a:r>
              <a:rPr lang="en-US" altLang="en-US" dirty="0"/>
              <a:t> (r </a:t>
            </a:r>
            <a:r>
              <a:rPr lang="en-US" altLang="en-US" b="1" dirty="0"/>
              <a:t>natural join</a:t>
            </a:r>
            <a:r>
              <a:rPr lang="en-US" altLang="en-US" dirty="0"/>
              <a:t> u) </a:t>
            </a:r>
            <a:r>
              <a:rPr lang="en-US" altLang="en-US" b="1" dirty="0"/>
              <a:t>natural join</a:t>
            </a:r>
            <a:r>
              <a:rPr lang="en-US" altLang="en-US" dirty="0"/>
              <a:t> s</a:t>
            </a:r>
          </a:p>
          <a:p>
            <a:pPr lvl="1"/>
            <a:r>
              <a:rPr lang="en-US" altLang="en-US" dirty="0"/>
              <a:t>Both queries share common subexpression (r natural join s)</a:t>
            </a:r>
          </a:p>
          <a:p>
            <a:pPr lvl="1"/>
            <a:r>
              <a:rPr lang="en-US" altLang="en-US" dirty="0"/>
              <a:t>May be useful to compute (r natural join s) once and use it in both queries</a:t>
            </a:r>
          </a:p>
          <a:p>
            <a:pPr lvl="2"/>
            <a:r>
              <a:rPr lang="en-US" altLang="en-US" dirty="0"/>
              <a:t>But this may be more expensive in some situations</a:t>
            </a:r>
          </a:p>
          <a:p>
            <a:pPr lvl="3"/>
            <a:r>
              <a:rPr lang="en-US" altLang="en-US" dirty="0"/>
              <a:t>e.g. (r natural join s) may be expensive, plans as shown in queries may be cheaper</a:t>
            </a:r>
          </a:p>
          <a:p>
            <a:r>
              <a:rPr lang="en-US" altLang="en-US" b="1" dirty="0" err="1">
                <a:solidFill>
                  <a:srgbClr val="002060"/>
                </a:solidFill>
              </a:rPr>
              <a:t>Multiquery</a:t>
            </a:r>
            <a:r>
              <a:rPr lang="en-US" altLang="en-US" b="1" dirty="0">
                <a:solidFill>
                  <a:srgbClr val="002060"/>
                </a:solidFill>
              </a:rPr>
              <a:t> optimization</a:t>
            </a:r>
            <a:r>
              <a:rPr lang="en-US" altLang="en-US" dirty="0"/>
              <a:t>: find best overall plan for a set of queries, </a:t>
            </a:r>
            <a:r>
              <a:rPr lang="en-US" altLang="en-US" dirty="0" err="1"/>
              <a:t>expoiting</a:t>
            </a:r>
            <a:r>
              <a:rPr lang="en-US" altLang="en-US" dirty="0"/>
              <a:t> sharing of common subexpressions between queries where it is useful</a:t>
            </a:r>
          </a:p>
        </p:txBody>
      </p:sp>
    </p:spTree>
    <p:extLst>
      <p:ext uri="{BB962C8B-B14F-4D97-AF65-F5344CB8AC3E}">
        <p14:creationId xmlns:p14="http://schemas.microsoft.com/office/powerpoint/2010/main" val="569788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77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a:extLst>
              <a:ext uri="{FF2B5EF4-FFF2-40B4-BE49-F238E27FC236}">
                <a16:creationId xmlns:a16="http://schemas.microsoft.com/office/drawing/2014/main" id="{A09BD3B2-8A31-4283-B98B-4C2804804A8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Multiquery Optimization (Cont.)</a:t>
            </a:r>
          </a:p>
        </p:txBody>
      </p:sp>
      <p:sp>
        <p:nvSpPr>
          <p:cNvPr id="587779" name="Rectangle 3">
            <a:extLst>
              <a:ext uri="{FF2B5EF4-FFF2-40B4-BE49-F238E27FC236}">
                <a16:creationId xmlns:a16="http://schemas.microsoft.com/office/drawing/2014/main" id="{C04C51B4-5ABE-4B37-B882-66901A2F03BF}"/>
              </a:ext>
            </a:extLst>
          </p:cNvPr>
          <p:cNvSpPr>
            <a:spLocks noGrp="1" noChangeArrowheads="1"/>
          </p:cNvSpPr>
          <p:nvPr>
            <p:ph idx="1"/>
          </p:nvPr>
        </p:nvSpPr>
        <p:spPr>
          <a:xfrm>
            <a:off x="1662764" y="826873"/>
            <a:ext cx="5811254" cy="4025979"/>
          </a:xfrm>
        </p:spPr>
        <p:txBody>
          <a:bodyPr/>
          <a:lstStyle/>
          <a:p>
            <a:r>
              <a:rPr lang="en-US" altLang="en-US" dirty="0"/>
              <a:t>Simple heuristic used in some database systems:</a:t>
            </a:r>
          </a:p>
          <a:p>
            <a:pPr lvl="1"/>
            <a:r>
              <a:rPr lang="en-US" altLang="en-US" dirty="0"/>
              <a:t>optimize each query separately</a:t>
            </a:r>
          </a:p>
          <a:p>
            <a:pPr lvl="1"/>
            <a:r>
              <a:rPr lang="en-US" altLang="en-US" dirty="0"/>
              <a:t>detect and exploiting common subexpressions in the individual optimal query plans</a:t>
            </a:r>
          </a:p>
          <a:p>
            <a:pPr lvl="2"/>
            <a:r>
              <a:rPr lang="en-US" altLang="en-US" dirty="0"/>
              <a:t>May not always give best plan, but is cheap to implement</a:t>
            </a:r>
          </a:p>
          <a:p>
            <a:pPr lvl="1"/>
            <a:r>
              <a:rPr lang="en-US" altLang="en-US" b="1" dirty="0">
                <a:solidFill>
                  <a:srgbClr val="002060"/>
                </a:solidFill>
              </a:rPr>
              <a:t>Shared scans</a:t>
            </a:r>
            <a:r>
              <a:rPr lang="en-US" altLang="en-US" dirty="0"/>
              <a:t>: widely used special case of </a:t>
            </a:r>
            <a:r>
              <a:rPr lang="en-US" altLang="en-US" dirty="0" err="1"/>
              <a:t>multiquery</a:t>
            </a:r>
            <a:r>
              <a:rPr lang="en-US" altLang="en-US" dirty="0"/>
              <a:t> optimization</a:t>
            </a:r>
          </a:p>
          <a:p>
            <a:r>
              <a:rPr lang="en-US" altLang="en-US" dirty="0"/>
              <a:t>Set of materialized views may share common subexpressions</a:t>
            </a:r>
          </a:p>
          <a:p>
            <a:pPr lvl="1"/>
            <a:r>
              <a:rPr lang="en-US" altLang="en-US" dirty="0"/>
              <a:t>As a result, view maintenance plans may share subexpressions</a:t>
            </a:r>
          </a:p>
          <a:p>
            <a:pPr lvl="1"/>
            <a:r>
              <a:rPr lang="en-US" altLang="en-US" dirty="0" err="1"/>
              <a:t>Multiquery</a:t>
            </a:r>
            <a:r>
              <a:rPr lang="en-US" altLang="en-US" dirty="0"/>
              <a:t> optimization can be useful in such situations</a:t>
            </a:r>
          </a:p>
        </p:txBody>
      </p:sp>
    </p:spTree>
    <p:extLst>
      <p:ext uri="{BB962C8B-B14F-4D97-AF65-F5344CB8AC3E}">
        <p14:creationId xmlns:p14="http://schemas.microsoft.com/office/powerpoint/2010/main" val="1370774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77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77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77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777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777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77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a:extLst>
              <a:ext uri="{FF2B5EF4-FFF2-40B4-BE49-F238E27FC236}">
                <a16:creationId xmlns:a16="http://schemas.microsoft.com/office/drawing/2014/main" id="{8C061276-EE61-4681-9D81-597190E6E59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Parametric Query Optimization</a:t>
            </a:r>
          </a:p>
        </p:txBody>
      </p:sp>
      <p:sp>
        <p:nvSpPr>
          <p:cNvPr id="583683" name="Rectangle 3">
            <a:extLst>
              <a:ext uri="{FF2B5EF4-FFF2-40B4-BE49-F238E27FC236}">
                <a16:creationId xmlns:a16="http://schemas.microsoft.com/office/drawing/2014/main" id="{A7BBF060-5EFF-48AA-B7ED-A3C9827CEB0B}"/>
              </a:ext>
            </a:extLst>
          </p:cNvPr>
          <p:cNvSpPr>
            <a:spLocks noGrp="1" noChangeArrowheads="1"/>
          </p:cNvSpPr>
          <p:nvPr>
            <p:ph idx="1"/>
          </p:nvPr>
        </p:nvSpPr>
        <p:spPr>
          <a:xfrm>
            <a:off x="1648326" y="707457"/>
            <a:ext cx="5962851" cy="4145395"/>
          </a:xfrm>
        </p:spPr>
        <p:txBody>
          <a:bodyPr/>
          <a:lstStyle/>
          <a:p>
            <a:pPr>
              <a:lnSpc>
                <a:spcPct val="90000"/>
              </a:lnSpc>
            </a:pPr>
            <a:r>
              <a:rPr lang="en-US" altLang="en-US" dirty="0"/>
              <a:t>Example </a:t>
            </a:r>
            <a:br>
              <a:rPr lang="en-US" altLang="en-US" dirty="0"/>
            </a:br>
            <a:r>
              <a:rPr lang="en-US" altLang="en-US" b="1" dirty="0"/>
              <a:t>select</a:t>
            </a:r>
            <a:r>
              <a:rPr lang="en-US" altLang="en-US" dirty="0"/>
              <a:t> * </a:t>
            </a:r>
            <a:br>
              <a:rPr lang="en-US" altLang="en-US" dirty="0"/>
            </a:br>
            <a:r>
              <a:rPr lang="en-US" altLang="en-US" b="1" dirty="0"/>
              <a:t>from</a:t>
            </a:r>
            <a:r>
              <a:rPr lang="en-US" altLang="en-US" dirty="0"/>
              <a:t> r </a:t>
            </a:r>
            <a:r>
              <a:rPr lang="en-US" altLang="en-US" b="1" dirty="0"/>
              <a:t>natural join</a:t>
            </a:r>
            <a:r>
              <a:rPr lang="en-US" altLang="en-US" dirty="0"/>
              <a:t> s</a:t>
            </a:r>
            <a:br>
              <a:rPr lang="en-US" altLang="en-US" dirty="0"/>
            </a:br>
            <a:r>
              <a:rPr lang="en-US" altLang="en-US" b="1" dirty="0"/>
              <a:t>where</a:t>
            </a:r>
            <a:r>
              <a:rPr lang="en-US" altLang="en-US" dirty="0"/>
              <a:t> </a:t>
            </a:r>
            <a:r>
              <a:rPr lang="en-US" altLang="en-US" dirty="0" err="1"/>
              <a:t>r.a</a:t>
            </a:r>
            <a:r>
              <a:rPr lang="en-US" altLang="en-US" dirty="0"/>
              <a:t> &lt; $1</a:t>
            </a:r>
          </a:p>
          <a:p>
            <a:pPr lvl="1">
              <a:lnSpc>
                <a:spcPct val="90000"/>
              </a:lnSpc>
            </a:pPr>
            <a:r>
              <a:rPr lang="en-US" altLang="en-US" dirty="0"/>
              <a:t>value of parameter $1 not known at compile time</a:t>
            </a:r>
          </a:p>
          <a:p>
            <a:pPr lvl="2">
              <a:lnSpc>
                <a:spcPct val="90000"/>
              </a:lnSpc>
            </a:pPr>
            <a:r>
              <a:rPr lang="en-US" altLang="en-US" dirty="0"/>
              <a:t>known only at run time</a:t>
            </a:r>
          </a:p>
          <a:p>
            <a:pPr lvl="1">
              <a:lnSpc>
                <a:spcPct val="90000"/>
              </a:lnSpc>
            </a:pPr>
            <a:r>
              <a:rPr lang="en-US" altLang="en-US" dirty="0"/>
              <a:t>different plans may be optimal for different values of $1</a:t>
            </a:r>
          </a:p>
          <a:p>
            <a:pPr>
              <a:lnSpc>
                <a:spcPct val="90000"/>
              </a:lnSpc>
            </a:pPr>
            <a:r>
              <a:rPr lang="en-US" altLang="en-US" dirty="0"/>
              <a:t>Solution 1: optimize at run time, each time query is submitted</a:t>
            </a:r>
          </a:p>
          <a:p>
            <a:pPr lvl="2">
              <a:lnSpc>
                <a:spcPct val="90000"/>
              </a:lnSpc>
            </a:pPr>
            <a:r>
              <a:rPr lang="en-US" altLang="en-US" dirty="0"/>
              <a:t> can be expensive </a:t>
            </a:r>
          </a:p>
          <a:p>
            <a:pPr>
              <a:lnSpc>
                <a:spcPct val="90000"/>
              </a:lnSpc>
            </a:pPr>
            <a:r>
              <a:rPr lang="en-US" altLang="en-US" dirty="0"/>
              <a:t>Solution 2: </a:t>
            </a:r>
            <a:r>
              <a:rPr lang="en-US" altLang="en-US" b="1" dirty="0">
                <a:solidFill>
                  <a:srgbClr val="002060"/>
                </a:solidFill>
              </a:rPr>
              <a:t>Parametric Query Optimization</a:t>
            </a:r>
            <a:r>
              <a:rPr lang="en-US" altLang="en-US" dirty="0"/>
              <a:t>:</a:t>
            </a:r>
          </a:p>
          <a:p>
            <a:pPr lvl="1">
              <a:lnSpc>
                <a:spcPct val="90000"/>
              </a:lnSpc>
            </a:pPr>
            <a:r>
              <a:rPr lang="en-US" altLang="en-US" dirty="0"/>
              <a:t>optimizer generates a set of plans, optimal for different values of $1</a:t>
            </a:r>
          </a:p>
          <a:p>
            <a:pPr lvl="2">
              <a:lnSpc>
                <a:spcPct val="90000"/>
              </a:lnSpc>
            </a:pPr>
            <a:r>
              <a:rPr lang="en-US" altLang="en-US" dirty="0"/>
              <a:t>Set of optimal plans usually small for 1 to 3 parameters</a:t>
            </a:r>
          </a:p>
          <a:p>
            <a:pPr lvl="2">
              <a:lnSpc>
                <a:spcPct val="90000"/>
              </a:lnSpc>
            </a:pPr>
            <a:r>
              <a:rPr lang="en-US" altLang="en-US" dirty="0"/>
              <a:t>Key issue: how to do find set of optimal plans efficiently</a:t>
            </a:r>
          </a:p>
          <a:p>
            <a:pPr lvl="1">
              <a:lnSpc>
                <a:spcPct val="90000"/>
              </a:lnSpc>
            </a:pPr>
            <a:r>
              <a:rPr lang="en-US" altLang="en-US" dirty="0"/>
              <a:t>best one from this set is chosen at run time when $1 is known</a:t>
            </a:r>
          </a:p>
          <a:p>
            <a:pPr>
              <a:lnSpc>
                <a:spcPct val="90000"/>
              </a:lnSpc>
            </a:pPr>
            <a:r>
              <a:rPr lang="en-US" altLang="en-US" dirty="0"/>
              <a:t>Solution 3: </a:t>
            </a:r>
            <a:r>
              <a:rPr lang="en-US" altLang="en-US" b="1" dirty="0">
                <a:solidFill>
                  <a:srgbClr val="002060"/>
                </a:solidFill>
              </a:rPr>
              <a:t>Query Plan Caching</a:t>
            </a:r>
          </a:p>
          <a:p>
            <a:pPr lvl="1">
              <a:lnSpc>
                <a:spcPct val="90000"/>
              </a:lnSpc>
            </a:pPr>
            <a:r>
              <a:rPr lang="en-US" altLang="en-US" dirty="0"/>
              <a:t>If optimizer decides that same plan is likely to be optimal for all parameter values, it caches plan and reuses it, else reoptimize each time</a:t>
            </a:r>
          </a:p>
          <a:p>
            <a:pPr lvl="1">
              <a:lnSpc>
                <a:spcPct val="90000"/>
              </a:lnSpc>
            </a:pPr>
            <a:r>
              <a:rPr lang="en-US" altLang="en-US" dirty="0"/>
              <a:t>Implemented in many database systems</a:t>
            </a:r>
          </a:p>
        </p:txBody>
      </p:sp>
    </p:spTree>
    <p:extLst>
      <p:ext uri="{BB962C8B-B14F-4D97-AF65-F5344CB8AC3E}">
        <p14:creationId xmlns:p14="http://schemas.microsoft.com/office/powerpoint/2010/main" val="1344014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6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683">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8368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68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368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368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3683">
                                            <p:txEl>
                                              <p:pRg st="10" end="1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368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368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36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 Whirlwind Tour of 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19</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Tree>
    <p:extLst>
      <p:ext uri="{BB962C8B-B14F-4D97-AF65-F5344CB8AC3E}">
        <p14:creationId xmlns:p14="http://schemas.microsoft.com/office/powerpoint/2010/main" val="25694600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15546-9A3B-47C7-96BE-60F4DE778FF0}"/>
              </a:ext>
            </a:extLst>
          </p:cNvPr>
          <p:cNvSpPr>
            <a:spLocks noGrp="1"/>
          </p:cNvSpPr>
          <p:nvPr>
            <p:ph type="title"/>
          </p:nvPr>
        </p:nvSpPr>
        <p:spPr/>
        <p:txBody>
          <a:bodyPr/>
          <a:lstStyle/>
          <a:p>
            <a:pPr>
              <a:defRPr/>
            </a:pPr>
            <a:r>
              <a:rPr lang="en-US" altLang="en-US">
                <a:effectLst>
                  <a:outerShdw blurRad="38100" dist="38100" dir="2700000" algn="tl">
                    <a:srgbClr val="C0C0C0"/>
                  </a:outerShdw>
                </a:effectLst>
              </a:rPr>
              <a:t>Plan Stability Across Optimizer Changes</a:t>
            </a:r>
          </a:p>
        </p:txBody>
      </p:sp>
      <p:sp>
        <p:nvSpPr>
          <p:cNvPr id="145411" name="Content Placeholder 2">
            <a:extLst>
              <a:ext uri="{FF2B5EF4-FFF2-40B4-BE49-F238E27FC236}">
                <a16:creationId xmlns:a16="http://schemas.microsoft.com/office/drawing/2014/main" id="{C0437DCE-58E9-4A06-B03F-9D3FAD7B7681}"/>
              </a:ext>
            </a:extLst>
          </p:cNvPr>
          <p:cNvSpPr>
            <a:spLocks noGrp="1" noChangeArrowheads="1"/>
          </p:cNvSpPr>
          <p:nvPr>
            <p:ph idx="1"/>
          </p:nvPr>
        </p:nvSpPr>
        <p:spPr>
          <a:xfrm>
            <a:off x="1655545" y="826873"/>
            <a:ext cx="5796815" cy="4025979"/>
          </a:xfrm>
        </p:spPr>
        <p:txBody>
          <a:bodyPr/>
          <a:lstStyle/>
          <a:p>
            <a:r>
              <a:rPr lang="en-US" altLang="en-US" dirty="0"/>
              <a:t>What if 95% of plans are faster on database/optimizer version N+1 than on N, but 5% are slower?</a:t>
            </a:r>
          </a:p>
          <a:p>
            <a:pPr lvl="1"/>
            <a:r>
              <a:rPr lang="en-US" altLang="en-US" dirty="0"/>
              <a:t>Why should plans be slower on new improved optimizer?  </a:t>
            </a:r>
          </a:p>
          <a:p>
            <a:pPr lvl="2"/>
            <a:r>
              <a:rPr lang="en-US" altLang="en-US" dirty="0"/>
              <a:t>Answer: Two wrongs can make a right, fixing one wrong can make things worse!</a:t>
            </a:r>
          </a:p>
          <a:p>
            <a:r>
              <a:rPr lang="en-US" altLang="en-US" dirty="0"/>
              <a:t>Approaches:</a:t>
            </a:r>
          </a:p>
          <a:p>
            <a:pPr lvl="1"/>
            <a:r>
              <a:rPr lang="en-US" altLang="en-US" dirty="0"/>
              <a:t>Allow hints for tuning queries</a:t>
            </a:r>
          </a:p>
          <a:p>
            <a:pPr lvl="2"/>
            <a:r>
              <a:rPr lang="en-US" altLang="en-US" dirty="0"/>
              <a:t>Not practical for migrating large systems with no access to source code</a:t>
            </a:r>
          </a:p>
          <a:p>
            <a:pPr lvl="1"/>
            <a:r>
              <a:rPr lang="en-US" altLang="en-US" dirty="0"/>
              <a:t>Set optimization level, default to version N (Oracle)</a:t>
            </a:r>
          </a:p>
          <a:p>
            <a:pPr lvl="2"/>
            <a:r>
              <a:rPr lang="en-US" altLang="en-US" dirty="0"/>
              <a:t>And migrate one query at a time after testing both plans on new optimizer</a:t>
            </a:r>
          </a:p>
          <a:p>
            <a:pPr lvl="1"/>
            <a:r>
              <a:rPr lang="en-US" altLang="en-US" dirty="0"/>
              <a:t>Save plan from version N, and give it to optimizer version N+1</a:t>
            </a:r>
          </a:p>
          <a:p>
            <a:pPr lvl="2"/>
            <a:r>
              <a:rPr lang="en-US" altLang="en-US" dirty="0"/>
              <a:t>Sybase, XML representation of plans (SQL Server)</a:t>
            </a:r>
          </a:p>
        </p:txBody>
      </p:sp>
    </p:spTree>
    <p:extLst>
      <p:ext uri="{BB962C8B-B14F-4D97-AF65-F5344CB8AC3E}">
        <p14:creationId xmlns:p14="http://schemas.microsoft.com/office/powerpoint/2010/main" val="4120068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2D4EE-4B72-451A-A76E-369397AC8D9F}"/>
              </a:ext>
            </a:extLst>
          </p:cNvPr>
          <p:cNvSpPr>
            <a:spLocks noGrp="1"/>
          </p:cNvSpPr>
          <p:nvPr>
            <p:ph type="title"/>
          </p:nvPr>
        </p:nvSpPr>
        <p:spPr/>
        <p:txBody>
          <a:bodyPr/>
          <a:lstStyle/>
          <a:p>
            <a:r>
              <a:rPr lang="en-IN" dirty="0"/>
              <a:t>Adaptive Query Processing</a:t>
            </a:r>
          </a:p>
        </p:txBody>
      </p:sp>
      <p:sp>
        <p:nvSpPr>
          <p:cNvPr id="3" name="Content Placeholder 2">
            <a:extLst>
              <a:ext uri="{FF2B5EF4-FFF2-40B4-BE49-F238E27FC236}">
                <a16:creationId xmlns:a16="http://schemas.microsoft.com/office/drawing/2014/main" id="{36B06C6B-5EA6-4200-86E1-2EB71F0DF158}"/>
              </a:ext>
            </a:extLst>
          </p:cNvPr>
          <p:cNvSpPr>
            <a:spLocks noGrp="1"/>
          </p:cNvSpPr>
          <p:nvPr>
            <p:ph idx="1"/>
          </p:nvPr>
        </p:nvSpPr>
        <p:spPr>
          <a:xfrm>
            <a:off x="1648326" y="826873"/>
            <a:ext cx="5825691" cy="4025979"/>
          </a:xfrm>
        </p:spPr>
        <p:txBody>
          <a:bodyPr/>
          <a:lstStyle/>
          <a:p>
            <a:r>
              <a:rPr lang="en-IN" dirty="0"/>
              <a:t>Some systems support adaptive operators that change execution algorithm on the fly</a:t>
            </a:r>
          </a:p>
          <a:p>
            <a:pPr lvl="1"/>
            <a:r>
              <a:rPr lang="en-IN" dirty="0"/>
              <a:t>E.g., (indexed) nested loops join or hash join chosen at run time, depending on size of outer input</a:t>
            </a:r>
          </a:p>
          <a:p>
            <a:r>
              <a:rPr lang="en-IN" dirty="0"/>
              <a:t>Other systems allow monitoring of </a:t>
            </a:r>
            <a:r>
              <a:rPr lang="en-IN" dirty="0" err="1"/>
              <a:t>behavior</a:t>
            </a:r>
            <a:r>
              <a:rPr lang="en-IN" dirty="0"/>
              <a:t> of plan at run time and adapt plan</a:t>
            </a:r>
          </a:p>
          <a:p>
            <a:pPr lvl="1"/>
            <a:r>
              <a:rPr lang="en-IN" dirty="0"/>
              <a:t>E.g., if statistics such as number of rows is found to be very different in reality from what optimizer estimated</a:t>
            </a:r>
          </a:p>
          <a:p>
            <a:pPr lvl="1"/>
            <a:r>
              <a:rPr lang="en-IN" dirty="0"/>
              <a:t>Can stop execution, compute fresh plan, and restart</a:t>
            </a:r>
          </a:p>
          <a:p>
            <a:pPr lvl="2"/>
            <a:r>
              <a:rPr lang="en-IN" dirty="0"/>
              <a:t>But must avoid too many such restarts</a:t>
            </a:r>
          </a:p>
        </p:txBody>
      </p:sp>
    </p:spTree>
    <p:extLst>
      <p:ext uri="{BB962C8B-B14F-4D97-AF65-F5344CB8AC3E}">
        <p14:creationId xmlns:p14="http://schemas.microsoft.com/office/powerpoint/2010/main" val="29632356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a:extLst>
              <a:ext uri="{FF2B5EF4-FFF2-40B4-BE49-F238E27FC236}">
                <a16:creationId xmlns:a16="http://schemas.microsoft.com/office/drawing/2014/main" id="{2F67AF9F-C3A2-44A1-B72F-14A8720A3AF8}"/>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End of Chapter</a:t>
            </a:r>
          </a:p>
        </p:txBody>
      </p:sp>
    </p:spTree>
    <p:extLst>
      <p:ext uri="{BB962C8B-B14F-4D97-AF65-F5344CB8AC3E}">
        <p14:creationId xmlns:p14="http://schemas.microsoft.com/office/powerpoint/2010/main" val="9217586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a:extLst>
              <a:ext uri="{FF2B5EF4-FFF2-40B4-BE49-F238E27FC236}">
                <a16:creationId xmlns:a16="http://schemas.microsoft.com/office/drawing/2014/main" id="{7A49F457-8B7F-406D-AEEE-8FBBD3FB4DE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13.01</a:t>
            </a:r>
          </a:p>
        </p:txBody>
      </p:sp>
      <p:pic>
        <p:nvPicPr>
          <p:cNvPr id="148483" name="Picture 5">
            <a:extLst>
              <a:ext uri="{FF2B5EF4-FFF2-40B4-BE49-F238E27FC236}">
                <a16:creationId xmlns:a16="http://schemas.microsoft.com/office/drawing/2014/main" id="{3B6B5FF1-FFC4-40A3-8D0F-0340B8D37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8" y="688181"/>
            <a:ext cx="6353175" cy="309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0546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DC67F1A1-F855-4F04-A112-646B0F5EBA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13.02</a:t>
            </a:r>
          </a:p>
        </p:txBody>
      </p:sp>
      <p:pic>
        <p:nvPicPr>
          <p:cNvPr id="150531" name="Picture 5">
            <a:extLst>
              <a:ext uri="{FF2B5EF4-FFF2-40B4-BE49-F238E27FC236}">
                <a16:creationId xmlns:a16="http://schemas.microsoft.com/office/drawing/2014/main" id="{82C920D4-6B5D-4EAC-B14D-A03FDA485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782" y="646510"/>
            <a:ext cx="5751910" cy="421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31330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a:extLst>
              <a:ext uri="{FF2B5EF4-FFF2-40B4-BE49-F238E27FC236}">
                <a16:creationId xmlns:a16="http://schemas.microsoft.com/office/drawing/2014/main" id="{32AF4A59-481D-41A5-91EE-61680CEA208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13.03</a:t>
            </a:r>
          </a:p>
        </p:txBody>
      </p:sp>
      <p:pic>
        <p:nvPicPr>
          <p:cNvPr id="152579" name="Picture 5">
            <a:extLst>
              <a:ext uri="{FF2B5EF4-FFF2-40B4-BE49-F238E27FC236}">
                <a16:creationId xmlns:a16="http://schemas.microsoft.com/office/drawing/2014/main" id="{D0989958-BAE7-440C-A6F0-295081404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263" y="620316"/>
            <a:ext cx="5770960" cy="430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5595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a:extLst>
              <a:ext uri="{FF2B5EF4-FFF2-40B4-BE49-F238E27FC236}">
                <a16:creationId xmlns:a16="http://schemas.microsoft.com/office/drawing/2014/main" id="{E32A1396-1D3E-43EF-B1F7-E6192945014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13.04</a:t>
            </a:r>
          </a:p>
        </p:txBody>
      </p:sp>
      <p:pic>
        <p:nvPicPr>
          <p:cNvPr id="154627" name="Picture 5">
            <a:extLst>
              <a:ext uri="{FF2B5EF4-FFF2-40B4-BE49-F238E27FC236}">
                <a16:creationId xmlns:a16="http://schemas.microsoft.com/office/drawing/2014/main" id="{5F38408B-64A6-4882-8893-7912FE2B7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029" y="696516"/>
            <a:ext cx="6565106" cy="287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5143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62EE0589-8671-40D2-9537-E2E6080B1ED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13.06</a:t>
            </a:r>
          </a:p>
        </p:txBody>
      </p:sp>
      <p:pic>
        <p:nvPicPr>
          <p:cNvPr id="156675" name="Picture 5">
            <a:extLst>
              <a:ext uri="{FF2B5EF4-FFF2-40B4-BE49-F238E27FC236}">
                <a16:creationId xmlns:a16="http://schemas.microsoft.com/office/drawing/2014/main" id="{F65C49E8-9306-499A-B77F-F42FD02DB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525" y="660797"/>
            <a:ext cx="5791200" cy="408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44971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a:extLst>
              <a:ext uri="{FF2B5EF4-FFF2-40B4-BE49-F238E27FC236}">
                <a16:creationId xmlns:a16="http://schemas.microsoft.com/office/drawing/2014/main" id="{B15D7F7B-1A7D-4359-963D-F9EFF03310D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13.08</a:t>
            </a:r>
          </a:p>
        </p:txBody>
      </p:sp>
      <p:pic>
        <p:nvPicPr>
          <p:cNvPr id="158723" name="Picture 5">
            <a:extLst>
              <a:ext uri="{FF2B5EF4-FFF2-40B4-BE49-F238E27FC236}">
                <a16:creationId xmlns:a16="http://schemas.microsoft.com/office/drawing/2014/main" id="{467239E3-44A3-4338-8B79-23A9C5253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973" y="742950"/>
            <a:ext cx="6398419" cy="276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2799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199</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(F18):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Query Processing. Transactions, Recovery</a:t>
            </a:r>
          </a:p>
        </p:txBody>
      </p:sp>
    </p:spTree>
    <p:extLst>
      <p:ext uri="{BB962C8B-B14F-4D97-AF65-F5344CB8AC3E}">
        <p14:creationId xmlns:p14="http://schemas.microsoft.com/office/powerpoint/2010/main" val="3929504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We will start in a few minutes.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Tree>
    <p:extLst>
      <p:ext uri="{BB962C8B-B14F-4D97-AF65-F5344CB8AC3E}">
        <p14:creationId xmlns:p14="http://schemas.microsoft.com/office/powerpoint/2010/main" val="4162221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pointer</a:t>
            </a:r>
          </a:p>
        </p:txBody>
      </p:sp>
    </p:spTree>
    <p:extLst>
      <p:ext uri="{BB962C8B-B14F-4D97-AF65-F5344CB8AC3E}">
        <p14:creationId xmlns:p14="http://schemas.microsoft.com/office/powerpoint/2010/main" val="24714010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ctrTitle"/>
          </p:nvPr>
        </p:nvSpPr>
        <p:spPr/>
        <p:txBody>
          <a:bodyPr/>
          <a:lstStyle/>
          <a:p>
            <a:pPr>
              <a:defRPr/>
            </a:pPr>
            <a:r>
              <a:rPr lang="en-US" dirty="0">
                <a:effectLst>
                  <a:outerShdw blurRad="38100" dist="38100" dir="2700000" algn="tl">
                    <a:srgbClr val="C0C0C0"/>
                  </a:outerShdw>
                </a:effectLst>
              </a:rPr>
              <a:t>Module 17: Transactions </a:t>
            </a:r>
          </a:p>
        </p:txBody>
      </p:sp>
    </p:spTree>
    <p:extLst>
      <p:ext uri="{BB962C8B-B14F-4D97-AF65-F5344CB8AC3E}">
        <p14:creationId xmlns:p14="http://schemas.microsoft.com/office/powerpoint/2010/main" val="27372947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Outline</a:t>
            </a:r>
          </a:p>
        </p:txBody>
      </p:sp>
      <p:sp>
        <p:nvSpPr>
          <p:cNvPr id="5123" name="Rectangle 3"/>
          <p:cNvSpPr>
            <a:spLocks noGrp="1" noChangeArrowheads="1"/>
          </p:cNvSpPr>
          <p:nvPr>
            <p:ph idx="1"/>
          </p:nvPr>
        </p:nvSpPr>
        <p:spPr>
          <a:xfrm>
            <a:off x="1635711" y="826873"/>
            <a:ext cx="5799338" cy="4025979"/>
          </a:xfrm>
        </p:spPr>
        <p:txBody>
          <a:bodyPr/>
          <a:lstStyle/>
          <a:p>
            <a:r>
              <a:rPr lang="en-US" altLang="en-US" dirty="0"/>
              <a:t>Transaction Concept</a:t>
            </a:r>
          </a:p>
          <a:p>
            <a:r>
              <a:rPr lang="en-US" altLang="en-US" dirty="0"/>
              <a:t>Transaction State</a:t>
            </a:r>
          </a:p>
          <a:p>
            <a:r>
              <a:rPr lang="en-US" altLang="en-US" dirty="0"/>
              <a:t>Concurrent Executions</a:t>
            </a:r>
          </a:p>
          <a:p>
            <a:r>
              <a:rPr lang="en-US" altLang="en-US" dirty="0"/>
              <a:t>Serializability</a:t>
            </a:r>
          </a:p>
          <a:p>
            <a:r>
              <a:rPr lang="en-US" altLang="en-US" dirty="0"/>
              <a:t>Recoverability</a:t>
            </a:r>
          </a:p>
          <a:p>
            <a:r>
              <a:rPr lang="en-US" altLang="en-US" dirty="0"/>
              <a:t>Implementation of Isolation</a:t>
            </a:r>
          </a:p>
          <a:p>
            <a:r>
              <a:rPr lang="en-US" altLang="en-US" dirty="0"/>
              <a:t>Transaction Definition in SQL</a:t>
            </a:r>
          </a:p>
          <a:p>
            <a:r>
              <a:rPr lang="en-US" altLang="en-US" dirty="0"/>
              <a:t>Testing for Serializability.</a:t>
            </a:r>
          </a:p>
        </p:txBody>
      </p:sp>
    </p:spTree>
    <p:extLst>
      <p:ext uri="{BB962C8B-B14F-4D97-AF65-F5344CB8AC3E}">
        <p14:creationId xmlns:p14="http://schemas.microsoft.com/office/powerpoint/2010/main" val="36522573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1669002" y="826873"/>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lvl="1">
              <a:buFont typeface="Monotype Sorts" charset="2"/>
              <a:buNone/>
            </a:pPr>
            <a:r>
              <a:rPr lang="en-US" altLang="en-US" sz="1200" dirty="0"/>
              <a:t>3.	</a:t>
            </a: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Tree>
    <p:extLst>
      <p:ext uri="{BB962C8B-B14F-4D97-AF65-F5344CB8AC3E}">
        <p14:creationId xmlns:p14="http://schemas.microsoft.com/office/powerpoint/2010/main" val="1725970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a:t>
            </a:r>
          </a:p>
        </p:txBody>
      </p:sp>
      <p:sp>
        <p:nvSpPr>
          <p:cNvPr id="7171" name="Rectangle 3"/>
          <p:cNvSpPr>
            <a:spLocks noGrp="1" noChangeArrowheads="1"/>
          </p:cNvSpPr>
          <p:nvPr>
            <p:ph idx="1"/>
          </p:nvPr>
        </p:nvSpPr>
        <p:spPr>
          <a:xfrm>
            <a:off x="1622395" y="826873"/>
            <a:ext cx="5879237" cy="4025979"/>
          </a:xfrm>
        </p:spPr>
        <p:txBody>
          <a:bodyPr/>
          <a:lstStyle/>
          <a:p>
            <a:r>
              <a:rPr lang="en-US" altLang="en-US" sz="1200" dirty="0"/>
              <a:t>Transaction to transfer $50 from account A to account B:</a:t>
            </a:r>
          </a:p>
          <a:p>
            <a:pPr lvl="1">
              <a:buFont typeface="Monotype Sorts" charset="2"/>
              <a:buNone/>
            </a:pPr>
            <a:r>
              <a:rPr lang="en-US" altLang="en-US" sz="1050" dirty="0"/>
              <a:t>1.	</a:t>
            </a:r>
            <a:r>
              <a:rPr lang="en-US" altLang="en-US" sz="1050" b="1" dirty="0"/>
              <a:t>read</a:t>
            </a:r>
            <a:r>
              <a:rPr lang="en-US" altLang="en-US" sz="1050" dirty="0"/>
              <a:t>(</a:t>
            </a:r>
            <a:r>
              <a:rPr lang="en-US" altLang="en-US" sz="1050" i="1" dirty="0"/>
              <a:t>A</a:t>
            </a:r>
            <a:r>
              <a:rPr lang="en-US" altLang="en-US" sz="1050" dirty="0"/>
              <a:t>)</a:t>
            </a:r>
          </a:p>
          <a:p>
            <a:pPr lvl="1">
              <a:buFont typeface="Monotype Sorts" charset="2"/>
              <a:buNone/>
            </a:pPr>
            <a:r>
              <a:rPr lang="en-US" altLang="en-US" sz="1050" dirty="0"/>
              <a:t>2.	</a:t>
            </a:r>
            <a:r>
              <a:rPr lang="en-US" altLang="en-US" sz="1050" i="1" dirty="0"/>
              <a:t>A</a:t>
            </a:r>
            <a:r>
              <a:rPr lang="en-US" altLang="en-US" sz="1050" dirty="0"/>
              <a:t> := </a:t>
            </a:r>
            <a:r>
              <a:rPr lang="en-US" altLang="en-US" sz="1050" i="1" dirty="0"/>
              <a:t>A – </a:t>
            </a:r>
            <a:r>
              <a:rPr lang="en-US" altLang="en-US" sz="1050" dirty="0"/>
              <a:t>50</a:t>
            </a:r>
          </a:p>
          <a:p>
            <a:pPr lvl="1">
              <a:buFont typeface="Monotype Sorts" charset="2"/>
              <a:buNone/>
            </a:pPr>
            <a:r>
              <a:rPr lang="en-US" altLang="en-US" sz="1050" dirty="0"/>
              <a:t>3.	</a:t>
            </a:r>
            <a:r>
              <a:rPr lang="en-US" altLang="en-US" sz="1050" b="1" dirty="0"/>
              <a:t>write</a:t>
            </a:r>
            <a:r>
              <a:rPr lang="en-US" altLang="en-US" sz="1050" dirty="0"/>
              <a:t>(</a:t>
            </a:r>
            <a:r>
              <a:rPr lang="en-US" altLang="en-US" sz="1050" i="1" dirty="0"/>
              <a:t>A</a:t>
            </a:r>
            <a:r>
              <a:rPr lang="en-US" altLang="en-US" sz="1050" dirty="0"/>
              <a:t>)</a:t>
            </a:r>
          </a:p>
          <a:p>
            <a:pPr lvl="1">
              <a:buFont typeface="Monotype Sorts" charset="2"/>
              <a:buNone/>
            </a:pPr>
            <a:r>
              <a:rPr lang="en-US" altLang="en-US" sz="1050" dirty="0"/>
              <a:t>4.	</a:t>
            </a:r>
            <a:r>
              <a:rPr lang="en-US" altLang="en-US" sz="1050" b="1" dirty="0"/>
              <a:t>read</a:t>
            </a:r>
            <a:r>
              <a:rPr lang="en-US" altLang="en-US" sz="1050" dirty="0"/>
              <a:t>(</a:t>
            </a:r>
            <a:r>
              <a:rPr lang="en-US" altLang="en-US" sz="1050" i="1" dirty="0"/>
              <a:t>B</a:t>
            </a:r>
            <a:r>
              <a:rPr lang="en-US" altLang="en-US" sz="1050" dirty="0"/>
              <a:t>)</a:t>
            </a:r>
          </a:p>
          <a:p>
            <a:pPr lvl="1">
              <a:buFont typeface="Monotype Sorts" charset="2"/>
              <a:buNone/>
            </a:pPr>
            <a:r>
              <a:rPr lang="en-US" altLang="en-US" sz="1050" dirty="0"/>
              <a:t>5.	</a:t>
            </a:r>
            <a:r>
              <a:rPr lang="en-US" altLang="en-US" sz="1050" i="1" dirty="0"/>
              <a:t>B</a:t>
            </a:r>
            <a:r>
              <a:rPr lang="en-US" altLang="en-US" sz="1050" dirty="0"/>
              <a:t> := </a:t>
            </a:r>
            <a:r>
              <a:rPr lang="en-US" altLang="en-US" sz="1050" i="1" dirty="0"/>
              <a:t>B + </a:t>
            </a:r>
            <a:r>
              <a:rPr lang="en-US" altLang="en-US" sz="1050" dirty="0"/>
              <a:t>50</a:t>
            </a:r>
          </a:p>
          <a:p>
            <a:pPr lvl="1">
              <a:buFont typeface="Monotype Sorts" charset="2"/>
              <a:buNone/>
            </a:pPr>
            <a:r>
              <a:rPr lang="en-US" altLang="en-US" sz="1050" dirty="0"/>
              <a:t>6.	</a:t>
            </a:r>
            <a:r>
              <a:rPr lang="en-US" altLang="en-US" sz="1050" b="1" dirty="0"/>
              <a:t>write</a:t>
            </a:r>
            <a:r>
              <a:rPr lang="en-US" altLang="en-US" sz="1050" dirty="0"/>
              <a:t>(</a:t>
            </a:r>
            <a:r>
              <a:rPr lang="en-US" altLang="en-US" sz="1050" i="1" dirty="0"/>
              <a:t>B)</a:t>
            </a:r>
          </a:p>
          <a:p>
            <a:r>
              <a:rPr lang="en-US" altLang="en-US" sz="1200" b="1" dirty="0">
                <a:solidFill>
                  <a:srgbClr val="000099"/>
                </a:solidFill>
              </a:rPr>
              <a:t>Atomicity requirement</a:t>
            </a:r>
            <a:r>
              <a:rPr lang="en-US" altLang="en-US" sz="1200" dirty="0"/>
              <a:t> </a:t>
            </a:r>
          </a:p>
          <a:p>
            <a:pPr lvl="1"/>
            <a:r>
              <a:rPr lang="en-US" altLang="en-US" sz="1200" dirty="0"/>
              <a:t>If the transaction fails after step 3 and before step 6, money will be </a:t>
            </a:r>
            <a:r>
              <a:rPr lang="ja-JP" altLang="en-US" sz="1200" dirty="0"/>
              <a:t>“</a:t>
            </a:r>
            <a:r>
              <a:rPr lang="en-US" altLang="ja-JP" sz="1200" dirty="0"/>
              <a:t>lost</a:t>
            </a:r>
            <a:r>
              <a:rPr lang="ja-JP" altLang="en-US" sz="1200" dirty="0"/>
              <a:t>”</a:t>
            </a:r>
            <a:r>
              <a:rPr lang="en-US" altLang="ja-JP" sz="1200" dirty="0"/>
              <a:t> leading to an inconsistent database state</a:t>
            </a:r>
          </a:p>
          <a:p>
            <a:pPr lvl="2"/>
            <a:r>
              <a:rPr lang="en-US" altLang="en-US" sz="1200" dirty="0"/>
              <a:t>Failure could be due to software or hardware</a:t>
            </a:r>
          </a:p>
          <a:p>
            <a:pPr lvl="1"/>
            <a:r>
              <a:rPr lang="en-US" altLang="en-US" sz="1200" dirty="0"/>
              <a:t>The system should ensure that updates of a partially executed transaction are not reflected in the database</a:t>
            </a:r>
          </a:p>
          <a:p>
            <a:r>
              <a:rPr lang="en-US" altLang="en-US" sz="1200" b="1" dirty="0">
                <a:solidFill>
                  <a:srgbClr val="000099"/>
                </a:solidFill>
              </a:rPr>
              <a:t>Durability requirement</a:t>
            </a:r>
            <a:r>
              <a:rPr lang="en-US" altLang="en-US" sz="1200" dirty="0"/>
              <a:t> — once the user has been notified that the transaction has completed (i.e., the transfer of the $50 has taken place), the updates to the database by the transaction must persist even if there are software or hardware failures.</a:t>
            </a:r>
          </a:p>
        </p:txBody>
      </p:sp>
    </p:spTree>
    <p:extLst>
      <p:ext uri="{BB962C8B-B14F-4D97-AF65-F5344CB8AC3E}">
        <p14:creationId xmlns:p14="http://schemas.microsoft.com/office/powerpoint/2010/main" val="6722802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528387" name="Rectangle 3"/>
          <p:cNvSpPr>
            <a:spLocks noGrp="1" noChangeArrowheads="1"/>
          </p:cNvSpPr>
          <p:nvPr>
            <p:ph idx="1"/>
          </p:nvPr>
        </p:nvSpPr>
        <p:spPr>
          <a:xfrm>
            <a:off x="1669002" y="826873"/>
            <a:ext cx="5759388" cy="4025979"/>
          </a:xfrm>
        </p:spPr>
        <p:txBody>
          <a:bodyPr/>
          <a:lstStyle/>
          <a:p>
            <a:r>
              <a:rPr lang="en-US" altLang="en-US" sz="1200" b="1" dirty="0">
                <a:solidFill>
                  <a:srgbClr val="000099"/>
                </a:solidFill>
              </a:rPr>
              <a:t>Consistency requirement</a:t>
            </a:r>
            <a:r>
              <a:rPr lang="en-US" altLang="en-US" sz="1200" dirty="0"/>
              <a:t> in above example:</a:t>
            </a:r>
          </a:p>
          <a:p>
            <a:pPr lvl="1"/>
            <a:r>
              <a:rPr lang="en-US" altLang="en-US" sz="1200" dirty="0"/>
              <a:t> The sum of A and B is unchanged by the execution of the transaction</a:t>
            </a:r>
          </a:p>
          <a:p>
            <a:r>
              <a:rPr lang="en-US" altLang="en-US" sz="1200" dirty="0"/>
              <a:t>In general, consistency requirements include </a:t>
            </a:r>
          </a:p>
          <a:p>
            <a:pPr lvl="1"/>
            <a:r>
              <a:rPr lang="en-US" altLang="en-US" sz="1200" dirty="0"/>
              <a:t>Explicitly specified integrity constraints such as primary keys and foreign keys</a:t>
            </a:r>
          </a:p>
          <a:p>
            <a:pPr lvl="1"/>
            <a:r>
              <a:rPr lang="en-US" altLang="en-US" sz="1200" dirty="0"/>
              <a:t>Implicit integrity constraints</a:t>
            </a:r>
          </a:p>
          <a:p>
            <a:pPr lvl="2"/>
            <a:r>
              <a:rPr lang="en-US" altLang="en-US" sz="1200" dirty="0"/>
              <a:t>e.g., sum of balances of all accounts, minus sum of loan amounts must equal value of cash-in-hand</a:t>
            </a:r>
          </a:p>
          <a:p>
            <a:pPr lvl="1"/>
            <a:r>
              <a:rPr lang="en-US" altLang="en-US" sz="1200" dirty="0"/>
              <a:t>A transaction must see a consistent database.</a:t>
            </a:r>
          </a:p>
          <a:p>
            <a:pPr lvl="1"/>
            <a:r>
              <a:rPr lang="en-US" altLang="en-US" sz="1200" dirty="0"/>
              <a:t>During transaction execution the database may be temporarily inconsistent.</a:t>
            </a:r>
          </a:p>
          <a:p>
            <a:pPr lvl="1"/>
            <a:r>
              <a:rPr lang="en-US" altLang="en-US" sz="1200" dirty="0"/>
              <a:t>When the transaction completes successfully the database must be consistent</a:t>
            </a:r>
          </a:p>
          <a:p>
            <a:pPr lvl="2"/>
            <a:r>
              <a:rPr lang="en-US" altLang="en-US" sz="1200" dirty="0"/>
              <a:t>Erroneous transaction logic can lead to inconsistency</a:t>
            </a:r>
          </a:p>
          <a:p>
            <a:pPr>
              <a:lnSpc>
                <a:spcPct val="80000"/>
              </a:lnSpc>
              <a:buFont typeface="Monotype Sorts" charset="2"/>
              <a:buNone/>
            </a:pPr>
            <a:endParaRPr lang="en-US" altLang="en-US" sz="1200" dirty="0"/>
          </a:p>
        </p:txBody>
      </p:sp>
    </p:spTree>
    <p:extLst>
      <p:ext uri="{BB962C8B-B14F-4D97-AF65-F5344CB8AC3E}">
        <p14:creationId xmlns:p14="http://schemas.microsoft.com/office/powerpoint/2010/main" val="586361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8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8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83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838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3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9219" name="Rectangle 3"/>
          <p:cNvSpPr>
            <a:spLocks noGrp="1" noChangeArrowheads="1"/>
          </p:cNvSpPr>
          <p:nvPr>
            <p:ph idx="1"/>
          </p:nvPr>
        </p:nvSpPr>
        <p:spPr>
          <a:xfrm>
            <a:off x="1662343" y="826873"/>
            <a:ext cx="5859263" cy="4025979"/>
          </a:xfrm>
        </p:spPr>
        <p:txBody>
          <a:bodyPr/>
          <a:lstStyle/>
          <a:p>
            <a:r>
              <a:rPr lang="en-US" altLang="en-US" b="1" dirty="0">
                <a:solidFill>
                  <a:srgbClr val="000099"/>
                </a:solidFill>
              </a:rPr>
              <a:t>Isolation requirement</a:t>
            </a:r>
            <a:r>
              <a:rPr lang="en-US" altLang="en-US" dirty="0"/>
              <a:t> — if between steps 3 and 6, another transaction T2 is allowed to access the partially updated database, it will see an inconsistent database (the sum  </a:t>
            </a:r>
            <a:r>
              <a:rPr lang="en-US" altLang="en-US" i="1" dirty="0"/>
              <a:t>A + B</a:t>
            </a:r>
            <a:r>
              <a:rPr lang="en-US" altLang="en-US" dirty="0"/>
              <a:t> will be less than it should be).</a:t>
            </a:r>
          </a:p>
          <a:p>
            <a:pPr marL="0" indent="0">
              <a:buNone/>
            </a:pPr>
            <a:br>
              <a:rPr lang="en-US" altLang="en-US" dirty="0"/>
            </a:br>
            <a:r>
              <a:rPr lang="en-US" altLang="en-US" dirty="0"/>
              <a:t>              </a:t>
            </a:r>
            <a:r>
              <a:rPr lang="en-US" altLang="en-US" b="1" dirty="0"/>
              <a:t>T1                                        T2</a:t>
            </a:r>
          </a:p>
          <a:p>
            <a:pPr lvl="1">
              <a:lnSpc>
                <a:spcPct val="90000"/>
              </a:lnSpc>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lnSpc>
                <a:spcPct val="90000"/>
              </a:lnSpc>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lvl="1">
              <a:lnSpc>
                <a:spcPct val="90000"/>
              </a:lnSpc>
              <a:buFont typeface="Monotype Sorts" charset="2"/>
              <a:buNone/>
            </a:pPr>
            <a:r>
              <a:rPr lang="en-US" altLang="en-US" sz="1200" dirty="0"/>
              <a:t>3.	</a:t>
            </a:r>
            <a:r>
              <a:rPr lang="en-US" altLang="en-US" sz="1200" b="1" dirty="0"/>
              <a:t>write</a:t>
            </a:r>
            <a:r>
              <a:rPr lang="en-US" altLang="en-US" sz="1200" dirty="0"/>
              <a:t>(</a:t>
            </a:r>
            <a:r>
              <a:rPr lang="en-US" altLang="en-US" sz="1200" i="1" dirty="0"/>
              <a:t>A</a:t>
            </a:r>
            <a:r>
              <a:rPr lang="en-US" altLang="en-US" sz="1200" dirty="0"/>
              <a:t>)</a:t>
            </a:r>
            <a:br>
              <a:rPr lang="en-US" altLang="en-US" sz="1200" dirty="0"/>
            </a:br>
            <a:r>
              <a:rPr lang="en-US" altLang="en-US" sz="1200" dirty="0"/>
              <a:t>                                      read(A), read(B), print(A+B)</a:t>
            </a:r>
          </a:p>
          <a:p>
            <a:pPr lvl="1">
              <a:lnSpc>
                <a:spcPct val="90000"/>
              </a:lnSpc>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lnSpc>
                <a:spcPct val="90000"/>
              </a:lnSpc>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lnSpc>
                <a:spcPct val="90000"/>
              </a:lnSpc>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dirty="0"/>
          </a:p>
          <a:p>
            <a:pPr>
              <a:lnSpc>
                <a:spcPct val="90000"/>
              </a:lnSpc>
            </a:pPr>
            <a:r>
              <a:rPr lang="en-US" altLang="en-US" dirty="0"/>
              <a:t>Isolation can be ensured trivially by running transactions </a:t>
            </a:r>
            <a:r>
              <a:rPr lang="en-US" altLang="en-US" b="1" dirty="0">
                <a:solidFill>
                  <a:srgbClr val="000099"/>
                </a:solidFill>
              </a:rPr>
              <a:t>serially</a:t>
            </a:r>
          </a:p>
          <a:p>
            <a:pPr lvl="1">
              <a:lnSpc>
                <a:spcPct val="90000"/>
              </a:lnSpc>
            </a:pPr>
            <a:r>
              <a:rPr lang="en-US" altLang="en-US" dirty="0"/>
              <a:t> That is, one after the other.   </a:t>
            </a:r>
          </a:p>
          <a:p>
            <a:r>
              <a:rPr lang="en-US" altLang="en-US" dirty="0"/>
              <a:t>However, executing multiple transactions concurrently has significant benefits, as we will see later. </a:t>
            </a:r>
          </a:p>
        </p:txBody>
      </p:sp>
    </p:spTree>
    <p:extLst>
      <p:ext uri="{BB962C8B-B14F-4D97-AF65-F5344CB8AC3E}">
        <p14:creationId xmlns:p14="http://schemas.microsoft.com/office/powerpoint/2010/main" val="9138051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ACID Properties</a:t>
            </a:r>
          </a:p>
        </p:txBody>
      </p:sp>
      <p:sp>
        <p:nvSpPr>
          <p:cNvPr id="10243" name="Rectangle 3"/>
          <p:cNvSpPr>
            <a:spLocks noGrp="1" noChangeArrowheads="1"/>
          </p:cNvSpPr>
          <p:nvPr>
            <p:ph idx="1"/>
          </p:nvPr>
        </p:nvSpPr>
        <p:spPr>
          <a:xfrm>
            <a:off x="1669002" y="1425971"/>
            <a:ext cx="5892554" cy="3426881"/>
          </a:xfrm>
        </p:spPr>
        <p:txBody>
          <a:bodyPr/>
          <a:lstStyle/>
          <a:p>
            <a:r>
              <a:rPr lang="en-US" altLang="en-US" b="1" dirty="0">
                <a:solidFill>
                  <a:srgbClr val="000099"/>
                </a:solidFill>
              </a:rPr>
              <a:t>Atomicity</a:t>
            </a:r>
            <a:r>
              <a:rPr lang="en-US" altLang="en-US" b="1" dirty="0"/>
              <a:t>. </a:t>
            </a:r>
            <a:r>
              <a:rPr lang="en-US" altLang="en-US" dirty="0"/>
              <a:t> Either all operations of the transaction are properly reflected in the database or none are.</a:t>
            </a:r>
          </a:p>
          <a:p>
            <a:r>
              <a:rPr lang="en-US" altLang="en-US" b="1" dirty="0">
                <a:solidFill>
                  <a:srgbClr val="000099"/>
                </a:solidFill>
              </a:rPr>
              <a:t>Consistency</a:t>
            </a:r>
            <a:r>
              <a:rPr lang="en-US" altLang="en-US" b="1" dirty="0"/>
              <a:t>.</a:t>
            </a:r>
            <a:r>
              <a:rPr lang="en-US" altLang="en-US" dirty="0"/>
              <a:t>  Execution of a transaction in isolation preserves the consistency of the database.</a:t>
            </a:r>
          </a:p>
          <a:p>
            <a:r>
              <a:rPr lang="en-US" altLang="en-US" b="1" dirty="0">
                <a:solidFill>
                  <a:srgbClr val="000099"/>
                </a:solidFill>
              </a:rPr>
              <a:t>Isolation</a:t>
            </a:r>
            <a:r>
              <a:rPr lang="en-US" altLang="en-US" b="1" dirty="0"/>
              <a:t>.</a:t>
            </a:r>
            <a:r>
              <a:rPr lang="en-US" altLang="en-US" dirty="0"/>
              <a:t>  Although multiple transactions may execute concurrently, each transaction must be unaware of other concurrently executing transactions.  Intermediate transaction results must be hidden from other concurrently executed transactions.  </a:t>
            </a:r>
          </a:p>
          <a:p>
            <a:pPr lvl="1"/>
            <a:r>
              <a:rPr lang="en-US" altLang="en-US" dirty="0"/>
              <a:t>That is, for every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i="1" dirty="0"/>
              <a:t>, </a:t>
            </a:r>
            <a:r>
              <a:rPr lang="en-US" altLang="en-US" dirty="0"/>
              <a:t>it appears to </a:t>
            </a:r>
            <a:r>
              <a:rPr lang="en-US" altLang="en-US" i="1" dirty="0"/>
              <a:t>T</a:t>
            </a:r>
            <a:r>
              <a:rPr lang="en-US" altLang="en-US" i="1" baseline="-25000" dirty="0"/>
              <a:t>i</a:t>
            </a:r>
            <a:r>
              <a:rPr lang="en-US" altLang="en-US" i="1" dirty="0"/>
              <a:t> </a:t>
            </a:r>
            <a:r>
              <a:rPr lang="en-US" altLang="en-US" dirty="0"/>
              <a:t>that either </a:t>
            </a:r>
            <a:r>
              <a:rPr lang="en-US" altLang="en-US" i="1" dirty="0"/>
              <a:t>T</a:t>
            </a:r>
            <a:r>
              <a:rPr lang="en-US" altLang="en-US" i="1" baseline="-25000" dirty="0"/>
              <a:t>j</a:t>
            </a:r>
            <a:r>
              <a:rPr lang="en-US" altLang="en-US" i="1" dirty="0"/>
              <a:t>, </a:t>
            </a:r>
            <a:r>
              <a:rPr lang="en-US" altLang="en-US" dirty="0"/>
              <a:t>finished execution before </a:t>
            </a:r>
            <a:r>
              <a:rPr lang="en-US" altLang="en-US" i="1" dirty="0"/>
              <a:t>T</a:t>
            </a:r>
            <a:r>
              <a:rPr lang="en-US" altLang="en-US" i="1" baseline="-25000" dirty="0"/>
              <a:t>i</a:t>
            </a:r>
            <a:r>
              <a:rPr lang="en-US" altLang="en-US" dirty="0"/>
              <a:t> started, or </a:t>
            </a:r>
            <a:r>
              <a:rPr lang="en-US" altLang="en-US" i="1" dirty="0"/>
              <a:t>T</a:t>
            </a:r>
            <a:r>
              <a:rPr lang="en-US" altLang="en-US" i="1" baseline="-25000" dirty="0"/>
              <a:t>j</a:t>
            </a:r>
            <a:r>
              <a:rPr lang="en-US" altLang="en-US" dirty="0"/>
              <a:t> started execution after </a:t>
            </a:r>
            <a:r>
              <a:rPr lang="en-US" altLang="en-US" i="1" dirty="0"/>
              <a:t>T</a:t>
            </a:r>
            <a:r>
              <a:rPr lang="en-US" altLang="en-US" i="1" baseline="-25000" dirty="0"/>
              <a:t>i</a:t>
            </a:r>
            <a:r>
              <a:rPr lang="en-US" altLang="en-US" dirty="0"/>
              <a:t> finished.</a:t>
            </a:r>
          </a:p>
          <a:p>
            <a:r>
              <a:rPr lang="en-US" altLang="en-US" b="1" dirty="0">
                <a:solidFill>
                  <a:srgbClr val="000099"/>
                </a:solidFill>
              </a:rPr>
              <a:t>Durability</a:t>
            </a:r>
            <a:r>
              <a:rPr lang="en-US" altLang="en-US" b="1" dirty="0"/>
              <a:t>.  </a:t>
            </a:r>
            <a:r>
              <a:rPr lang="en-US" altLang="en-US" dirty="0"/>
              <a:t>After a transaction completes successfully, the changes it has made to the database persist, even if there are system failures. </a:t>
            </a:r>
            <a:endParaRPr lang="en-US" altLang="en-US" i="1" dirty="0"/>
          </a:p>
        </p:txBody>
      </p:sp>
      <p:sp>
        <p:nvSpPr>
          <p:cNvPr id="10244" name="Text Box 4"/>
          <p:cNvSpPr txBox="1">
            <a:spLocks noChangeArrowheads="1"/>
          </p:cNvSpPr>
          <p:nvPr/>
        </p:nvSpPr>
        <p:spPr bwMode="auto">
          <a:xfrm>
            <a:off x="1669003" y="756557"/>
            <a:ext cx="5752730"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pPr>
            <a:r>
              <a:rPr lang="en-US" altLang="en-US" sz="1275" dirty="0">
                <a:solidFill>
                  <a:srgbClr val="000000"/>
                </a:solidFill>
              </a:rPr>
              <a:t>A  </a:t>
            </a:r>
            <a:r>
              <a:rPr kumimoji="1" lang="en-US" altLang="en-US" sz="1275" b="1" dirty="0">
                <a:solidFill>
                  <a:srgbClr val="000099"/>
                </a:solidFill>
              </a:rPr>
              <a:t>transaction</a:t>
            </a:r>
            <a:r>
              <a:rPr lang="en-US" altLang="en-US" sz="1275" dirty="0">
                <a:solidFill>
                  <a:srgbClr val="000000"/>
                </a:solidFill>
              </a:rPr>
              <a:t>  is a unit of program execution that accesses and possibly updates various data items. To preserve the integrity of data the database system must ensure:</a:t>
            </a:r>
          </a:p>
        </p:txBody>
      </p:sp>
    </p:spTree>
    <p:extLst>
      <p:ext uri="{BB962C8B-B14F-4D97-AF65-F5344CB8AC3E}">
        <p14:creationId xmlns:p14="http://schemas.microsoft.com/office/powerpoint/2010/main" val="353989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a:t>
            </a:r>
          </a:p>
        </p:txBody>
      </p:sp>
      <p:sp>
        <p:nvSpPr>
          <p:cNvPr id="11267" name="Rectangle 3"/>
          <p:cNvSpPr>
            <a:spLocks noGrp="1" noChangeArrowheads="1"/>
          </p:cNvSpPr>
          <p:nvPr>
            <p:ph idx="1"/>
          </p:nvPr>
        </p:nvSpPr>
        <p:spPr>
          <a:xfrm>
            <a:off x="1649027" y="826873"/>
            <a:ext cx="5792681" cy="4025979"/>
          </a:xfrm>
        </p:spPr>
        <p:txBody>
          <a:bodyPr/>
          <a:lstStyle/>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2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p>
        </p:txBody>
      </p:sp>
    </p:spTree>
    <p:extLst>
      <p:ext uri="{BB962C8B-B14F-4D97-AF65-F5344CB8AC3E}">
        <p14:creationId xmlns:p14="http://schemas.microsoft.com/office/powerpoint/2010/main" val="41141144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 (Cont.)</a:t>
            </a:r>
          </a:p>
        </p:txBody>
      </p:sp>
      <p:pic>
        <p:nvPicPr>
          <p:cNvPr id="1229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1127522"/>
            <a:ext cx="3464719" cy="2380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4295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Concurrent Executions</a:t>
            </a:r>
          </a:p>
        </p:txBody>
      </p:sp>
      <p:sp>
        <p:nvSpPr>
          <p:cNvPr id="13315" name="Rectangle 3"/>
          <p:cNvSpPr>
            <a:spLocks noGrp="1" noChangeArrowheads="1"/>
          </p:cNvSpPr>
          <p:nvPr>
            <p:ph idx="1"/>
          </p:nvPr>
        </p:nvSpPr>
        <p:spPr>
          <a:xfrm>
            <a:off x="1649027" y="826873"/>
            <a:ext cx="5786022" cy="4025979"/>
          </a:xfrm>
        </p:spPr>
        <p:txBody>
          <a:bodyPr/>
          <a:lstStyle/>
          <a:p>
            <a:r>
              <a:rPr lang="en-US" altLang="en-US" dirty="0"/>
              <a:t>Multiple transactions are allowed to run concurrently in the system.  Advantages are:</a:t>
            </a:r>
          </a:p>
          <a:p>
            <a:pPr lvl="1"/>
            <a:r>
              <a:rPr lang="en-US" altLang="en-US" b="1" dirty="0"/>
              <a:t>Increased processor and disk utilization</a:t>
            </a:r>
            <a:r>
              <a:rPr lang="en-US" altLang="en-US" dirty="0"/>
              <a:t>, leading to better transaction </a:t>
            </a:r>
            <a:r>
              <a:rPr lang="en-US" altLang="en-US" i="1" dirty="0"/>
              <a:t>throughput</a:t>
            </a:r>
          </a:p>
          <a:p>
            <a:pPr lvl="2"/>
            <a:r>
              <a:rPr lang="en-US" altLang="en-US" dirty="0"/>
              <a:t>E.g., one transaction can be using the CPU while another is reading from or writing to the disk</a:t>
            </a:r>
          </a:p>
          <a:p>
            <a:pPr lvl="1"/>
            <a:r>
              <a:rPr lang="en-US" altLang="en-US" b="1" dirty="0"/>
              <a:t>Reduced average response time</a:t>
            </a:r>
            <a:r>
              <a:rPr lang="en-US" altLang="en-US" dirty="0"/>
              <a:t> for transactions: short transactions need not wait behind long ones.</a:t>
            </a:r>
          </a:p>
          <a:p>
            <a:r>
              <a:rPr lang="en-US" altLang="en-US" b="1" dirty="0">
                <a:solidFill>
                  <a:srgbClr val="000099"/>
                </a:solidFill>
              </a:rPr>
              <a:t>Concurrency control schemes</a:t>
            </a:r>
            <a:r>
              <a:rPr lang="en-US" altLang="en-US" i="1" dirty="0"/>
              <a:t> </a:t>
            </a:r>
            <a:r>
              <a:rPr lang="en-US" altLang="en-US" dirty="0"/>
              <a:t>– mechanisms  to achieve isolation</a:t>
            </a:r>
          </a:p>
          <a:p>
            <a:pPr lvl="1"/>
            <a:r>
              <a:rPr lang="en-US" altLang="en-US" dirty="0"/>
              <a:t>That is, to control the interaction among the concurrent transactions in order to prevent them from destroying the consistency of the database</a:t>
            </a:r>
          </a:p>
          <a:p>
            <a:pPr lvl="2"/>
            <a:r>
              <a:rPr lang="en-US" altLang="en-US" dirty="0"/>
              <a:t>Will study in Chapter 15, after studying notion of correctness of concurrent executions.</a:t>
            </a:r>
          </a:p>
        </p:txBody>
      </p:sp>
    </p:spTree>
    <p:extLst>
      <p:ext uri="{BB962C8B-B14F-4D97-AF65-F5344CB8AC3E}">
        <p14:creationId xmlns:p14="http://schemas.microsoft.com/office/powerpoint/2010/main" val="3778316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334721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Schedules</a:t>
            </a:r>
          </a:p>
        </p:txBody>
      </p:sp>
      <p:sp>
        <p:nvSpPr>
          <p:cNvPr id="14339" name="Rectangle 3"/>
          <p:cNvSpPr>
            <a:spLocks noGrp="1" noChangeArrowheads="1"/>
          </p:cNvSpPr>
          <p:nvPr>
            <p:ph idx="1"/>
          </p:nvPr>
        </p:nvSpPr>
        <p:spPr>
          <a:xfrm>
            <a:off x="1642368" y="826873"/>
            <a:ext cx="5852605" cy="4025979"/>
          </a:xfrm>
        </p:spPr>
        <p:txBody>
          <a:bodyPr/>
          <a:lstStyle/>
          <a:p>
            <a:r>
              <a:rPr lang="en-US" altLang="en-US" b="1" dirty="0">
                <a:solidFill>
                  <a:srgbClr val="000099"/>
                </a:solidFill>
              </a:rPr>
              <a:t>Schedule</a:t>
            </a:r>
            <a:r>
              <a:rPr lang="en-US" altLang="en-US" b="1" dirty="0">
                <a:solidFill>
                  <a:schemeClr val="tx2"/>
                </a:solidFill>
              </a:rPr>
              <a:t> </a:t>
            </a:r>
            <a:r>
              <a:rPr lang="en-US" altLang="en-US" dirty="0"/>
              <a:t>– a sequences of instructions that specify the chronological order in which instructions of concurrent transactions are executed</a:t>
            </a:r>
          </a:p>
          <a:p>
            <a:pPr lvl="1"/>
            <a:r>
              <a:rPr lang="en-US" altLang="en-US" dirty="0"/>
              <a:t>A schedule for a set of transactions must consist of all instructions of those transactions</a:t>
            </a:r>
          </a:p>
          <a:p>
            <a:pPr lvl="1"/>
            <a:r>
              <a:rPr lang="en-US" altLang="en-US" dirty="0"/>
              <a:t>Must preserve the order in which the instructions appear in each individual transaction.</a:t>
            </a:r>
          </a:p>
          <a:p>
            <a:r>
              <a:rPr lang="en-US" altLang="en-US" dirty="0"/>
              <a:t>A transaction that successfully completes its execution will have a commit instructions as the last statement </a:t>
            </a:r>
          </a:p>
          <a:p>
            <a:pPr lvl="1"/>
            <a:r>
              <a:rPr lang="en-US" altLang="en-US" dirty="0"/>
              <a:t>By default transaction assumed to execute commit instruction as its last step</a:t>
            </a:r>
          </a:p>
          <a:p>
            <a:r>
              <a:rPr lang="en-US" altLang="en-US" dirty="0"/>
              <a:t>A transaction that fails to successfully complete its execution will have an abort instruction as the last statement </a:t>
            </a:r>
          </a:p>
        </p:txBody>
      </p:sp>
    </p:spTree>
    <p:extLst>
      <p:ext uri="{BB962C8B-B14F-4D97-AF65-F5344CB8AC3E}">
        <p14:creationId xmlns:p14="http://schemas.microsoft.com/office/powerpoint/2010/main" val="34146059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1</a:t>
            </a:r>
          </a:p>
        </p:txBody>
      </p:sp>
      <p:sp>
        <p:nvSpPr>
          <p:cNvPr id="15363" name="Rectangle 3"/>
          <p:cNvSpPr>
            <a:spLocks noGrp="1" noChangeArrowheads="1"/>
          </p:cNvSpPr>
          <p:nvPr>
            <p:ph idx="1"/>
          </p:nvPr>
        </p:nvSpPr>
        <p:spPr>
          <a:xfrm>
            <a:off x="1629053" y="826873"/>
            <a:ext cx="5672831" cy="4025979"/>
          </a:xfrm>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transfer $50 from </a:t>
            </a:r>
            <a:r>
              <a:rPr lang="en-US" altLang="en-US" i="1" dirty="0"/>
              <a:t>A </a:t>
            </a:r>
            <a:r>
              <a:rPr lang="en-US" altLang="en-US" dirty="0"/>
              <a:t>to </a:t>
            </a:r>
            <a:r>
              <a:rPr lang="en-US" altLang="en-US" i="1" dirty="0"/>
              <a:t>B</a:t>
            </a:r>
            <a:r>
              <a:rPr lang="en-US" altLang="en-US" dirty="0"/>
              <a:t>, and </a:t>
            </a:r>
            <a:r>
              <a:rPr lang="en-US" altLang="en-US" i="1" dirty="0"/>
              <a:t>T</a:t>
            </a:r>
            <a:r>
              <a:rPr lang="en-US" altLang="en-US" baseline="-25000" dirty="0"/>
              <a:t>2</a:t>
            </a:r>
            <a:r>
              <a:rPr lang="en-US" altLang="en-US" dirty="0"/>
              <a:t> transfer 10% of the balance from </a:t>
            </a:r>
            <a:r>
              <a:rPr lang="en-US" altLang="en-US" i="1" dirty="0"/>
              <a:t>A </a:t>
            </a:r>
            <a:r>
              <a:rPr lang="en-US" altLang="en-US" dirty="0"/>
              <a:t>to </a:t>
            </a:r>
            <a:r>
              <a:rPr lang="en-US" altLang="en-US" i="1" dirty="0"/>
              <a:t>B.</a:t>
            </a:r>
            <a:r>
              <a:rPr lang="en-US" altLang="en-US" dirty="0"/>
              <a:t>  </a:t>
            </a:r>
          </a:p>
          <a:p>
            <a:pPr>
              <a:lnSpc>
                <a:spcPct val="80000"/>
              </a:lnSpc>
              <a:tabLst>
                <a:tab pos="1460897" algn="l"/>
                <a:tab pos="2013347" algn="l"/>
                <a:tab pos="2695575" algn="l"/>
                <a:tab pos="3214688" algn="l"/>
              </a:tabLst>
            </a:pPr>
            <a:r>
              <a:rPr lang="en-US" altLang="en-US" dirty="0"/>
              <a:t>A </a:t>
            </a:r>
            <a:r>
              <a:rPr lang="en-US" altLang="en-US" dirty="0">
                <a:solidFill>
                  <a:srgbClr val="000099"/>
                </a:solidFill>
              </a:rPr>
              <a:t>serial </a:t>
            </a:r>
            <a:r>
              <a:rPr lang="en-US" altLang="en-US" dirty="0"/>
              <a:t>schedule in which </a:t>
            </a:r>
            <a:r>
              <a:rPr lang="en-US" altLang="en-US" i="1" dirty="0"/>
              <a:t>T</a:t>
            </a:r>
            <a:r>
              <a:rPr lang="en-US" altLang="en-US" baseline="-25000" dirty="0"/>
              <a:t>1</a:t>
            </a:r>
            <a:r>
              <a:rPr lang="en-US" altLang="en-US" dirty="0"/>
              <a:t> is followed by </a:t>
            </a:r>
            <a:r>
              <a:rPr lang="en-US" altLang="en-US" i="1" dirty="0"/>
              <a:t>T</a:t>
            </a:r>
            <a:r>
              <a:rPr lang="en-US" altLang="en-US" baseline="-25000" dirty="0"/>
              <a:t>2</a:t>
            </a:r>
            <a:r>
              <a:rPr lang="en-US" altLang="en-US" dirty="0"/>
              <a:t> :</a:t>
            </a:r>
          </a:p>
          <a:p>
            <a:pPr>
              <a:lnSpc>
                <a:spcPct val="80000"/>
              </a:lnSpc>
              <a:buNone/>
              <a:tabLst>
                <a:tab pos="1460897" algn="l"/>
                <a:tab pos="2013347" algn="l"/>
                <a:tab pos="2695575" algn="l"/>
                <a:tab pos="3214688" algn="l"/>
              </a:tabLst>
            </a:pPr>
            <a:r>
              <a:rPr lang="en-US" altLang="en-US" sz="1050" dirty="0"/>
              <a:t>		</a:t>
            </a:r>
          </a:p>
        </p:txBody>
      </p:sp>
      <p:pic>
        <p:nvPicPr>
          <p:cNvPr id="1536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08" y="1743376"/>
            <a:ext cx="2262188" cy="283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9299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Schedule 2</a:t>
            </a:r>
          </a:p>
        </p:txBody>
      </p:sp>
      <p:sp>
        <p:nvSpPr>
          <p:cNvPr id="16387" name="Rectangle 4"/>
          <p:cNvSpPr>
            <a:spLocks noGrp="1" noChangeArrowheads="1"/>
          </p:cNvSpPr>
          <p:nvPr>
            <p:ph idx="1"/>
          </p:nvPr>
        </p:nvSpPr>
        <p:spPr>
          <a:xfrm>
            <a:off x="1662344" y="826873"/>
            <a:ext cx="6114819" cy="4025979"/>
          </a:xfrm>
          <a:noFill/>
        </p:spPr>
        <p:txBody>
          <a:bodyPr/>
          <a:lstStyle/>
          <a:p>
            <a:pPr>
              <a:lnSpc>
                <a:spcPct val="90000"/>
              </a:lnSpc>
              <a:tabLst>
                <a:tab pos="1460897" algn="l"/>
                <a:tab pos="2013347" algn="l"/>
                <a:tab pos="2695575" algn="l"/>
                <a:tab pos="3214688" algn="l"/>
              </a:tabLst>
            </a:pPr>
            <a:r>
              <a:rPr lang="en-US" altLang="en-US" dirty="0"/>
              <a:t>A serial schedule where </a:t>
            </a:r>
            <a:r>
              <a:rPr lang="en-US" altLang="en-US" i="1" dirty="0"/>
              <a:t>T</a:t>
            </a:r>
            <a:r>
              <a:rPr lang="en-US" altLang="en-US" i="1" baseline="-25000" dirty="0"/>
              <a:t>2</a:t>
            </a:r>
            <a:r>
              <a:rPr lang="en-US" altLang="en-US" dirty="0"/>
              <a:t> is followed by </a:t>
            </a:r>
            <a:r>
              <a:rPr lang="en-US" altLang="en-US" i="1" dirty="0"/>
              <a:t>T</a:t>
            </a:r>
            <a:r>
              <a:rPr lang="en-US" altLang="en-US" baseline="-25000" dirty="0"/>
              <a:t>1</a:t>
            </a:r>
          </a:p>
          <a:p>
            <a:pPr>
              <a:lnSpc>
                <a:spcPct val="90000"/>
              </a:lnSpc>
              <a:tabLst>
                <a:tab pos="1460897" algn="l"/>
                <a:tab pos="2013347" algn="l"/>
                <a:tab pos="2695575" algn="l"/>
                <a:tab pos="3214688" algn="l"/>
              </a:tabLst>
            </a:pPr>
            <a:endParaRPr lang="en-US" altLang="en-US" dirty="0"/>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638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1303735"/>
            <a:ext cx="2174081"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46844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3</a:t>
            </a:r>
          </a:p>
        </p:txBody>
      </p:sp>
      <p:sp>
        <p:nvSpPr>
          <p:cNvPr id="17411" name="Rectangle 4"/>
          <p:cNvSpPr>
            <a:spLocks noGrp="1" noChangeArrowheads="1"/>
          </p:cNvSpPr>
          <p:nvPr>
            <p:ph idx="1"/>
          </p:nvPr>
        </p:nvSpPr>
        <p:spPr>
          <a:xfrm>
            <a:off x="1669002" y="826873"/>
            <a:ext cx="5885895" cy="4025979"/>
          </a:xfrm>
          <a:noFill/>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and </a:t>
            </a:r>
            <a:r>
              <a:rPr lang="en-US" altLang="en-US" i="1" dirty="0"/>
              <a:t>T</a:t>
            </a:r>
            <a:r>
              <a:rPr lang="en-US" altLang="en-US" baseline="-25000" dirty="0"/>
              <a:t>2</a:t>
            </a:r>
            <a:r>
              <a:rPr lang="en-US" altLang="en-US" dirty="0"/>
              <a:t> be the transactions defined previously</a:t>
            </a:r>
            <a:r>
              <a:rPr lang="en-US" altLang="en-US" i="1" dirty="0"/>
              <a:t>.</a:t>
            </a:r>
            <a:r>
              <a:rPr lang="en-US" altLang="en-US" dirty="0"/>
              <a:t>  The following schedule is not a serial schedule, but it is </a:t>
            </a:r>
            <a:r>
              <a:rPr lang="en-US" altLang="en-US" i="1" dirty="0">
                <a:solidFill>
                  <a:srgbClr val="000099"/>
                </a:solidFill>
              </a:rPr>
              <a:t>equivalent</a:t>
            </a:r>
            <a:r>
              <a:rPr lang="en-US" altLang="en-US" dirty="0">
                <a:solidFill>
                  <a:srgbClr val="000099"/>
                </a:solidFill>
              </a:rPr>
              <a:t> </a:t>
            </a:r>
            <a:r>
              <a:rPr lang="en-US" altLang="en-US" dirty="0"/>
              <a:t>to Schedule 1</a:t>
            </a:r>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r>
              <a:rPr lang="en-US" altLang="en-US" sz="1200" dirty="0">
                <a:latin typeface="Arial" panose="020B0604020202020204" pitchFamily="34" charset="0"/>
              </a:rPr>
              <a:t>In Schedules 1, 2 and 3, the sum A + B is preserved</a:t>
            </a:r>
            <a:r>
              <a:rPr lang="en-US" altLang="en-US" dirty="0"/>
              <a:t>.</a:t>
            </a:r>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741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210" y="1428751"/>
            <a:ext cx="2084784" cy="260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308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4</a:t>
            </a:r>
          </a:p>
        </p:txBody>
      </p:sp>
      <p:sp>
        <p:nvSpPr>
          <p:cNvPr id="18435" name="Rectangle 4"/>
          <p:cNvSpPr>
            <a:spLocks noGrp="1" noChangeArrowheads="1"/>
          </p:cNvSpPr>
          <p:nvPr>
            <p:ph idx="1"/>
          </p:nvPr>
        </p:nvSpPr>
        <p:spPr>
          <a:xfrm>
            <a:off x="1655685" y="826873"/>
            <a:ext cx="6121477" cy="4025979"/>
          </a:xfrm>
          <a:noFill/>
        </p:spPr>
        <p:txBody>
          <a:bodyPr/>
          <a:lstStyle/>
          <a:p>
            <a:pPr>
              <a:tabLst>
                <a:tab pos="1460897" algn="l"/>
                <a:tab pos="2013347" algn="l"/>
                <a:tab pos="2695575" algn="l"/>
                <a:tab pos="3214688" algn="l"/>
              </a:tabLst>
            </a:pPr>
            <a:r>
              <a:rPr lang="en-US" altLang="en-US" dirty="0"/>
              <a:t>The following concurrent schedule does not preserve the value of (</a:t>
            </a:r>
            <a:r>
              <a:rPr lang="en-US" altLang="en-US" i="1" dirty="0"/>
              <a:t>A </a:t>
            </a:r>
            <a:r>
              <a:rPr lang="en-US" altLang="en-US" dirty="0"/>
              <a:t>+ </a:t>
            </a:r>
            <a:r>
              <a:rPr lang="en-US" altLang="en-US" i="1" dirty="0"/>
              <a:t>B</a:t>
            </a:r>
            <a:r>
              <a:rPr lang="en-US" altLang="en-US" dirty="0"/>
              <a:t> </a:t>
            </a:r>
            <a:r>
              <a:rPr lang="en-US" altLang="en-US" i="1" dirty="0"/>
              <a:t>)</a:t>
            </a:r>
            <a:r>
              <a:rPr lang="en-US" altLang="en-US" dirty="0"/>
              <a:t>.			</a:t>
            </a:r>
            <a:endParaRPr lang="en-US" altLang="en-US" i="1" dirty="0"/>
          </a:p>
        </p:txBody>
      </p:sp>
      <p:pic>
        <p:nvPicPr>
          <p:cNvPr id="1843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222770"/>
            <a:ext cx="2034779" cy="254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516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extLst>
      <p:ext uri="{BB962C8B-B14F-4D97-AF65-F5344CB8AC3E}">
        <p14:creationId xmlns:p14="http://schemas.microsoft.com/office/powerpoint/2010/main" val="34060586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extLst>
      <p:ext uri="{BB962C8B-B14F-4D97-AF65-F5344CB8AC3E}">
        <p14:creationId xmlns:p14="http://schemas.microsoft.com/office/powerpoint/2010/main" val="37905122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extLst>
      <p:ext uri="{BB962C8B-B14F-4D97-AF65-F5344CB8AC3E}">
        <p14:creationId xmlns:p14="http://schemas.microsoft.com/office/powerpoint/2010/main" val="17931466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extLst>
      <p:ext uri="{BB962C8B-B14F-4D97-AF65-F5344CB8AC3E}">
        <p14:creationId xmlns:p14="http://schemas.microsoft.com/office/powerpoint/2010/main" val="12236452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974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3994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25152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extLst>
      <p:ext uri="{BB962C8B-B14F-4D97-AF65-F5344CB8AC3E}">
        <p14:creationId xmlns:p14="http://schemas.microsoft.com/office/powerpoint/2010/main" val="36845777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90684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Other Notions of Serializability</a:t>
            </a:r>
          </a:p>
        </p:txBody>
      </p:sp>
      <p:sp>
        <p:nvSpPr>
          <p:cNvPr id="27651" name="Rectangle 3"/>
          <p:cNvSpPr>
            <a:spLocks noGrp="1" noChangeArrowheads="1"/>
          </p:cNvSpPr>
          <p:nvPr>
            <p:ph idx="1"/>
          </p:nvPr>
        </p:nvSpPr>
        <p:spPr>
          <a:xfrm>
            <a:off x="1655686" y="826873"/>
            <a:ext cx="5299970" cy="4025979"/>
          </a:xfrm>
        </p:spPr>
        <p:txBody>
          <a:bodyPr/>
          <a:lstStyle/>
          <a:p>
            <a:pPr>
              <a:tabLst>
                <a:tab pos="1590675" algn="l"/>
                <a:tab pos="1926431" algn="l"/>
                <a:tab pos="2700338" algn="l"/>
                <a:tab pos="2955131" algn="l"/>
              </a:tabLst>
            </a:pPr>
            <a:r>
              <a:rPr lang="en-US" altLang="en-US" dirty="0"/>
              <a:t>The schedule below produces same outcome as the serial schedule &lt; </a:t>
            </a:r>
            <a:r>
              <a:rPr lang="en-US" altLang="en-US" i="1" dirty="0"/>
              <a:t>T</a:t>
            </a:r>
            <a:r>
              <a:rPr lang="en-US" altLang="en-US" baseline="-25000" dirty="0"/>
              <a:t>1</a:t>
            </a:r>
            <a:r>
              <a:rPr lang="en-US" altLang="en-US" dirty="0"/>
              <a:t>,</a:t>
            </a:r>
            <a:r>
              <a:rPr lang="en-US" altLang="en-US" baseline="-25000" dirty="0"/>
              <a:t> </a:t>
            </a:r>
            <a:r>
              <a:rPr lang="en-US" altLang="en-US" i="1" dirty="0"/>
              <a:t>T</a:t>
            </a:r>
            <a:r>
              <a:rPr lang="en-US" altLang="en-US" baseline="-25000" dirty="0"/>
              <a:t>5</a:t>
            </a:r>
            <a:r>
              <a:rPr lang="en-US" altLang="en-US" dirty="0"/>
              <a:t> &gt;, yet is not conflict equivalent or view equivalent to it.</a:t>
            </a:r>
          </a:p>
          <a:p>
            <a:pPr>
              <a:buNone/>
              <a:tabLst>
                <a:tab pos="1590675" algn="l"/>
                <a:tab pos="1926431" algn="l"/>
                <a:tab pos="2700338" algn="l"/>
                <a:tab pos="2955131" algn="l"/>
              </a:tabLst>
            </a:pPr>
            <a:r>
              <a:rPr lang="en-US" altLang="en-US" dirty="0"/>
              <a:t>		</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buNone/>
              <a:tabLst>
                <a:tab pos="1590675" algn="l"/>
                <a:tab pos="1926431" algn="l"/>
                <a:tab pos="2700338" algn="l"/>
                <a:tab pos="2955131" algn="l"/>
              </a:tabLst>
            </a:pPr>
            <a:br>
              <a:rPr lang="en-US" altLang="en-US" dirty="0"/>
            </a:br>
            <a:br>
              <a:rPr lang="en-US" altLang="en-US" dirty="0"/>
            </a:br>
            <a:endParaRPr lang="en-US" altLang="en-US" dirty="0"/>
          </a:p>
          <a:p>
            <a:pPr>
              <a:buNone/>
              <a:tabLst>
                <a:tab pos="1590675" algn="l"/>
                <a:tab pos="1926431" algn="l"/>
                <a:tab pos="2700338" algn="l"/>
                <a:tab pos="2955131" algn="l"/>
              </a:tabLst>
            </a:pPr>
            <a:endParaRPr lang="en-US" altLang="en-US" dirty="0"/>
          </a:p>
          <a:p>
            <a:pPr>
              <a:tabLst>
                <a:tab pos="1590675" algn="l"/>
                <a:tab pos="1926431" algn="l"/>
                <a:tab pos="2700338" algn="l"/>
                <a:tab pos="2955131" algn="l"/>
              </a:tabLst>
            </a:pPr>
            <a:r>
              <a:rPr lang="en-US" altLang="en-US" dirty="0"/>
              <a:t>Determining such equivalence requires analysis of operations other than read and write.</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p:txBody>
      </p:sp>
      <p:pic>
        <p:nvPicPr>
          <p:cNvPr id="276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099" y="1474589"/>
            <a:ext cx="2133600"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94262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8500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2875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View Serializability</a:t>
            </a:r>
          </a:p>
        </p:txBody>
      </p:sp>
      <p:sp>
        <p:nvSpPr>
          <p:cNvPr id="30723" name="Rectangle 3"/>
          <p:cNvSpPr>
            <a:spLocks noGrp="1" noChangeArrowheads="1"/>
          </p:cNvSpPr>
          <p:nvPr>
            <p:ph idx="1"/>
          </p:nvPr>
        </p:nvSpPr>
        <p:spPr>
          <a:xfrm>
            <a:off x="1669002" y="826873"/>
            <a:ext cx="5686148" cy="4025979"/>
          </a:xfrm>
        </p:spPr>
        <p:txBody>
          <a:bodyPr/>
          <a:lstStyle/>
          <a:p>
            <a:r>
              <a:rPr lang="en-US" altLang="en-US" dirty="0"/>
              <a:t>The precedence graph test for conflict serializability cannot be used directly to test for view serializability.</a:t>
            </a:r>
          </a:p>
          <a:p>
            <a:pPr lvl="1"/>
            <a:r>
              <a:rPr lang="en-US" altLang="en-US" dirty="0"/>
              <a:t>Extension to test for view serializability has cost exponential in the size of the precedence graph.</a:t>
            </a:r>
          </a:p>
          <a:p>
            <a:r>
              <a:rPr lang="en-US" altLang="en-US" dirty="0"/>
              <a:t>The problem of checking if a schedule is view serializable falls in the class of </a:t>
            </a:r>
            <a:r>
              <a:rPr lang="en-US" altLang="en-US" i="1" dirty="0"/>
              <a:t>NP</a:t>
            </a:r>
            <a:r>
              <a:rPr lang="en-US" altLang="en-US" dirty="0"/>
              <a:t>-complete problems. </a:t>
            </a:r>
          </a:p>
          <a:p>
            <a:pPr lvl="1"/>
            <a:r>
              <a:rPr lang="en-US" altLang="en-US" dirty="0"/>
              <a:t>Thus, existence of an efficient algorithm is </a:t>
            </a:r>
            <a:r>
              <a:rPr lang="en-US" altLang="en-US" i="1" dirty="0"/>
              <a:t>extremely</a:t>
            </a:r>
            <a:r>
              <a:rPr lang="en-US" altLang="en-US" dirty="0"/>
              <a:t> unlikely.</a:t>
            </a:r>
          </a:p>
          <a:p>
            <a:r>
              <a:rPr lang="en-US" altLang="en-US" dirty="0"/>
              <a:t>However practical algorithms that just check some </a:t>
            </a:r>
            <a:r>
              <a:rPr lang="en-US" altLang="en-US" b="1" dirty="0"/>
              <a:t>sufficient</a:t>
            </a:r>
            <a:r>
              <a:rPr lang="en-US" altLang="en-US" i="1" dirty="0"/>
              <a:t> </a:t>
            </a:r>
            <a:r>
              <a:rPr lang="en-US" altLang="en-US" b="1" dirty="0"/>
              <a:t>conditions</a:t>
            </a:r>
            <a:r>
              <a:rPr lang="en-US" altLang="en-US" dirty="0"/>
              <a:t> for view serializability can still be used.</a:t>
            </a:r>
          </a:p>
        </p:txBody>
      </p:sp>
    </p:spTree>
    <p:extLst>
      <p:ext uri="{BB962C8B-B14F-4D97-AF65-F5344CB8AC3E}">
        <p14:creationId xmlns:p14="http://schemas.microsoft.com/office/powerpoint/2010/main" val="30621031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pPr>
            <a:r>
              <a:rPr lang="en-US" altLang="en-US" sz="1275" dirty="0">
                <a:solidFill>
                  <a:srgbClr val="000000"/>
                </a:solidFill>
              </a:rPr>
              <a:t>Need to address the effect of transaction failures on concurrently </a:t>
            </a:r>
            <a:br>
              <a:rPr lang="en-US" altLang="en-US" sz="1275" dirty="0">
                <a:solidFill>
                  <a:srgbClr val="000000"/>
                </a:solidFill>
              </a:rPr>
            </a:br>
            <a:r>
              <a:rPr lang="en-US" altLang="en-US" sz="1275" dirty="0">
                <a:solidFill>
                  <a:srgbClr val="000000"/>
                </a:solidFill>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35551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13401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Cascadeless Schedules</a:t>
            </a:r>
          </a:p>
        </p:txBody>
      </p:sp>
      <p:sp>
        <p:nvSpPr>
          <p:cNvPr id="33795" name="Rectangle 3"/>
          <p:cNvSpPr>
            <a:spLocks noGrp="1" noChangeArrowheads="1"/>
          </p:cNvSpPr>
          <p:nvPr>
            <p:ph idx="1"/>
          </p:nvPr>
        </p:nvSpPr>
        <p:spPr>
          <a:xfrm>
            <a:off x="1662344" y="826873"/>
            <a:ext cx="5832629" cy="4025979"/>
          </a:xfrm>
        </p:spPr>
        <p:txBody>
          <a:bodyPr/>
          <a:lstStyle/>
          <a:p>
            <a:r>
              <a:rPr lang="en-US" altLang="en-US" b="1" dirty="0">
                <a:solidFill>
                  <a:srgbClr val="000099"/>
                </a:solidFill>
              </a:rPr>
              <a:t>Cascadeless</a:t>
            </a:r>
            <a:r>
              <a:rPr lang="en-US" altLang="en-US" b="1" i="1" dirty="0">
                <a:solidFill>
                  <a:srgbClr val="000099"/>
                </a:solidFill>
              </a:rPr>
              <a:t> </a:t>
            </a:r>
            <a:r>
              <a:rPr lang="en-US" altLang="en-US" b="1" dirty="0">
                <a:solidFill>
                  <a:srgbClr val="000099"/>
                </a:solidFill>
              </a:rPr>
              <a:t>schedules</a:t>
            </a:r>
            <a:r>
              <a:rPr lang="en-US" altLang="en-US" dirty="0"/>
              <a:t> — cascading rollbacks cannot occur;</a:t>
            </a:r>
          </a:p>
          <a:p>
            <a:pPr lvl="1"/>
            <a:r>
              <a:rPr lang="en-US" altLang="en-US" dirty="0"/>
              <a:t>For each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dirty="0"/>
              <a:t> such that </a:t>
            </a:r>
            <a:r>
              <a:rPr lang="en-US" altLang="en-US" i="1" dirty="0"/>
              <a:t>T</a:t>
            </a:r>
            <a:r>
              <a:rPr lang="en-US" altLang="en-US" i="1" baseline="-25000" dirty="0"/>
              <a:t>j</a:t>
            </a:r>
            <a:r>
              <a:rPr lang="en-US" altLang="en-US" dirty="0"/>
              <a:t>  reads a data item previously written by </a:t>
            </a:r>
            <a:r>
              <a:rPr lang="en-US" altLang="en-US" i="1" dirty="0"/>
              <a:t>T</a:t>
            </a:r>
            <a:r>
              <a:rPr lang="en-US" altLang="en-US" i="1" baseline="-25000" dirty="0"/>
              <a:t>i</a:t>
            </a:r>
            <a:r>
              <a:rPr lang="en-US" altLang="en-US" dirty="0"/>
              <a:t>, the commit operation of </a:t>
            </a:r>
            <a:r>
              <a:rPr lang="en-US" altLang="en-US" i="1" dirty="0"/>
              <a:t>T</a:t>
            </a:r>
            <a:r>
              <a:rPr lang="en-US" altLang="en-US" i="1" baseline="-25000" dirty="0"/>
              <a:t>i</a:t>
            </a:r>
            <a:r>
              <a:rPr lang="en-US" altLang="en-US" i="1" dirty="0"/>
              <a:t> </a:t>
            </a:r>
            <a:r>
              <a:rPr lang="en-US" altLang="en-US" dirty="0"/>
              <a:t> appears before the read operation of </a:t>
            </a:r>
            <a:r>
              <a:rPr lang="en-US" altLang="en-US" i="1" dirty="0"/>
              <a:t>T</a:t>
            </a:r>
            <a:r>
              <a:rPr lang="en-US" altLang="en-US" i="1" baseline="-25000" dirty="0"/>
              <a:t>j</a:t>
            </a:r>
            <a:r>
              <a:rPr lang="en-US" altLang="en-US" dirty="0"/>
              <a:t>.</a:t>
            </a:r>
          </a:p>
          <a:p>
            <a:r>
              <a:rPr lang="en-US" altLang="en-US" dirty="0"/>
              <a:t>Every Cascadeless schedule is also recoverable</a:t>
            </a:r>
          </a:p>
          <a:p>
            <a:r>
              <a:rPr lang="en-US" altLang="en-US" dirty="0"/>
              <a:t>It is desirable to restrict the schedules to those that are cascadeless</a:t>
            </a:r>
          </a:p>
        </p:txBody>
      </p:sp>
    </p:spTree>
    <p:extLst>
      <p:ext uri="{BB962C8B-B14F-4D97-AF65-F5344CB8AC3E}">
        <p14:creationId xmlns:p14="http://schemas.microsoft.com/office/powerpoint/2010/main" val="411453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26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a:t>
            </a:r>
          </a:p>
        </p:txBody>
      </p:sp>
      <p:sp>
        <p:nvSpPr>
          <p:cNvPr id="34819" name="Rectangle 3"/>
          <p:cNvSpPr>
            <a:spLocks noGrp="1" noChangeArrowheads="1"/>
          </p:cNvSpPr>
          <p:nvPr>
            <p:ph idx="1"/>
          </p:nvPr>
        </p:nvSpPr>
        <p:spPr>
          <a:xfrm>
            <a:off x="1635711" y="826873"/>
            <a:ext cx="5859262" cy="4025979"/>
          </a:xfrm>
        </p:spPr>
        <p:txBody>
          <a:bodyPr/>
          <a:lstStyle/>
          <a:p>
            <a:r>
              <a:rPr lang="en-US" altLang="en-US" dirty="0"/>
              <a:t>A database must provide a mechanism that will ensure that all possible schedules are </a:t>
            </a:r>
          </a:p>
          <a:p>
            <a:pPr lvl="1"/>
            <a:r>
              <a:rPr lang="en-US" altLang="en-US" dirty="0"/>
              <a:t>either conflict or view serializable, and </a:t>
            </a:r>
          </a:p>
          <a:p>
            <a:pPr lvl="1"/>
            <a:r>
              <a:rPr lang="en-US" altLang="en-US" dirty="0"/>
              <a:t>are recoverable and preferably cascadeless</a:t>
            </a:r>
          </a:p>
          <a:p>
            <a:r>
              <a:rPr lang="en-US" altLang="en-US" dirty="0"/>
              <a:t>A policy in which only one transaction can execute at a time generates serial schedules, but provides a poor degree of concurrency</a:t>
            </a:r>
          </a:p>
          <a:p>
            <a:pPr lvl="1"/>
            <a:r>
              <a:rPr lang="en-US" altLang="en-US" dirty="0"/>
              <a:t>Are serial schedules recoverable/</a:t>
            </a:r>
            <a:r>
              <a:rPr lang="en-US" altLang="en-US" dirty="0" err="1"/>
              <a:t>cascadeless</a:t>
            </a:r>
            <a:r>
              <a:rPr lang="en-US" altLang="en-US" dirty="0"/>
              <a:t>?</a:t>
            </a:r>
          </a:p>
          <a:p>
            <a:r>
              <a:rPr lang="en-US" altLang="en-US" dirty="0"/>
              <a:t>Testing a schedule for serializability </a:t>
            </a:r>
            <a:r>
              <a:rPr lang="en-US" altLang="en-US" i="1" dirty="0"/>
              <a:t>after</a:t>
            </a:r>
            <a:r>
              <a:rPr lang="en-US" altLang="en-US" dirty="0"/>
              <a:t> it has executed is a little too late!</a:t>
            </a:r>
          </a:p>
          <a:p>
            <a:r>
              <a:rPr lang="en-US" altLang="en-US" b="1" dirty="0">
                <a:solidFill>
                  <a:srgbClr val="000099"/>
                </a:solidFill>
              </a:rPr>
              <a:t>Goal</a:t>
            </a:r>
            <a:r>
              <a:rPr lang="en-US" altLang="en-US" dirty="0"/>
              <a:t> – to develop concurrency control protocols that will assure serializability.</a:t>
            </a:r>
          </a:p>
        </p:txBody>
      </p:sp>
    </p:spTree>
    <p:extLst>
      <p:ext uri="{BB962C8B-B14F-4D97-AF65-F5344CB8AC3E}">
        <p14:creationId xmlns:p14="http://schemas.microsoft.com/office/powerpoint/2010/main" val="2872771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 (Cont.)</a:t>
            </a:r>
          </a:p>
        </p:txBody>
      </p:sp>
      <p:sp>
        <p:nvSpPr>
          <p:cNvPr id="35843" name="Rectangle 3"/>
          <p:cNvSpPr>
            <a:spLocks noGrp="1" noChangeArrowheads="1"/>
          </p:cNvSpPr>
          <p:nvPr>
            <p:ph idx="1"/>
          </p:nvPr>
        </p:nvSpPr>
        <p:spPr>
          <a:xfrm>
            <a:off x="1635712" y="826873"/>
            <a:ext cx="5852603" cy="4025979"/>
          </a:xfrm>
        </p:spPr>
        <p:txBody>
          <a:bodyPr/>
          <a:lstStyle/>
          <a:p>
            <a:r>
              <a:rPr lang="en-US" altLang="en-US" dirty="0"/>
              <a:t>Schedules must be conflict or view serializable, and recoverable, for the sake of database consistency, and preferably cascadeless.</a:t>
            </a:r>
          </a:p>
          <a:p>
            <a:r>
              <a:rPr lang="en-US" altLang="en-US" dirty="0"/>
              <a:t>A policy in which only one transaction can execute at a time generates serial schedules, but provides a poor degree of concurrency.</a:t>
            </a:r>
          </a:p>
          <a:p>
            <a:r>
              <a:rPr lang="en-US" altLang="en-US" dirty="0"/>
              <a:t>Concurrency-control schemes tradeoff between the amount of concurrency they allow and the amount of overhead that they incur.</a:t>
            </a:r>
          </a:p>
          <a:p>
            <a:r>
              <a:rPr lang="en-US" altLang="en-US" dirty="0"/>
              <a:t>Some schemes allow only conflict-serializable schedules to be generated, while others allow  view-serializable schedules that are not conflict-serializable.</a:t>
            </a:r>
          </a:p>
        </p:txBody>
      </p:sp>
    </p:spTree>
    <p:extLst>
      <p:ext uri="{BB962C8B-B14F-4D97-AF65-F5344CB8AC3E}">
        <p14:creationId xmlns:p14="http://schemas.microsoft.com/office/powerpoint/2010/main" val="33055753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Concurrency Control vs. Serializability Tests</a:t>
            </a:r>
          </a:p>
        </p:txBody>
      </p:sp>
      <p:sp>
        <p:nvSpPr>
          <p:cNvPr id="36867" name="Rectangle 3"/>
          <p:cNvSpPr>
            <a:spLocks noGrp="1" noChangeArrowheads="1"/>
          </p:cNvSpPr>
          <p:nvPr>
            <p:ph idx="1"/>
          </p:nvPr>
        </p:nvSpPr>
        <p:spPr>
          <a:xfrm>
            <a:off x="1649027" y="826873"/>
            <a:ext cx="5845946" cy="4025979"/>
          </a:xfrm>
        </p:spPr>
        <p:txBody>
          <a:bodyPr/>
          <a:lstStyle/>
          <a:p>
            <a:r>
              <a:rPr lang="en-US" altLang="en-US" dirty="0"/>
              <a:t>Concurrency-control protocols allow concurrent schedules, but ensure that the schedules are conflict/view serializable, and are recoverable and cascadeless .</a:t>
            </a:r>
          </a:p>
          <a:p>
            <a:r>
              <a:rPr lang="en-US" altLang="en-US" dirty="0"/>
              <a:t>Concurrency control protocols (generally) do not examine the precedence graph as it is being created</a:t>
            </a:r>
          </a:p>
          <a:p>
            <a:pPr lvl="1"/>
            <a:r>
              <a:rPr lang="en-US" altLang="en-US" dirty="0"/>
              <a:t>Instead a protocol imposes a discipline that avoids non-serializable schedules.</a:t>
            </a:r>
          </a:p>
          <a:p>
            <a:pPr lvl="1"/>
            <a:r>
              <a:rPr lang="en-US" altLang="en-US" dirty="0"/>
              <a:t>We study such protocols in Chapter 16.</a:t>
            </a:r>
          </a:p>
          <a:p>
            <a:r>
              <a:rPr lang="en-US" altLang="en-US" dirty="0"/>
              <a:t>Different concurrency control protocols provide different tradeoffs between the amount of concurrency they allow and the amount of overhead that they incur.</a:t>
            </a:r>
          </a:p>
          <a:p>
            <a:r>
              <a:rPr lang="en-US" altLang="en-US" dirty="0"/>
              <a:t>Tests for serializability help us understand why a concurrency control protocol is correct.   </a:t>
            </a:r>
          </a:p>
          <a:p>
            <a:endParaRPr lang="en-US" altLang="en-US" dirty="0"/>
          </a:p>
        </p:txBody>
      </p:sp>
    </p:spTree>
    <p:extLst>
      <p:ext uri="{BB962C8B-B14F-4D97-AF65-F5344CB8AC3E}">
        <p14:creationId xmlns:p14="http://schemas.microsoft.com/office/powerpoint/2010/main" val="21733065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extLst>
      <p:ext uri="{BB962C8B-B14F-4D97-AF65-F5344CB8AC3E}">
        <p14:creationId xmlns:p14="http://schemas.microsoft.com/office/powerpoint/2010/main" val="32965749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buSzPct val="90000"/>
              <a:buFont typeface="Monotype Sorts" charset="2"/>
              <a:buChar char="n"/>
            </a:pPr>
            <a:endParaRPr lang="en-US" altLang="en-US" sz="1350">
              <a:solidFill>
                <a:srgbClr val="000000"/>
              </a:solidFill>
            </a:endParaRPr>
          </a:p>
        </p:txBody>
      </p:sp>
    </p:spTree>
    <p:extLst>
      <p:ext uri="{BB962C8B-B14F-4D97-AF65-F5344CB8AC3E}">
        <p14:creationId xmlns:p14="http://schemas.microsoft.com/office/powerpoint/2010/main" val="3728285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Levels of Consistency</a:t>
            </a:r>
          </a:p>
        </p:txBody>
      </p:sp>
      <p:sp>
        <p:nvSpPr>
          <p:cNvPr id="2" name="Content Placeholder 1">
            <a:extLst>
              <a:ext uri="{FF2B5EF4-FFF2-40B4-BE49-F238E27FC236}">
                <a16:creationId xmlns:a16="http://schemas.microsoft.com/office/drawing/2014/main" id="{E247170A-C2C0-4F36-8AA4-43A13105431D}"/>
              </a:ext>
            </a:extLst>
          </p:cNvPr>
          <p:cNvSpPr>
            <a:spLocks noGrp="1"/>
          </p:cNvSpPr>
          <p:nvPr>
            <p:ph idx="1"/>
          </p:nvPr>
        </p:nvSpPr>
        <p:spPr>
          <a:xfrm>
            <a:off x="1662343" y="826873"/>
            <a:ext cx="5812655" cy="4025979"/>
          </a:xfrm>
        </p:spPr>
        <p:txBody>
          <a:bodyPr/>
          <a:lstStyle/>
          <a:p>
            <a:r>
              <a:rPr lang="en-US" dirty="0"/>
              <a:t>Lower degrees of consistency useful for gathering approximate</a:t>
            </a:r>
            <a:br>
              <a:rPr lang="en-US" dirty="0"/>
            </a:br>
            <a:r>
              <a:rPr lang="en-US" dirty="0"/>
              <a:t>information about the database </a:t>
            </a:r>
          </a:p>
          <a:p>
            <a:r>
              <a:rPr lang="en-US" dirty="0"/>
              <a:t>Warning: some database systems do not ensure serializable schedules by default</a:t>
            </a:r>
          </a:p>
          <a:p>
            <a:r>
              <a:rPr lang="en-US" dirty="0"/>
              <a:t>E.g., Oracle (and PostgreSQL prior to version 9) by default support a level of consistency called snapshot isolation (not part of the SQL standard)</a:t>
            </a:r>
          </a:p>
          <a:p>
            <a:endParaRPr lang="en-IN" dirty="0"/>
          </a:p>
        </p:txBody>
      </p:sp>
      <p:sp>
        <p:nvSpPr>
          <p:cNvPr id="39939" name="Rectangle 5"/>
          <p:cNvSpPr>
            <a:spLocks noChangeArrowheads="1"/>
          </p:cNvSpPr>
          <p:nvPr/>
        </p:nvSpPr>
        <p:spPr bwMode="auto">
          <a:xfrm>
            <a:off x="2003823" y="872728"/>
            <a:ext cx="5254228"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buSzPct val="90000"/>
              <a:buFont typeface="Monotype Sorts" charset="2"/>
              <a:buChar char="n"/>
            </a:pPr>
            <a:endParaRPr lang="en-US" altLang="en-US" sz="1350" dirty="0">
              <a:solidFill>
                <a:srgbClr val="000000"/>
              </a:solidFill>
            </a:endParaRPr>
          </a:p>
        </p:txBody>
      </p:sp>
    </p:spTree>
    <p:extLst>
      <p:ext uri="{BB962C8B-B14F-4D97-AF65-F5344CB8AC3E}">
        <p14:creationId xmlns:p14="http://schemas.microsoft.com/office/powerpoint/2010/main" val="9217193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Definition in SQL</a:t>
            </a:r>
          </a:p>
        </p:txBody>
      </p:sp>
      <p:sp>
        <p:nvSpPr>
          <p:cNvPr id="40963" name="Rectangle 3"/>
          <p:cNvSpPr>
            <a:spLocks noGrp="1" noChangeArrowheads="1"/>
          </p:cNvSpPr>
          <p:nvPr>
            <p:ph idx="1"/>
          </p:nvPr>
        </p:nvSpPr>
        <p:spPr>
          <a:xfrm>
            <a:off x="1622395" y="826873"/>
            <a:ext cx="5945819" cy="4025979"/>
          </a:xfrm>
        </p:spPr>
        <p:txBody>
          <a:bodyPr/>
          <a:lstStyle/>
          <a:p>
            <a:r>
              <a:rPr lang="en-US" altLang="en-US" dirty="0"/>
              <a:t>In SQL, a transaction begins implicitly.</a:t>
            </a:r>
          </a:p>
          <a:p>
            <a:r>
              <a:rPr lang="en-US" altLang="en-US" dirty="0"/>
              <a:t>A transaction in SQL ends by:</a:t>
            </a:r>
          </a:p>
          <a:p>
            <a:pPr lvl="1"/>
            <a:r>
              <a:rPr lang="en-US" altLang="en-US" b="1" dirty="0"/>
              <a:t>Commit work</a:t>
            </a:r>
            <a:r>
              <a:rPr lang="en-US" altLang="en-US" dirty="0"/>
              <a:t> commits current transaction and begins a new one.</a:t>
            </a:r>
          </a:p>
          <a:p>
            <a:pPr lvl="1"/>
            <a:r>
              <a:rPr lang="en-US" altLang="en-US" b="1" dirty="0"/>
              <a:t>Rollback work</a:t>
            </a:r>
            <a:r>
              <a:rPr lang="en-US" altLang="en-US" dirty="0"/>
              <a:t> causes current transaction to abort.</a:t>
            </a:r>
          </a:p>
          <a:p>
            <a:r>
              <a:rPr lang="en-US" altLang="en-US" dirty="0"/>
              <a:t>In almost all database systems, by default, every SQL statement also commits implicitly if it executes successfully</a:t>
            </a:r>
          </a:p>
          <a:p>
            <a:pPr lvl="1"/>
            <a:r>
              <a:rPr lang="en-US" altLang="en-US" dirty="0"/>
              <a:t>Implicit commit can be turned off by a database directive</a:t>
            </a:r>
          </a:p>
          <a:p>
            <a:pPr lvl="2"/>
            <a:r>
              <a:rPr lang="en-US" altLang="en-US" dirty="0"/>
              <a:t>E.g., in JDBC -- </a:t>
            </a:r>
            <a:r>
              <a:rPr lang="en-US" altLang="en-US" dirty="0" err="1"/>
              <a:t>connection.setAutoCommit</a:t>
            </a:r>
            <a:r>
              <a:rPr lang="en-US" altLang="en-US" dirty="0"/>
              <a:t>(false);</a:t>
            </a:r>
          </a:p>
          <a:p>
            <a:r>
              <a:rPr lang="en-US" altLang="en-US" dirty="0"/>
              <a:t>Isolation level can be set at database level</a:t>
            </a:r>
          </a:p>
          <a:p>
            <a:r>
              <a:rPr lang="en-US" altLang="en-US" dirty="0"/>
              <a:t>Isolation level can be changed at start of transaction</a:t>
            </a:r>
          </a:p>
          <a:p>
            <a:pPr lvl="2"/>
            <a:r>
              <a:rPr lang="en-US" altLang="en-US" dirty="0"/>
              <a:t>E.g.  In SQL </a:t>
            </a:r>
            <a:r>
              <a:rPr lang="en-US" altLang="en-US" b="1" dirty="0"/>
              <a:t>set transaction isolation level serializable</a:t>
            </a:r>
          </a:p>
          <a:p>
            <a:pPr lvl="2"/>
            <a:r>
              <a:rPr lang="en-US" altLang="en-US" dirty="0"/>
              <a:t>E.g. in JDBC --  </a:t>
            </a:r>
            <a:r>
              <a:rPr lang="en-US" altLang="en-US" dirty="0" err="1"/>
              <a:t>connection.setTransactionIsolation</a:t>
            </a:r>
            <a:r>
              <a:rPr lang="en-US" altLang="en-US" dirty="0"/>
              <a:t>(      </a:t>
            </a:r>
            <a:br>
              <a:rPr lang="en-US" altLang="en-US" dirty="0"/>
            </a:br>
            <a:r>
              <a:rPr lang="en-US" altLang="en-US" dirty="0"/>
              <a:t>                                     </a:t>
            </a:r>
            <a:r>
              <a:rPr lang="en-US" altLang="en-US" dirty="0" err="1"/>
              <a:t>Connection.TRANSACTION_SERIALIZABLE</a:t>
            </a:r>
            <a:r>
              <a:rPr lang="en-US" altLang="en-US" dirty="0"/>
              <a:t>)</a:t>
            </a:r>
          </a:p>
        </p:txBody>
      </p:sp>
    </p:spTree>
    <p:extLst>
      <p:ext uri="{BB962C8B-B14F-4D97-AF65-F5344CB8AC3E}">
        <p14:creationId xmlns:p14="http://schemas.microsoft.com/office/powerpoint/2010/main" val="8533426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ACAF-F04B-44BB-A5C2-EAE4A5FBD7DE}"/>
              </a:ext>
            </a:extLst>
          </p:cNvPr>
          <p:cNvSpPr>
            <a:spLocks noGrp="1"/>
          </p:cNvSpPr>
          <p:nvPr>
            <p:ph type="title"/>
          </p:nvPr>
        </p:nvSpPr>
        <p:spPr/>
        <p:txBody>
          <a:bodyPr/>
          <a:lstStyle/>
          <a:p>
            <a:r>
              <a:rPr lang="en-IN" dirty="0"/>
              <a:t>Implementation of Isolation Levels</a:t>
            </a:r>
          </a:p>
        </p:txBody>
      </p:sp>
      <p:sp>
        <p:nvSpPr>
          <p:cNvPr id="3" name="Content Placeholder 2">
            <a:extLst>
              <a:ext uri="{FF2B5EF4-FFF2-40B4-BE49-F238E27FC236}">
                <a16:creationId xmlns:a16="http://schemas.microsoft.com/office/drawing/2014/main" id="{96E06DFC-E228-4A51-A4C2-91BB66D41B27}"/>
              </a:ext>
            </a:extLst>
          </p:cNvPr>
          <p:cNvSpPr>
            <a:spLocks noGrp="1"/>
          </p:cNvSpPr>
          <p:nvPr>
            <p:ph idx="1"/>
          </p:nvPr>
        </p:nvSpPr>
        <p:spPr>
          <a:xfrm>
            <a:off x="1649027" y="826873"/>
            <a:ext cx="5805997" cy="4025979"/>
          </a:xfrm>
        </p:spPr>
        <p:txBody>
          <a:bodyPr/>
          <a:lstStyle/>
          <a:p>
            <a:r>
              <a:rPr lang="en-IN" dirty="0"/>
              <a:t>Locking</a:t>
            </a:r>
          </a:p>
          <a:p>
            <a:pPr lvl="1"/>
            <a:r>
              <a:rPr lang="en-IN" dirty="0"/>
              <a:t>Lock on whole database vs lock on items</a:t>
            </a:r>
          </a:p>
          <a:p>
            <a:pPr lvl="1"/>
            <a:r>
              <a:rPr lang="en-IN" dirty="0"/>
              <a:t>How long to hold lock?</a:t>
            </a:r>
          </a:p>
          <a:p>
            <a:pPr lvl="1"/>
            <a:r>
              <a:rPr lang="en-IN" dirty="0"/>
              <a:t>Shared vs exclusive locks</a:t>
            </a:r>
          </a:p>
          <a:p>
            <a:r>
              <a:rPr lang="en-IN" dirty="0"/>
              <a:t>Timestamps</a:t>
            </a:r>
          </a:p>
          <a:p>
            <a:pPr lvl="1"/>
            <a:r>
              <a:rPr lang="en-IN" dirty="0"/>
              <a:t>Transaction timestamp assigned e.g. when a transaction begins</a:t>
            </a:r>
          </a:p>
          <a:p>
            <a:pPr lvl="1"/>
            <a:r>
              <a:rPr lang="en-IN" dirty="0"/>
              <a:t>Data items store two timestamps</a:t>
            </a:r>
          </a:p>
          <a:p>
            <a:pPr lvl="2"/>
            <a:r>
              <a:rPr lang="en-IN" dirty="0"/>
              <a:t>Read timestamp</a:t>
            </a:r>
          </a:p>
          <a:p>
            <a:pPr lvl="2"/>
            <a:r>
              <a:rPr lang="en-IN" dirty="0"/>
              <a:t>Write timestamp</a:t>
            </a:r>
          </a:p>
          <a:p>
            <a:pPr lvl="1"/>
            <a:r>
              <a:rPr lang="en-IN" dirty="0"/>
              <a:t>Timestamps are used to detect out of order accesses</a:t>
            </a:r>
          </a:p>
          <a:p>
            <a:r>
              <a:rPr lang="en-IN" dirty="0"/>
              <a:t>Multiple versions of each data item</a:t>
            </a:r>
          </a:p>
          <a:p>
            <a:pPr lvl="1"/>
            <a:r>
              <a:rPr lang="en-IN" dirty="0"/>
              <a:t>Allow transactions to read from a “snapshot” of the database</a:t>
            </a:r>
          </a:p>
        </p:txBody>
      </p:sp>
    </p:spTree>
    <p:extLst>
      <p:ext uri="{BB962C8B-B14F-4D97-AF65-F5344CB8AC3E}">
        <p14:creationId xmlns:p14="http://schemas.microsoft.com/office/powerpoint/2010/main" val="12061339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6548-0516-4E04-B705-F7A54C9E8ABE}"/>
              </a:ext>
            </a:extLst>
          </p:cNvPr>
          <p:cNvSpPr>
            <a:spLocks noGrp="1"/>
          </p:cNvSpPr>
          <p:nvPr>
            <p:ph type="title"/>
          </p:nvPr>
        </p:nvSpPr>
        <p:spPr/>
        <p:txBody>
          <a:bodyPr/>
          <a:lstStyle/>
          <a:p>
            <a:r>
              <a:rPr lang="en-IN" dirty="0"/>
              <a:t>Transactions as SQL Statements</a:t>
            </a:r>
          </a:p>
        </p:txBody>
      </p:sp>
      <p:sp>
        <p:nvSpPr>
          <p:cNvPr id="3" name="Content Placeholder 2">
            <a:extLst>
              <a:ext uri="{FF2B5EF4-FFF2-40B4-BE49-F238E27FC236}">
                <a16:creationId xmlns:a16="http://schemas.microsoft.com/office/drawing/2014/main" id="{F275E497-18AF-475A-B6A4-049AF234E8D0}"/>
              </a:ext>
            </a:extLst>
          </p:cNvPr>
          <p:cNvSpPr>
            <a:spLocks noGrp="1"/>
          </p:cNvSpPr>
          <p:nvPr>
            <p:ph idx="1"/>
          </p:nvPr>
        </p:nvSpPr>
        <p:spPr>
          <a:xfrm>
            <a:off x="1615736" y="752330"/>
            <a:ext cx="6161426" cy="4025979"/>
          </a:xfrm>
        </p:spPr>
        <p:txBody>
          <a:bodyPr/>
          <a:lstStyle/>
          <a:p>
            <a:r>
              <a:rPr lang="en-IN" dirty="0"/>
              <a:t>E.g., Transaction 1:</a:t>
            </a:r>
            <a:br>
              <a:rPr lang="en-IN" dirty="0"/>
            </a:br>
            <a:r>
              <a:rPr lang="en-IN" sz="1350" dirty="0"/>
              <a:t>   </a:t>
            </a:r>
            <a:r>
              <a:rPr lang="en-IN" b="1" dirty="0"/>
              <a:t>select</a:t>
            </a:r>
            <a:r>
              <a:rPr lang="en-IN" dirty="0"/>
              <a:t> </a:t>
            </a:r>
            <a:r>
              <a:rPr lang="en-IN" i="1" dirty="0"/>
              <a:t>ID, name  </a:t>
            </a:r>
            <a:r>
              <a:rPr lang="en-IN" dirty="0"/>
              <a:t> </a:t>
            </a:r>
            <a:r>
              <a:rPr lang="en-IN" b="1" dirty="0"/>
              <a:t>from  </a:t>
            </a:r>
            <a:r>
              <a:rPr lang="en-IN" i="1" dirty="0"/>
              <a:t>instructor   </a:t>
            </a:r>
            <a:r>
              <a:rPr lang="en-IN" b="1" dirty="0"/>
              <a:t>where</a:t>
            </a:r>
            <a:r>
              <a:rPr lang="en-IN" dirty="0"/>
              <a:t> </a:t>
            </a:r>
            <a:r>
              <a:rPr lang="en-IN" i="1" dirty="0"/>
              <a:t>salary</a:t>
            </a:r>
            <a:r>
              <a:rPr lang="en-IN" dirty="0"/>
              <a:t> &gt; 90000</a:t>
            </a:r>
            <a:endParaRPr lang="en-IN" sz="1350" dirty="0"/>
          </a:p>
          <a:p>
            <a:r>
              <a:rPr lang="en-IN" dirty="0"/>
              <a:t>E.g., Transaction 2:</a:t>
            </a:r>
            <a:br>
              <a:rPr lang="en-IN" dirty="0"/>
            </a:br>
            <a:r>
              <a:rPr lang="en-IN" dirty="0"/>
              <a:t>   </a:t>
            </a:r>
            <a:r>
              <a:rPr lang="en-IN" b="1" dirty="0"/>
              <a:t>insert into</a:t>
            </a:r>
            <a:r>
              <a:rPr lang="en-IN" dirty="0"/>
              <a:t> </a:t>
            </a:r>
            <a:r>
              <a:rPr lang="en-IN" i="1" dirty="0"/>
              <a:t>instructor</a:t>
            </a:r>
            <a:r>
              <a:rPr lang="en-IN" dirty="0"/>
              <a:t> </a:t>
            </a:r>
            <a:r>
              <a:rPr lang="en-IN" b="1" dirty="0"/>
              <a:t>values</a:t>
            </a:r>
            <a:r>
              <a:rPr lang="en-IN" dirty="0"/>
              <a:t> ('11111', 'James', 'Marketing', 100000)</a:t>
            </a:r>
          </a:p>
          <a:p>
            <a:r>
              <a:rPr lang="en-IN" dirty="0"/>
              <a:t>Suppose </a:t>
            </a:r>
          </a:p>
          <a:p>
            <a:pPr lvl="1"/>
            <a:r>
              <a:rPr lang="en-IN" dirty="0"/>
              <a:t>T1 starts, finds tuples salary &gt; 90000 using index and locks them</a:t>
            </a:r>
          </a:p>
          <a:p>
            <a:pPr lvl="1"/>
            <a:r>
              <a:rPr lang="en-IN" dirty="0"/>
              <a:t>And then T2 executes.  </a:t>
            </a:r>
          </a:p>
          <a:p>
            <a:pPr lvl="1"/>
            <a:r>
              <a:rPr lang="en-IN" dirty="0"/>
              <a:t>Do T1 and T2 conflict?  Does tuple level locking detect the conflict?</a:t>
            </a:r>
          </a:p>
          <a:p>
            <a:pPr lvl="1"/>
            <a:r>
              <a:rPr lang="en-IN" dirty="0"/>
              <a:t>Instance of the </a:t>
            </a:r>
            <a:r>
              <a:rPr lang="en-IN" b="1" dirty="0">
                <a:solidFill>
                  <a:srgbClr val="002060"/>
                </a:solidFill>
              </a:rPr>
              <a:t>phantom phenomenon</a:t>
            </a:r>
          </a:p>
          <a:p>
            <a:r>
              <a:rPr lang="en-IN" dirty="0"/>
              <a:t>Also consider T3 below, with Wu’s salary = 90000 </a:t>
            </a:r>
            <a:br>
              <a:rPr lang="en-IN" dirty="0"/>
            </a:br>
            <a:r>
              <a:rPr lang="en-IN" sz="1350" dirty="0"/>
              <a:t>    </a:t>
            </a:r>
            <a:r>
              <a:rPr lang="en-IN" sz="1350" b="1" dirty="0"/>
              <a:t>update</a:t>
            </a:r>
            <a:r>
              <a:rPr lang="en-IN" sz="1350" dirty="0"/>
              <a:t> </a:t>
            </a:r>
            <a:r>
              <a:rPr lang="en-IN" sz="1350" i="1" dirty="0"/>
              <a:t>instructor</a:t>
            </a:r>
            <a:br>
              <a:rPr lang="en-IN" sz="1350" dirty="0"/>
            </a:br>
            <a:r>
              <a:rPr lang="en-IN" sz="1350" dirty="0"/>
              <a:t>    </a:t>
            </a:r>
            <a:r>
              <a:rPr lang="en-IN" sz="1350" b="1" dirty="0"/>
              <a:t>set</a:t>
            </a:r>
            <a:r>
              <a:rPr lang="en-IN" sz="1350" dirty="0"/>
              <a:t> </a:t>
            </a:r>
            <a:r>
              <a:rPr lang="en-IN" sz="1350" i="1" dirty="0"/>
              <a:t>salary</a:t>
            </a:r>
            <a:r>
              <a:rPr lang="en-IN" sz="1350" dirty="0"/>
              <a:t> = </a:t>
            </a:r>
            <a:r>
              <a:rPr lang="en-IN" sz="1350" i="1" dirty="0"/>
              <a:t>salary</a:t>
            </a:r>
            <a:r>
              <a:rPr lang="en-IN" sz="1350" dirty="0"/>
              <a:t> * 1.1</a:t>
            </a:r>
            <a:br>
              <a:rPr lang="en-IN" sz="1350" dirty="0"/>
            </a:br>
            <a:r>
              <a:rPr lang="en-IN" sz="1350" dirty="0"/>
              <a:t>    </a:t>
            </a:r>
            <a:r>
              <a:rPr lang="en-IN" sz="1350" b="1" dirty="0"/>
              <a:t>where</a:t>
            </a:r>
            <a:r>
              <a:rPr lang="en-IN" sz="1350" dirty="0"/>
              <a:t> </a:t>
            </a:r>
            <a:r>
              <a:rPr lang="en-IN" sz="1350" i="1" dirty="0"/>
              <a:t>name</a:t>
            </a:r>
            <a:r>
              <a:rPr lang="en-IN" sz="1350" dirty="0"/>
              <a:t> = 'Wu’ </a:t>
            </a:r>
          </a:p>
          <a:p>
            <a:r>
              <a:rPr lang="en-IN" dirty="0"/>
              <a:t>Key idea:  Detect “</a:t>
            </a:r>
            <a:r>
              <a:rPr lang="en-IN" b="1" dirty="0">
                <a:solidFill>
                  <a:srgbClr val="002060"/>
                </a:solidFill>
              </a:rPr>
              <a:t>predicate</a:t>
            </a:r>
            <a:r>
              <a:rPr lang="en-IN" dirty="0"/>
              <a:t>” conflicts, and use some form of  “</a:t>
            </a:r>
            <a:r>
              <a:rPr lang="en-IN" b="1" dirty="0">
                <a:solidFill>
                  <a:srgbClr val="002060"/>
                </a:solidFill>
              </a:rPr>
              <a:t>predicate locking</a:t>
            </a:r>
            <a:r>
              <a:rPr lang="en-IN" dirty="0"/>
              <a:t>”</a:t>
            </a:r>
          </a:p>
        </p:txBody>
      </p:sp>
    </p:spTree>
    <p:extLst>
      <p:ext uri="{BB962C8B-B14F-4D97-AF65-F5344CB8AC3E}">
        <p14:creationId xmlns:p14="http://schemas.microsoft.com/office/powerpoint/2010/main" val="128609828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125960" y="2097485"/>
            <a:ext cx="3876723" cy="611629"/>
          </a:xfrm>
        </p:spPr>
        <p:txBody>
          <a:bodyPr/>
          <a:lstStyle/>
          <a:p>
            <a:pPr marL="0" indent="0">
              <a:buNone/>
            </a:pPr>
            <a:r>
              <a:rPr lang="en-IN" sz="2400" b="1" dirty="0">
                <a:solidFill>
                  <a:srgbClr val="002060"/>
                </a:solidFill>
                <a:effectLst>
                  <a:outerShdw blurRad="38100" dist="38100" dir="2700000" algn="tl">
                    <a:srgbClr val="DDDDDD"/>
                  </a:outerShdw>
                </a:effectLst>
                <a:latin typeface="+mj-lt"/>
              </a:rPr>
              <a:t>End of Chapter 17</a:t>
            </a:r>
          </a:p>
        </p:txBody>
      </p:sp>
    </p:spTree>
    <p:extLst>
      <p:ext uri="{BB962C8B-B14F-4D97-AF65-F5344CB8AC3E}">
        <p14:creationId xmlns:p14="http://schemas.microsoft.com/office/powerpoint/2010/main" val="3617762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4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grpSp>
    </p:spTree>
    <p:extLst>
      <p:ext uri="{BB962C8B-B14F-4D97-AF65-F5344CB8AC3E}">
        <p14:creationId xmlns:p14="http://schemas.microsoft.com/office/powerpoint/2010/main" val="235588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861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388595902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p:txBody>
      </p:sp>
    </p:spTree>
    <p:extLst>
      <p:ext uri="{BB962C8B-B14F-4D97-AF65-F5344CB8AC3E}">
        <p14:creationId xmlns:p14="http://schemas.microsoft.com/office/powerpoint/2010/main" val="3993172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70560459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Module II – Context </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Tree>
    <p:extLst>
      <p:ext uri="{BB962C8B-B14F-4D97-AF65-F5344CB8AC3E}">
        <p14:creationId xmlns:p14="http://schemas.microsoft.com/office/powerpoint/2010/main" val="3100955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89725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A B</a:t>
            </a:r>
            <a:r>
              <a:rPr kumimoji="0" lang="en-US" altLang="en-US" sz="1275" baseline="30000" dirty="0">
                <a:solidFill>
                  <a:srgbClr val="000000"/>
                </a:solidFill>
              </a:rPr>
              <a:t>+</a:t>
            </a:r>
            <a:r>
              <a:rPr kumimoji="0" lang="en-US" altLang="en-US" sz="1275" dirty="0">
                <a:solidFill>
                  <a:srgbClr val="000000"/>
                </a:solidFill>
              </a:rPr>
              <a:t>-tree is a rooted tree satisfying the following properties:</a:t>
            </a:r>
          </a:p>
        </p:txBody>
      </p:sp>
    </p:spTree>
    <p:extLst>
      <p:ext uri="{BB962C8B-B14F-4D97-AF65-F5344CB8AC3E}">
        <p14:creationId xmlns:p14="http://schemas.microsoft.com/office/powerpoint/2010/main" val="718156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07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77334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545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2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98597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r>
              <a:rPr lang="en-US" dirty="0"/>
              <a:t>https://</a:t>
            </a:r>
            <a:r>
              <a:rPr lang="en-US" dirty="0" err="1"/>
              <a:t>www.cs.usfca.edu</a:t>
            </a:r>
            <a:r>
              <a:rPr lang="en-US" dirty="0"/>
              <a:t>/~</a:t>
            </a:r>
            <a:r>
              <a:rPr lang="en-US" dirty="0" err="1"/>
              <a:t>galles</a:t>
            </a:r>
            <a:r>
              <a:rPr lang="en-US" dirty="0"/>
              <a:t>/visualization/</a:t>
            </a:r>
            <a:r>
              <a:rPr lang="en-US" dirty="0" err="1"/>
              <a:t>BPlusTree.html</a:t>
            </a:r>
            <a:endParaRPr lang="en-US" dirty="0"/>
          </a:p>
        </p:txBody>
      </p:sp>
    </p:spTree>
    <p:extLst>
      <p:ext uri="{BB962C8B-B14F-4D97-AF65-F5344CB8AC3E}">
        <p14:creationId xmlns:p14="http://schemas.microsoft.com/office/powerpoint/2010/main" val="3935688128"/>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1302100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3282652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Module II – Context </a:t>
            </a:r>
          </a:p>
        </p:txBody>
      </p:sp>
      <p:sp>
        <p:nvSpPr>
          <p:cNvPr id="7" name="Content Placeholder 2">
            <a:extLst>
              <a:ext uri="{FF2B5EF4-FFF2-40B4-BE49-F238E27FC236}">
                <a16:creationId xmlns:a16="http://schemas.microsoft.com/office/drawing/2014/main" id="{4A4CA90A-271A-2848-B071-F94ADDD3C033}"/>
              </a:ext>
            </a:extLst>
          </p:cNvPr>
          <p:cNvSpPr>
            <a:spLocks noGrp="1"/>
          </p:cNvSpPr>
          <p:nvPr>
            <p:ph sz="half" idx="1"/>
          </p:nvPr>
        </p:nvSpPr>
        <p:spPr>
          <a:xfrm>
            <a:off x="457199" y="590550"/>
            <a:ext cx="8413845" cy="4114800"/>
          </a:xfrm>
        </p:spPr>
        <p:txBody>
          <a:bodyPr>
            <a:normAutofit/>
          </a:bodyPr>
          <a:lstStyle/>
          <a:p>
            <a:pPr marL="0" indent="0">
              <a:lnSpc>
                <a:spcPct val="120000"/>
              </a:lnSpc>
              <a:spcBef>
                <a:spcPts val="0"/>
              </a:spcBef>
              <a:spcAft>
                <a:spcPts val="200"/>
              </a:spcAft>
              <a:buNone/>
            </a:pPr>
            <a:r>
              <a:rPr lang="en-US" dirty="0"/>
              <a:t>Repeating that the DB faculty encouraged reducing time spent on Module II concepts to enable including more broadly relevant material.</a:t>
            </a:r>
          </a:p>
          <a:p>
            <a:pPr>
              <a:lnSpc>
                <a:spcPct val="120000"/>
              </a:lnSpc>
              <a:spcBef>
                <a:spcPts val="0"/>
              </a:spcBef>
              <a:spcAft>
                <a:spcPts val="200"/>
              </a:spcAft>
            </a:pPr>
            <a:r>
              <a:rPr lang="en-US" dirty="0"/>
              <a:t>Approach: Module II content based on slides.</a:t>
            </a:r>
          </a:p>
          <a:p>
            <a:pPr lvl="1">
              <a:lnSpc>
                <a:spcPct val="120000"/>
              </a:lnSpc>
              <a:spcBef>
                <a:spcPts val="0"/>
              </a:spcBef>
              <a:spcAft>
                <a:spcPts val="200"/>
              </a:spcAft>
            </a:pPr>
            <a:r>
              <a:rPr lang="en-US" dirty="0"/>
              <a:t>239 slides worth of material. </a:t>
            </a:r>
          </a:p>
          <a:p>
            <a:pPr lvl="2">
              <a:lnSpc>
                <a:spcPct val="120000"/>
              </a:lnSpc>
              <a:spcBef>
                <a:spcPts val="0"/>
              </a:spcBef>
              <a:spcAft>
                <a:spcPts val="200"/>
              </a:spcAft>
            </a:pPr>
            <a:r>
              <a:rPr lang="en-US" dirty="0"/>
              <a:t>I have found that 3 minutes per slide is a reasonable average, </a:t>
            </a:r>
          </a:p>
          <a:p>
            <a:pPr lvl="2">
              <a:lnSpc>
                <a:spcPct val="120000"/>
              </a:lnSpc>
              <a:spcBef>
                <a:spcPts val="0"/>
              </a:spcBef>
              <a:spcAft>
                <a:spcPts val="200"/>
              </a:spcAft>
            </a:pPr>
            <a:r>
              <a:rPr lang="en-US" dirty="0"/>
              <a:t>and there are 239 slides (12 hours of material), and</a:t>
            </a:r>
          </a:p>
          <a:p>
            <a:pPr lvl="2">
              <a:lnSpc>
                <a:spcPct val="120000"/>
              </a:lnSpc>
              <a:spcBef>
                <a:spcPts val="0"/>
              </a:spcBef>
              <a:spcAft>
                <a:spcPts val="200"/>
              </a:spcAft>
            </a:pPr>
            <a:r>
              <a:rPr lang="en-US" dirty="0"/>
              <a:t>I want to confine to the 1</a:t>
            </a:r>
            <a:r>
              <a:rPr lang="en-US" baseline="30000" dirty="0"/>
              <a:t>st</a:t>
            </a:r>
            <a:r>
              <a:rPr lang="en-US" dirty="0"/>
              <a:t> half of the session.</a:t>
            </a:r>
          </a:p>
          <a:p>
            <a:pPr lvl="2">
              <a:lnSpc>
                <a:spcPct val="120000"/>
              </a:lnSpc>
              <a:spcBef>
                <a:spcPts val="0"/>
              </a:spcBef>
              <a:spcAft>
                <a:spcPts val="200"/>
              </a:spcAft>
            </a:pPr>
            <a:r>
              <a:rPr lang="en-US" dirty="0"/>
              <a:t>I am going to </a:t>
            </a:r>
            <a:r>
              <a:rPr lang="en-US" b="1" dirty="0"/>
              <a:t>fly</a:t>
            </a:r>
            <a:r>
              <a:rPr lang="en-US" dirty="0"/>
              <a:t> through material today and highlight slides/concepts that I think are especially interesting or important.</a:t>
            </a:r>
          </a:p>
          <a:p>
            <a:pPr lvl="1">
              <a:lnSpc>
                <a:spcPct val="120000"/>
              </a:lnSpc>
              <a:spcBef>
                <a:spcPts val="0"/>
              </a:spcBef>
              <a:spcAft>
                <a:spcPts val="200"/>
              </a:spcAft>
            </a:pPr>
            <a:r>
              <a:rPr lang="en-US" dirty="0"/>
              <a:t>I will ask you questions on  homework 3 and the final exam that</a:t>
            </a:r>
          </a:p>
          <a:p>
            <a:pPr lvl="2">
              <a:lnSpc>
                <a:spcPct val="120000"/>
              </a:lnSpc>
              <a:spcBef>
                <a:spcPts val="0"/>
              </a:spcBef>
              <a:spcAft>
                <a:spcPts val="200"/>
              </a:spcAft>
            </a:pPr>
            <a:r>
              <a:rPr lang="en-US" dirty="0"/>
              <a:t>May require reading some sections in the textbook.</a:t>
            </a:r>
          </a:p>
          <a:p>
            <a:pPr lvl="2">
              <a:lnSpc>
                <a:spcPct val="120000"/>
              </a:lnSpc>
              <a:spcBef>
                <a:spcPts val="0"/>
              </a:spcBef>
              <a:spcAft>
                <a:spcPts val="200"/>
              </a:spcAft>
            </a:pPr>
            <a:r>
              <a:rPr lang="en-US" dirty="0"/>
              <a:t>Thinking about the material to answer.</a:t>
            </a:r>
          </a:p>
          <a:p>
            <a:pPr lvl="2">
              <a:lnSpc>
                <a:spcPct val="120000"/>
              </a:lnSpc>
              <a:spcBef>
                <a:spcPts val="0"/>
              </a:spcBef>
              <a:spcAft>
                <a:spcPts val="200"/>
              </a:spcAft>
            </a:pPr>
            <a:r>
              <a:rPr lang="en-US" dirty="0"/>
              <a:t>To ensure that you internalized some concepts.</a:t>
            </a:r>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p:txBody>
      </p:sp>
    </p:spTree>
    <p:extLst>
      <p:ext uri="{BB962C8B-B14F-4D97-AF65-F5344CB8AC3E}">
        <p14:creationId xmlns:p14="http://schemas.microsoft.com/office/powerpoint/2010/main" val="3806915908"/>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48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270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3886419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lvl="0"/>
            <a:r>
              <a:rPr lang="en-US" dirty="0">
                <a:solidFill>
                  <a:prstClr val="black"/>
                </a:solidFill>
                <a:hlinkClick r:id="rId2"/>
              </a:rPr>
              <a:t>http://iswsa.acm.org/mphf/openDSAPerfectHashAnimation/perfectHashAV.html</a:t>
            </a:r>
            <a:endParaRPr lang="en-US" dirty="0">
              <a:solidFill>
                <a:prstClr val="black"/>
              </a:solidFill>
            </a:endParaRPr>
          </a:p>
          <a:p>
            <a:pPr lvl="0"/>
            <a:r>
              <a:rPr lang="en-US" dirty="0">
                <a:solidFill>
                  <a:prstClr val="black"/>
                </a:solidFill>
                <a:hlinkClick r:id="rId3"/>
              </a:rPr>
              <a:t>https://opendsa-server.cs.vt.edu/ODSA/AV/Development/hashAV.html</a:t>
            </a:r>
            <a:endParaRPr lang="en-US" dirty="0">
              <a:solidFill>
                <a:prstClr val="black"/>
              </a:solidFill>
            </a:endParaRPr>
          </a:p>
          <a:p>
            <a:pPr lvl="0"/>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14522982"/>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(F18):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Query Processing. Transactions, Recovery</a:t>
            </a:r>
          </a:p>
        </p:txBody>
      </p:sp>
    </p:spTree>
    <p:extLst>
      <p:ext uri="{BB962C8B-B14F-4D97-AF65-F5344CB8AC3E}">
        <p14:creationId xmlns:p14="http://schemas.microsoft.com/office/powerpoint/2010/main" val="1316965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45</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Query Processing Overview</a:t>
            </a:r>
          </a:p>
        </p:txBody>
      </p:sp>
    </p:spTree>
    <p:extLst>
      <p:ext uri="{BB962C8B-B14F-4D97-AF65-F5344CB8AC3E}">
        <p14:creationId xmlns:p14="http://schemas.microsoft.com/office/powerpoint/2010/main" val="3991626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Compilation</a:t>
            </a:r>
          </a:p>
        </p:txBody>
      </p:sp>
      <p:pic>
        <p:nvPicPr>
          <p:cNvPr id="5" name="Picture 4"/>
          <p:cNvPicPr>
            <a:picLocks noChangeAspect="1"/>
          </p:cNvPicPr>
          <p:nvPr/>
        </p:nvPicPr>
        <p:blipFill>
          <a:blip r:embed="rId2"/>
          <a:stretch>
            <a:fillRect/>
          </a:stretch>
        </p:blipFill>
        <p:spPr>
          <a:xfrm>
            <a:off x="457200" y="514350"/>
            <a:ext cx="6845300" cy="2209800"/>
          </a:xfrm>
          <a:prstGeom prst="rect">
            <a:avLst/>
          </a:prstGeom>
        </p:spPr>
      </p:pic>
      <p:pic>
        <p:nvPicPr>
          <p:cNvPr id="6" name="Picture 5"/>
          <p:cNvPicPr>
            <a:picLocks noChangeAspect="1"/>
          </p:cNvPicPr>
          <p:nvPr/>
        </p:nvPicPr>
        <p:blipFill>
          <a:blip r:embed="rId3"/>
          <a:stretch>
            <a:fillRect/>
          </a:stretch>
        </p:blipFill>
        <p:spPr>
          <a:xfrm>
            <a:off x="546100" y="2488752"/>
            <a:ext cx="6616700" cy="2159000"/>
          </a:xfrm>
          <a:prstGeom prst="rect">
            <a:avLst/>
          </a:prstGeom>
        </p:spPr>
      </p:pic>
      <p:sp>
        <p:nvSpPr>
          <p:cNvPr id="7" name="Rectangle 6"/>
          <p:cNvSpPr/>
          <p:nvPr/>
        </p:nvSpPr>
        <p:spPr>
          <a:xfrm>
            <a:off x="3733800" y="514350"/>
            <a:ext cx="6324600" cy="43088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2nd Edition</a:t>
            </a:r>
            <a:endPar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Tree>
    <p:extLst>
      <p:ext uri="{BB962C8B-B14F-4D97-AF65-F5344CB8AC3E}">
        <p14:creationId xmlns:p14="http://schemas.microsoft.com/office/powerpoint/2010/main" val="1932181939"/>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 and Execution</a:t>
            </a:r>
          </a:p>
        </p:txBody>
      </p:sp>
      <p:sp>
        <p:nvSpPr>
          <p:cNvPr id="3" name="Content Placeholder 2"/>
          <p:cNvSpPr>
            <a:spLocks noGrp="1"/>
          </p:cNvSpPr>
          <p:nvPr>
            <p:ph sz="half" idx="1"/>
          </p:nvPr>
        </p:nvSpPr>
        <p:spPr>
          <a:xfrm>
            <a:off x="252374" y="742950"/>
            <a:ext cx="8495740" cy="3886200"/>
          </a:xfrm>
        </p:spPr>
        <p:txBody>
          <a:bodyPr>
            <a:normAutofit/>
          </a:bodyPr>
          <a:lstStyle/>
          <a:p>
            <a:pPr>
              <a:lnSpc>
                <a:spcPct val="120000"/>
              </a:lnSpc>
              <a:spcBef>
                <a:spcPts val="0"/>
              </a:spcBef>
              <a:spcAft>
                <a:spcPts val="200"/>
              </a:spcAft>
            </a:pPr>
            <a:r>
              <a:rPr lang="en-US" dirty="0"/>
              <a:t>Parser/Translator</a:t>
            </a:r>
          </a:p>
          <a:p>
            <a:pPr lvl="1">
              <a:lnSpc>
                <a:spcPct val="120000"/>
              </a:lnSpc>
              <a:spcBef>
                <a:spcPts val="0"/>
              </a:spcBef>
              <a:spcAft>
                <a:spcPts val="200"/>
              </a:spcAft>
            </a:pPr>
            <a:r>
              <a:rPr lang="en-US" dirty="0"/>
              <a:t>Verifies syntax correctness and generates a </a:t>
            </a:r>
            <a:r>
              <a:rPr lang="en-US" i="1" dirty="0"/>
              <a:t>parse tree.</a:t>
            </a:r>
            <a:endParaRPr lang="en-US" dirty="0"/>
          </a:p>
          <a:p>
            <a:pPr lvl="1">
              <a:lnSpc>
                <a:spcPct val="120000"/>
              </a:lnSpc>
              <a:spcBef>
                <a:spcPts val="0"/>
              </a:spcBef>
              <a:spcAft>
                <a:spcPts val="200"/>
              </a:spcAft>
            </a:pPr>
            <a:r>
              <a:rPr lang="en-US" dirty="0"/>
              <a:t>Converts to </a:t>
            </a:r>
            <a:r>
              <a:rPr lang="en-US" i="1" dirty="0"/>
              <a:t>logical</a:t>
            </a:r>
            <a:r>
              <a:rPr lang="en-US" dirty="0"/>
              <a:t> </a:t>
            </a:r>
            <a:r>
              <a:rPr lang="en-US" i="1" dirty="0"/>
              <a:t>plan tree</a:t>
            </a:r>
            <a:r>
              <a:rPr lang="en-US" dirty="0"/>
              <a:t> that defines how to execute the query.</a:t>
            </a:r>
          </a:p>
          <a:p>
            <a:pPr lvl="2">
              <a:lnSpc>
                <a:spcPct val="120000"/>
              </a:lnSpc>
              <a:spcBef>
                <a:spcPts val="0"/>
              </a:spcBef>
              <a:spcAft>
                <a:spcPts val="200"/>
              </a:spcAft>
            </a:pPr>
            <a:r>
              <a:rPr lang="en-US" dirty="0"/>
              <a:t>Tree nodes are </a:t>
            </a:r>
            <a:r>
              <a:rPr lang="en-US" i="1" dirty="0"/>
              <a:t>operator(tables, parameters)</a:t>
            </a:r>
          </a:p>
          <a:p>
            <a:pPr lvl="2">
              <a:lnSpc>
                <a:spcPct val="120000"/>
              </a:lnSpc>
              <a:spcBef>
                <a:spcPts val="0"/>
              </a:spcBef>
              <a:spcAft>
                <a:spcPts val="200"/>
              </a:spcAft>
            </a:pPr>
            <a:r>
              <a:rPr lang="en-US" dirty="0"/>
              <a:t>Edges are the flow of data “up the tree” from node to node.</a:t>
            </a:r>
          </a:p>
          <a:p>
            <a:pPr>
              <a:lnSpc>
                <a:spcPct val="120000"/>
              </a:lnSpc>
              <a:spcBef>
                <a:spcPts val="0"/>
              </a:spcBef>
              <a:spcAft>
                <a:spcPts val="200"/>
              </a:spcAft>
            </a:pPr>
            <a:r>
              <a:rPr lang="en-US" dirty="0"/>
              <a:t>Optimizer</a:t>
            </a:r>
          </a:p>
          <a:p>
            <a:pPr lvl="1">
              <a:lnSpc>
                <a:spcPct val="120000"/>
              </a:lnSpc>
              <a:spcBef>
                <a:spcPts val="0"/>
              </a:spcBef>
              <a:spcAft>
                <a:spcPts val="200"/>
              </a:spcAft>
            </a:pPr>
            <a:r>
              <a:rPr lang="en-US" dirty="0"/>
              <a:t>Modifies the logical plan to define an improved execution.</a:t>
            </a:r>
          </a:p>
          <a:p>
            <a:pPr lvl="1">
              <a:lnSpc>
                <a:spcPct val="120000"/>
              </a:lnSpc>
              <a:spcBef>
                <a:spcPts val="0"/>
              </a:spcBef>
              <a:spcAft>
                <a:spcPts val="200"/>
              </a:spcAft>
            </a:pPr>
            <a:r>
              <a:rPr lang="en-US" dirty="0"/>
              <a:t>Query rewrite/transformation.</a:t>
            </a:r>
          </a:p>
          <a:p>
            <a:pPr lvl="1">
              <a:lnSpc>
                <a:spcPct val="120000"/>
              </a:lnSpc>
              <a:spcBef>
                <a:spcPts val="0"/>
              </a:spcBef>
              <a:spcAft>
                <a:spcPts val="200"/>
              </a:spcAft>
            </a:pPr>
            <a:r>
              <a:rPr lang="en-US" dirty="0"/>
              <a:t>Determines </a:t>
            </a:r>
            <a:r>
              <a:rPr lang="en-US" i="1" dirty="0"/>
              <a:t>how</a:t>
            </a:r>
            <a:r>
              <a:rPr lang="en-US" dirty="0"/>
              <a:t> to choose among multiple implementations of operators.</a:t>
            </a:r>
          </a:p>
          <a:p>
            <a:pPr>
              <a:lnSpc>
                <a:spcPct val="120000"/>
              </a:lnSpc>
              <a:spcBef>
                <a:spcPts val="0"/>
              </a:spcBef>
              <a:spcAft>
                <a:spcPts val="200"/>
              </a:spcAft>
            </a:pPr>
            <a:r>
              <a:rPr lang="en-US" dirty="0"/>
              <a:t>Engine</a:t>
            </a:r>
          </a:p>
          <a:p>
            <a:pPr lvl="1">
              <a:lnSpc>
                <a:spcPct val="120000"/>
              </a:lnSpc>
              <a:spcBef>
                <a:spcPts val="0"/>
              </a:spcBef>
              <a:spcAft>
                <a:spcPts val="200"/>
              </a:spcAft>
            </a:pPr>
            <a:r>
              <a:rPr lang="en-US" dirty="0"/>
              <a:t>Executes the plan</a:t>
            </a:r>
          </a:p>
          <a:p>
            <a:pPr lvl="1">
              <a:lnSpc>
                <a:spcPct val="120000"/>
              </a:lnSpc>
              <a:spcBef>
                <a:spcPts val="0"/>
              </a:spcBef>
              <a:spcAft>
                <a:spcPts val="200"/>
              </a:spcAft>
            </a:pPr>
            <a:r>
              <a:rPr lang="en-US" dirty="0"/>
              <a:t>May modify the plan to </a:t>
            </a:r>
            <a:r>
              <a:rPr lang="en-US" i="1" dirty="0"/>
              <a:t>optimize</a:t>
            </a:r>
            <a:r>
              <a:rPr lang="en-US" dirty="0"/>
              <a:t> execution, e.g. using indexes.</a:t>
            </a:r>
          </a:p>
        </p:txBody>
      </p:sp>
    </p:spTree>
    <p:extLst>
      <p:ext uri="{BB962C8B-B14F-4D97-AF65-F5344CB8AC3E}">
        <p14:creationId xmlns:p14="http://schemas.microsoft.com/office/powerpoint/2010/main" val="1976780510"/>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Processing Overview</a:t>
            </a:r>
          </a:p>
        </p:txBody>
      </p:sp>
      <p:pic>
        <p:nvPicPr>
          <p:cNvPr id="4" name="Picture 3"/>
          <p:cNvPicPr>
            <a:picLocks noChangeAspect="1"/>
          </p:cNvPicPr>
          <p:nvPr/>
        </p:nvPicPr>
        <p:blipFill>
          <a:blip r:embed="rId2"/>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3867538360"/>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49</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Chapter 15</a:t>
            </a: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From the Book</a:t>
            </a:r>
          </a:p>
        </p:txBody>
      </p:sp>
    </p:spTree>
    <p:extLst>
      <p:ext uri="{BB962C8B-B14F-4D97-AF65-F5344CB8AC3E}">
        <p14:creationId xmlns:p14="http://schemas.microsoft.com/office/powerpoint/2010/main" val="343126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Tree>
    <p:extLst>
      <p:ext uri="{BB962C8B-B14F-4D97-AF65-F5344CB8AC3E}">
        <p14:creationId xmlns:p14="http://schemas.microsoft.com/office/powerpoint/2010/main" val="4250220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a:extLst>
              <a:ext uri="{FF2B5EF4-FFF2-40B4-BE49-F238E27FC236}">
                <a16:creationId xmlns:a16="http://schemas.microsoft.com/office/drawing/2014/main" id="{7CAECB4A-B3AE-47EA-8608-B6EE8F6B22D1}"/>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Tree>
    <p:extLst>
      <p:ext uri="{BB962C8B-B14F-4D97-AF65-F5344CB8AC3E}">
        <p14:creationId xmlns:p14="http://schemas.microsoft.com/office/powerpoint/2010/main" val="1419038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extLst>
      <p:ext uri="{BB962C8B-B14F-4D97-AF65-F5344CB8AC3E}">
        <p14:creationId xmlns:p14="http://schemas.microsoft.com/office/powerpoint/2010/main" val="2693511967"/>
      </p:ext>
    </p:extLst>
  </p:cSld>
  <p:clrMapOvr>
    <a:masterClrMapping/>
  </p:clrMapOvr>
  <p:transition advTm="5014"/>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2803000"/>
      </p:ext>
    </p:extLst>
  </p:cSld>
  <p:clrMapOvr>
    <a:masterClrMapping/>
  </p:clrMapOvr>
  <p:transition advTm="152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extLst>
      <p:ext uri="{BB962C8B-B14F-4D97-AF65-F5344CB8AC3E}">
        <p14:creationId xmlns:p14="http://schemas.microsoft.com/office/powerpoint/2010/main" val="1121663502"/>
      </p:ext>
    </p:extLst>
  </p:cSld>
  <p:clrMapOvr>
    <a:masterClrMapping/>
  </p:clrMapOvr>
  <p:transition advTm="992"/>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extLst>
      <p:ext uri="{BB962C8B-B14F-4D97-AF65-F5344CB8AC3E}">
        <p14:creationId xmlns:p14="http://schemas.microsoft.com/office/powerpoint/2010/main" val="429056304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2819459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84554311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37507039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428375904"/>
      </p:ext>
    </p:extLst>
  </p:cSld>
  <p:clrMapOvr>
    <a:masterClrMapping/>
  </p:clrMapOvr>
  <p:transition advTm="7472"/>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2A8B6523-A6A8-4254-B0A9-DD3FF39C84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 Operation</a:t>
            </a:r>
          </a:p>
        </p:txBody>
      </p:sp>
      <p:sp>
        <p:nvSpPr>
          <p:cNvPr id="33794" name="Rectangle 3">
            <a:extLst>
              <a:ext uri="{FF2B5EF4-FFF2-40B4-BE49-F238E27FC236}">
                <a16:creationId xmlns:a16="http://schemas.microsoft.com/office/drawing/2014/main" id="{A0F4E0A7-8F2E-443D-9EC7-D2F1BB3BAF9F}"/>
              </a:ext>
            </a:extLst>
          </p:cNvPr>
          <p:cNvSpPr>
            <a:spLocks noGrp="1" noChangeArrowheads="1"/>
          </p:cNvSpPr>
          <p:nvPr>
            <p:ph idx="1"/>
          </p:nvPr>
        </p:nvSpPr>
        <p:spPr>
          <a:xfrm>
            <a:off x="1779190" y="899065"/>
            <a:ext cx="5642543" cy="3703014"/>
          </a:xfrm>
        </p:spPr>
        <p:txBody>
          <a:bodyPr/>
          <a:lstStyle/>
          <a:p>
            <a:pPr>
              <a:lnSpc>
                <a:spcPct val="90000"/>
              </a:lnSpc>
            </a:pPr>
            <a:r>
              <a:rPr lang="en-US" altLang="en-US" b="1" dirty="0">
                <a:solidFill>
                  <a:srgbClr val="002060"/>
                </a:solidFill>
                <a:ea typeface="MS PGothic" panose="020B0600070205080204" pitchFamily="34" charset="-128"/>
              </a:rPr>
              <a:t>File scan</a:t>
            </a:r>
            <a:r>
              <a:rPr lang="en-US" altLang="en-US" dirty="0">
                <a:solidFill>
                  <a:srgbClr val="002060"/>
                </a:solidFill>
                <a:ea typeface="MS PGothic" panose="020B0600070205080204" pitchFamily="34" charset="-128"/>
              </a:rPr>
              <a:t> </a:t>
            </a:r>
          </a:p>
          <a:p>
            <a:pPr>
              <a:lnSpc>
                <a:spcPct val="90000"/>
              </a:lnSpc>
            </a:pPr>
            <a:r>
              <a:rPr lang="en-US" altLang="en-US" dirty="0">
                <a:ea typeface="MS PGothic" panose="020B0600070205080204" pitchFamily="34" charset="-128"/>
              </a:rPr>
              <a:t>Algorithm </a:t>
            </a:r>
            <a:r>
              <a:rPr lang="en-US" altLang="en-US" b="1" dirty="0">
                <a:ea typeface="MS PGothic" panose="020B0600070205080204" pitchFamily="34" charset="-128"/>
              </a:rPr>
              <a:t>A1</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linear search</a:t>
            </a:r>
            <a:r>
              <a:rPr lang="en-US" altLang="en-US" dirty="0">
                <a:ea typeface="MS PGothic" panose="020B0600070205080204" pitchFamily="34" charset="-128"/>
              </a:rPr>
              <a:t>).  Scan each file block and test all records to see whether they satisfy the selection condition.</a:t>
            </a:r>
          </a:p>
          <a:p>
            <a:pPr lvl="1">
              <a:lnSpc>
                <a:spcPct val="90000"/>
              </a:lnSpc>
            </a:pPr>
            <a:r>
              <a:rPr lang="en-US" altLang="en-US" dirty="0">
                <a:ea typeface="MS PGothic" panose="020B0600070205080204" pitchFamily="34" charset="-128"/>
              </a:rPr>
              <a:t>Cost estimate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block transfers + 1 seek</a:t>
            </a:r>
            <a:endParaRPr lang="en-US" altLang="en-US" i="1" dirty="0">
              <a:ea typeface="MS PGothic" panose="020B0600070205080204" pitchFamily="34" charset="-128"/>
            </a:endParaRPr>
          </a:p>
          <a:p>
            <a:pPr lvl="2">
              <a:lnSpc>
                <a:spcPct val="90000"/>
              </a:lnSpc>
            </a:pP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dirty="0">
                <a:ea typeface="MS PGothic" panose="020B0600070205080204" pitchFamily="34" charset="-128"/>
              </a:rPr>
              <a:t>denotes number of blocks containing records from relation </a:t>
            </a:r>
            <a:r>
              <a:rPr lang="en-US" altLang="en-US" i="1" dirty="0">
                <a:ea typeface="MS PGothic" panose="020B0600070205080204" pitchFamily="34" charset="-128"/>
              </a:rPr>
              <a:t>r</a:t>
            </a:r>
          </a:p>
          <a:p>
            <a:pPr lvl="1">
              <a:lnSpc>
                <a:spcPct val="90000"/>
              </a:lnSpc>
            </a:pPr>
            <a:r>
              <a:rPr lang="en-US" altLang="en-US" dirty="0">
                <a:ea typeface="MS PGothic" panose="020B0600070205080204" pitchFamily="34" charset="-128"/>
              </a:rPr>
              <a:t>If selection is on a key attribute, can stop on finding record</a:t>
            </a:r>
          </a:p>
          <a:p>
            <a:pPr lvl="2">
              <a:lnSpc>
                <a:spcPct val="90000"/>
              </a:lnSpc>
            </a:pPr>
            <a:r>
              <a:rPr lang="en-US" altLang="en-US" dirty="0">
                <a:ea typeface="MS PGothic" panose="020B0600070205080204" pitchFamily="34" charset="-128"/>
              </a:rPr>
              <a:t>cost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/2) block transfers + 1 seek</a:t>
            </a:r>
          </a:p>
          <a:p>
            <a:pPr lvl="1">
              <a:lnSpc>
                <a:spcPct val="90000"/>
              </a:lnSpc>
            </a:pPr>
            <a:r>
              <a:rPr lang="en-US" altLang="en-US" dirty="0">
                <a:ea typeface="MS PGothic" panose="020B0600070205080204" pitchFamily="34" charset="-128"/>
              </a:rPr>
              <a:t>Linear search can be applied regardless of </a:t>
            </a:r>
          </a:p>
          <a:p>
            <a:pPr lvl="2">
              <a:lnSpc>
                <a:spcPct val="90000"/>
              </a:lnSpc>
            </a:pPr>
            <a:r>
              <a:rPr lang="en-US" altLang="en-US" dirty="0">
                <a:ea typeface="MS PGothic" panose="020B0600070205080204" pitchFamily="34" charset="-128"/>
              </a:rPr>
              <a:t>selection condition or</a:t>
            </a:r>
          </a:p>
          <a:p>
            <a:pPr lvl="2">
              <a:lnSpc>
                <a:spcPct val="90000"/>
              </a:lnSpc>
            </a:pPr>
            <a:r>
              <a:rPr lang="en-US" altLang="en-US" dirty="0">
                <a:ea typeface="MS PGothic" panose="020B0600070205080204" pitchFamily="34" charset="-128"/>
              </a:rPr>
              <a:t>ordering of records in the file, or </a:t>
            </a:r>
          </a:p>
          <a:p>
            <a:pPr lvl="2">
              <a:lnSpc>
                <a:spcPct val="90000"/>
              </a:lnSpc>
            </a:pPr>
            <a:r>
              <a:rPr lang="en-US" altLang="en-US" dirty="0">
                <a:ea typeface="MS PGothic" panose="020B0600070205080204" pitchFamily="34" charset="-128"/>
              </a:rPr>
              <a:t>availability of indices</a:t>
            </a:r>
          </a:p>
          <a:p>
            <a:pPr>
              <a:lnSpc>
                <a:spcPct val="90000"/>
              </a:lnSpc>
            </a:pPr>
            <a:r>
              <a:rPr lang="en-US" altLang="en-US" dirty="0">
                <a:ea typeface="MS PGothic" panose="020B0600070205080204" pitchFamily="34" charset="-128"/>
              </a:rPr>
              <a:t>Note: binary search generally does not make sense since data is not stored consecutively</a:t>
            </a:r>
          </a:p>
          <a:p>
            <a:pPr lvl="1">
              <a:lnSpc>
                <a:spcPct val="90000"/>
              </a:lnSpc>
            </a:pPr>
            <a:r>
              <a:rPr lang="en-US" altLang="en-US" dirty="0">
                <a:ea typeface="MS PGothic" panose="020B0600070205080204" pitchFamily="34" charset="-128"/>
              </a:rPr>
              <a:t>except when there is an index available, </a:t>
            </a:r>
          </a:p>
          <a:p>
            <a:pPr lvl="1">
              <a:lnSpc>
                <a:spcPct val="90000"/>
              </a:lnSpc>
            </a:pPr>
            <a:r>
              <a:rPr lang="en-US" altLang="en-US" dirty="0">
                <a:ea typeface="MS PGothic" panose="020B0600070205080204" pitchFamily="34" charset="-128"/>
              </a:rPr>
              <a:t>and binary search requires more seeks than index search</a:t>
            </a:r>
          </a:p>
        </p:txBody>
      </p:sp>
    </p:spTree>
    <p:extLst>
      <p:ext uri="{BB962C8B-B14F-4D97-AF65-F5344CB8AC3E}">
        <p14:creationId xmlns:p14="http://schemas.microsoft.com/office/powerpoint/2010/main" val="3901952853"/>
      </p:ext>
    </p:extLst>
  </p:cSld>
  <p:clrMapOvr>
    <a:masterClrMapping/>
  </p:clrMapOvr>
  <p:transition advTm="38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Records and Files</a:t>
            </a:r>
            <a:br>
              <a:rPr lang="en-US" sz="2400" dirty="0">
                <a:solidFill>
                  <a:schemeClr val="tx1"/>
                </a:solidFill>
              </a:rPr>
            </a:br>
            <a:r>
              <a:rPr lang="en-US" sz="2400" dirty="0">
                <a:solidFill>
                  <a:schemeClr val="tx1"/>
                </a:solidFill>
              </a:rPr>
              <a:t>Reminder and Conclusion</a:t>
            </a:r>
            <a:br>
              <a:rPr lang="en-US" sz="2400" dirty="0">
                <a:solidFill>
                  <a:schemeClr val="tx1"/>
                </a:solidFill>
              </a:rPr>
            </a:br>
            <a:r>
              <a:rPr lang="en-US" sz="2400" dirty="0">
                <a:solidFill>
                  <a:schemeClr val="tx1"/>
                </a:solidFill>
              </a:rPr>
              <a:t>Row versus Column</a:t>
            </a:r>
          </a:p>
        </p:txBody>
      </p:sp>
    </p:spTree>
    <p:extLst>
      <p:ext uri="{BB962C8B-B14F-4D97-AF65-F5344CB8AC3E}">
        <p14:creationId xmlns:p14="http://schemas.microsoft.com/office/powerpoint/2010/main" val="810330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9C0E0E-12BB-4241-BE56-69B9C34C5D4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69273CB8-BC00-402F-AF16-C1D9F91D07A6}"/>
              </a:ext>
            </a:extLst>
          </p:cNvPr>
          <p:cNvSpPr>
            <a:spLocks noGrp="1" noChangeArrowheads="1"/>
          </p:cNvSpPr>
          <p:nvPr>
            <p:ph idx="1"/>
          </p:nvPr>
        </p:nvSpPr>
        <p:spPr>
          <a:xfrm>
            <a:off x="1768876" y="871993"/>
            <a:ext cx="5712781" cy="2674317"/>
          </a:xfrm>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b</a:t>
            </a:r>
            <a:endParaRPr lang="en-US" altLang="en-US" i="1" dirty="0">
              <a:ea typeface="MS PGothic" panose="020B0600070205080204" pitchFamily="34" charset="-128"/>
            </a:endParaRPr>
          </a:p>
        </p:txBody>
      </p:sp>
    </p:spTree>
    <p:extLst>
      <p:ext uri="{BB962C8B-B14F-4D97-AF65-F5344CB8AC3E}">
        <p14:creationId xmlns:p14="http://schemas.microsoft.com/office/powerpoint/2010/main" val="2163993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669527DF-FFDC-4C5E-AEAD-2E439565E11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7DB53E9F-8A74-4C7D-8CBA-255265F636D5}"/>
              </a:ext>
            </a:extLst>
          </p:cNvPr>
          <p:cNvSpPr>
            <a:spLocks noGrp="1" noChangeArrowheads="1"/>
          </p:cNvSpPr>
          <p:nvPr>
            <p:ph idx="1"/>
          </p:nvPr>
        </p:nvSpPr>
        <p:spPr>
          <a:xfrm>
            <a:off x="1775535" y="871993"/>
            <a:ext cx="5810376" cy="2394581"/>
          </a:xfrm>
        </p:spPr>
        <p:txBody>
          <a:bodyPr/>
          <a:lstStyle/>
          <a:p>
            <a:r>
              <a:rPr lang="en-US" altLang="en-US" b="1" dirty="0">
                <a:ea typeface="MS PGothic" panose="020B0600070205080204" pitchFamily="34" charset="-128"/>
              </a:rPr>
              <a:t>A4</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secondary index, equality on key/non-key</a:t>
            </a:r>
            <a:r>
              <a:rPr lang="en-US" altLang="en-US" dirty="0">
                <a:ea typeface="MS PGothic" panose="020B0600070205080204" pitchFamily="34" charset="-128"/>
              </a:rPr>
              <a:t>)</a:t>
            </a:r>
            <a:r>
              <a:rPr lang="en-US" altLang="en-US" i="1" dirty="0">
                <a:ea typeface="MS PGothic" panose="020B0600070205080204" pitchFamily="34" charset="-128"/>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a single record if the search-key is a candidate key</a:t>
            </a:r>
          </a:p>
          <a:p>
            <a:pPr lvl="2"/>
            <a:r>
              <a:rPr lang="en-US" altLang="en-US" i="1" dirty="0">
                <a:ea typeface="MS PGothic" panose="020B0600070205080204" pitchFamily="34" charset="-128"/>
              </a:rPr>
              <a:t>Cost = (h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multiple records if search-key is not a candidate key</a:t>
            </a:r>
          </a:p>
          <a:p>
            <a:pPr lvl="2"/>
            <a:r>
              <a:rPr lang="en-US" altLang="en-US" dirty="0">
                <a:ea typeface="MS PGothic" panose="020B0600070205080204" pitchFamily="34" charset="-128"/>
              </a:rPr>
              <a:t>each of </a:t>
            </a:r>
            <a:r>
              <a:rPr lang="en-US" altLang="en-US" i="1" dirty="0">
                <a:ea typeface="MS PGothic" panose="020B0600070205080204" pitchFamily="34" charset="-128"/>
              </a:rPr>
              <a:t>n</a:t>
            </a:r>
            <a:r>
              <a:rPr lang="en-US" altLang="en-US" dirty="0">
                <a:ea typeface="MS PGothic" panose="020B0600070205080204" pitchFamily="34" charset="-128"/>
              </a:rPr>
              <a:t> matching records may be on a different block  </a:t>
            </a:r>
          </a:p>
          <a:p>
            <a:pPr lvl="2"/>
            <a:r>
              <a:rPr lang="en-US" altLang="en-US" dirty="0">
                <a:ea typeface="MS PGothic" panose="020B0600070205080204" pitchFamily="34" charset="-128"/>
              </a:rPr>
              <a:t>Cost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a:ea typeface="MS PGothic" panose="020B0600070205080204" pitchFamily="34" charset="-128"/>
              </a:rPr>
              <a:t>n)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p>
          <a:p>
            <a:pPr lvl="3"/>
            <a:r>
              <a:rPr lang="en-US" altLang="en-US" dirty="0">
                <a:ea typeface="MS PGothic" panose="020B0600070205080204" pitchFamily="34" charset="-128"/>
              </a:rPr>
              <a:t>Can be very expensive!</a:t>
            </a:r>
          </a:p>
        </p:txBody>
      </p:sp>
    </p:spTree>
    <p:extLst>
      <p:ext uri="{BB962C8B-B14F-4D97-AF65-F5344CB8AC3E}">
        <p14:creationId xmlns:p14="http://schemas.microsoft.com/office/powerpoint/2010/main" val="3388643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63DD128C-77F0-4A3D-A3AD-12E6BC9F5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Involving Comparisons</a:t>
            </a:r>
          </a:p>
        </p:txBody>
      </p:sp>
      <p:sp>
        <p:nvSpPr>
          <p:cNvPr id="318467" name="Rectangle 3">
            <a:extLst>
              <a:ext uri="{FF2B5EF4-FFF2-40B4-BE49-F238E27FC236}">
                <a16:creationId xmlns:a16="http://schemas.microsoft.com/office/drawing/2014/main" id="{C20946C2-54EF-43A4-BEEE-FF0078C6C2CB}"/>
              </a:ext>
            </a:extLst>
          </p:cNvPr>
          <p:cNvSpPr>
            <a:spLocks noGrp="1" noChangeArrowheads="1"/>
          </p:cNvSpPr>
          <p:nvPr>
            <p:ph idx="1"/>
          </p:nvPr>
        </p:nvSpPr>
        <p:spPr>
          <a:xfrm>
            <a:off x="1772531" y="881017"/>
            <a:ext cx="5729101" cy="3540590"/>
          </a:xfrm>
        </p:spPr>
        <p:txBody>
          <a:bodyPr/>
          <a:lstStyle/>
          <a:p>
            <a:pPr>
              <a:lnSpc>
                <a:spcPct val="90000"/>
              </a:lnSpc>
            </a:pPr>
            <a:r>
              <a:rPr kumimoji="0" lang="en-US" altLang="en-US" dirty="0">
                <a:ea typeface="MS PGothic" panose="020B0600070205080204" pitchFamily="34" charset="-128"/>
              </a:rPr>
              <a:t>Can implement selections of the form </a:t>
            </a:r>
            <a:r>
              <a:rPr kumimoji="0" lang="en-US" altLang="en-US"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or </a:t>
            </a:r>
            <a:r>
              <a:rPr kumimoji="0" lang="en-US" altLang="en-US" i="1" baseline="-25000" dirty="0">
                <a:ea typeface="MS PGothic" panose="020B0600070205080204" pitchFamily="34" charset="-128"/>
                <a:sym typeface="Symbol" panose="05050102010706020507" pitchFamily="18" charset="2"/>
              </a:rPr>
              <a:t>A </a:t>
            </a:r>
            <a:r>
              <a:rPr kumimoji="0" lang="en-US" altLang="en-US" baseline="-25000" dirty="0">
                <a:ea typeface="MS PGothic" panose="020B0600070205080204" pitchFamily="34" charset="-128"/>
                <a:sym typeface="Symbol" panose="05050102010706020507" pitchFamily="18" charset="2"/>
              </a:rPr>
              <a:t> </a:t>
            </a:r>
            <a:r>
              <a:rPr kumimoji="0" lang="en-US" altLang="en-US" i="1" baseline="-25000" dirty="0">
                <a:ea typeface="MS PGothic" panose="020B0600070205080204" pitchFamily="34" charset="-128"/>
                <a:sym typeface="Symbol" panose="05050102010706020507" pitchFamily="18" charset="2"/>
              </a:rPr>
              <a:t>V</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by using</a:t>
            </a:r>
          </a:p>
          <a:p>
            <a:pPr lvl="1">
              <a:lnSpc>
                <a:spcPct val="90000"/>
              </a:lnSpc>
            </a:pPr>
            <a:r>
              <a:rPr kumimoji="0" lang="en-US" altLang="en-US" dirty="0">
                <a:ea typeface="MS PGothic" panose="020B0600070205080204" pitchFamily="34" charset="-128"/>
                <a:sym typeface="Symbol" panose="05050102010706020507" pitchFamily="18" charset="2"/>
              </a:rPr>
              <a:t> a linear file scan,</a:t>
            </a:r>
          </a:p>
          <a:p>
            <a:pPr lvl="1">
              <a:lnSpc>
                <a:spcPct val="90000"/>
              </a:lnSpc>
            </a:pPr>
            <a:r>
              <a:rPr kumimoji="0" lang="en-US" altLang="en-US" dirty="0">
                <a:ea typeface="MS PGothic" panose="020B0600070205080204" pitchFamily="34" charset="-128"/>
                <a:sym typeface="Symbol" panose="05050102010706020507" pitchFamily="18" charset="2"/>
              </a:rPr>
              <a:t> or by using indices in the following ways:</a:t>
            </a:r>
          </a:p>
          <a:p>
            <a:pPr>
              <a:lnSpc>
                <a:spcPct val="90000"/>
              </a:lnSpc>
            </a:pPr>
            <a:r>
              <a:rPr lang="en-US" altLang="en-US" b="1" dirty="0">
                <a:ea typeface="MS PGothic" panose="020B0600070205080204" pitchFamily="34" charset="-128"/>
              </a:rPr>
              <a:t>A5</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a:t>
            </a:r>
            <a:r>
              <a:rPr lang="en-US" altLang="en-US" i="1" dirty="0">
                <a:ea typeface="MS PGothic" panose="020B0600070205080204" pitchFamily="34" charset="-128"/>
              </a:rPr>
              <a:t>.</a:t>
            </a:r>
            <a:r>
              <a:rPr lang="en-US" altLang="en-US" dirty="0">
                <a:ea typeface="MS PGothic" panose="020B0600070205080204" pitchFamily="34" charset="-128"/>
              </a:rPr>
              <a:t> (Relation is sorted on A)</a:t>
            </a:r>
            <a:endParaRPr lang="en-US" altLang="en-US" i="1" dirty="0">
              <a:ea typeface="MS PGothic" panose="020B0600070205080204" pitchFamily="34" charset="-128"/>
            </a:endParaRP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tuple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relation sequentially  from there</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relation sequentially till first tuple &gt; </a:t>
            </a:r>
            <a:r>
              <a:rPr kumimoji="0" lang="en-US" altLang="en-US" i="1"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do not use index</a:t>
            </a:r>
            <a:endParaRPr lang="en-US" altLang="en-US" dirty="0">
              <a:ea typeface="MS PGothic" panose="020B0600070205080204" pitchFamily="34" charset="-128"/>
            </a:endParaRPr>
          </a:p>
          <a:p>
            <a:pPr>
              <a:lnSpc>
                <a:spcPct val="90000"/>
              </a:lnSpc>
            </a:pPr>
            <a:r>
              <a:rPr lang="en-US" altLang="en-US" b="1" dirty="0">
                <a:ea typeface="MS PGothic" panose="020B0600070205080204" pitchFamily="34" charset="-128"/>
              </a:rPr>
              <a:t>A6</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 </a:t>
            </a: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index entry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leaf pages of index finding pointers to records, till first entry &gt; </a:t>
            </a:r>
            <a:r>
              <a:rPr kumimoji="0" lang="en-US" altLang="en-US" i="1" dirty="0">
                <a:ea typeface="MS PGothic" panose="020B0600070205080204" pitchFamily="34" charset="-128"/>
                <a:sym typeface="Symbol" panose="05050102010706020507" pitchFamily="18" charset="2"/>
              </a:rPr>
              <a:t>v</a:t>
            </a:r>
            <a:endParaRPr lang="en-US" altLang="en-US" i="1" dirty="0">
              <a:ea typeface="MS PGothic" panose="020B0600070205080204" pitchFamily="34" charset="-128"/>
            </a:endParaRPr>
          </a:p>
          <a:p>
            <a:pPr lvl="2">
              <a:lnSpc>
                <a:spcPct val="90000"/>
              </a:lnSpc>
            </a:pPr>
            <a:r>
              <a:rPr kumimoji="0" lang="en-US" altLang="en-US" dirty="0">
                <a:ea typeface="MS PGothic" panose="020B0600070205080204" pitchFamily="34" charset="-128"/>
                <a:sym typeface="Symbol" panose="05050102010706020507" pitchFamily="18" charset="2"/>
              </a:rPr>
              <a:t>In either case, retrieve records that are pointed to</a:t>
            </a:r>
          </a:p>
          <a:p>
            <a:pPr lvl="2">
              <a:lnSpc>
                <a:spcPct val="90000"/>
              </a:lnSpc>
            </a:pPr>
            <a:r>
              <a:rPr kumimoji="0" lang="en-US" altLang="en-US" dirty="0">
                <a:ea typeface="MS PGothic" panose="020B0600070205080204" pitchFamily="34" charset="-128"/>
                <a:sym typeface="Symbol" panose="05050102010706020507" pitchFamily="18" charset="2"/>
              </a:rPr>
              <a:t>requires an I/O per record;</a:t>
            </a:r>
            <a:r>
              <a:rPr lang="en-US" altLang="en-US" dirty="0">
                <a:ea typeface="MS PGothic" panose="020B0600070205080204" pitchFamily="34" charset="-128"/>
              </a:rPr>
              <a:t> Linear file scan may be cheaper!</a:t>
            </a:r>
          </a:p>
        </p:txBody>
      </p:sp>
    </p:spTree>
    <p:extLst>
      <p:ext uri="{BB962C8B-B14F-4D97-AF65-F5344CB8AC3E}">
        <p14:creationId xmlns:p14="http://schemas.microsoft.com/office/powerpoint/2010/main" val="2621937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7FD05BB0-1BC5-4784-9BDD-C08905CE85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Implementation of Complex Selections</a:t>
            </a:r>
          </a:p>
        </p:txBody>
      </p:sp>
      <p:sp>
        <p:nvSpPr>
          <p:cNvPr id="319491" name="Rectangle 3">
            <a:extLst>
              <a:ext uri="{FF2B5EF4-FFF2-40B4-BE49-F238E27FC236}">
                <a16:creationId xmlns:a16="http://schemas.microsoft.com/office/drawing/2014/main" id="{BB2B64C1-1D3F-4E22-A3D1-7315FFB6625A}"/>
              </a:ext>
            </a:extLst>
          </p:cNvPr>
          <p:cNvSpPr>
            <a:spLocks noGrp="1" noChangeArrowheads="1"/>
          </p:cNvSpPr>
          <p:nvPr>
            <p:ph idx="1"/>
          </p:nvPr>
        </p:nvSpPr>
        <p:spPr>
          <a:xfrm>
            <a:off x="1779187" y="890041"/>
            <a:ext cx="5629229" cy="3630827"/>
          </a:xfrm>
        </p:spPr>
        <p:txBody>
          <a:bodyPr/>
          <a:lstStyle/>
          <a:p>
            <a:pPr>
              <a:tabLst>
                <a:tab pos="1753791" algn="l"/>
              </a:tabLst>
            </a:pPr>
            <a:r>
              <a:rPr lang="en-US" altLang="en-US" b="1" dirty="0">
                <a:ea typeface="MS PGothic" panose="020B0600070205080204" pitchFamily="34" charset="-128"/>
                <a:sym typeface="Greek Symbols" pitchFamily="18" charset="2"/>
              </a:rPr>
              <a:t>Conjunction: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p>
          <a:p>
            <a:pPr>
              <a:tabLst>
                <a:tab pos="1753791" algn="l"/>
              </a:tabLst>
            </a:pPr>
            <a:r>
              <a:rPr lang="en-US" altLang="en-US" b="1" dirty="0">
                <a:ea typeface="MS PGothic" panose="020B0600070205080204" pitchFamily="34" charset="-128"/>
              </a:rPr>
              <a:t>A7</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conjunctive selection using one index</a:t>
            </a:r>
            <a:r>
              <a:rPr lang="en-US" altLang="en-US" dirty="0">
                <a:ea typeface="MS PGothic" panose="020B0600070205080204" pitchFamily="34" charset="-128"/>
              </a:rPr>
              <a:t>).</a:t>
            </a:r>
            <a:r>
              <a:rPr lang="en-US" altLang="en-US" i="1" dirty="0">
                <a:ea typeface="MS PGothic" panose="020B0600070205080204" pitchFamily="34" charset="-128"/>
              </a:rPr>
              <a:t>  </a:t>
            </a:r>
          </a:p>
          <a:p>
            <a:pPr lvl="1">
              <a:tabLst>
                <a:tab pos="1753791" algn="l"/>
              </a:tabLst>
            </a:pPr>
            <a:r>
              <a:rPr lang="en-US" altLang="en-US" dirty="0">
                <a:ea typeface="MS PGothic" panose="020B0600070205080204" pitchFamily="34" charset="-128"/>
              </a:rPr>
              <a:t>Select a combination of </a:t>
            </a:r>
            <a:r>
              <a:rPr lang="en-US" altLang="en-US"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dirty="0">
                <a:ea typeface="MS PGothic" panose="020B0600070205080204" pitchFamily="34" charset="-128"/>
                <a:sym typeface="Greek Symbols" pitchFamily="18" charset="2"/>
              </a:rPr>
              <a:t> and algorithms A1 through A7 that results in the least cost for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r).</a:t>
            </a:r>
          </a:p>
          <a:p>
            <a:pPr lvl="1">
              <a:tabLst>
                <a:tab pos="1753791" algn="l"/>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Test other conditions on tuple after fetching it into memory buffer.</a:t>
            </a:r>
          </a:p>
          <a:p>
            <a:pPr>
              <a:tabLst>
                <a:tab pos="1753791" algn="l"/>
              </a:tabLst>
            </a:pPr>
            <a:r>
              <a:rPr lang="en-US" altLang="en-US" b="1" dirty="0">
                <a:ea typeface="MS PGothic" panose="020B0600070205080204" pitchFamily="34" charset="-128"/>
                <a:sym typeface="Greek Symbols" pitchFamily="18" charset="2"/>
              </a:rPr>
              <a:t>A8</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using composite index</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Use appropriate composite (multiple-key) index if available.</a:t>
            </a:r>
          </a:p>
          <a:p>
            <a:pPr>
              <a:tabLst>
                <a:tab pos="1753791" algn="l"/>
              </a:tabLst>
            </a:pPr>
            <a:r>
              <a:rPr lang="en-US" altLang="en-US" b="1" dirty="0">
                <a:ea typeface="MS PGothic" panose="020B0600070205080204" pitchFamily="34" charset="-128"/>
                <a:sym typeface="Greek Symbols" pitchFamily="18" charset="2"/>
              </a:rPr>
              <a:t>A9</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by intersection of identifiers</a:t>
            </a:r>
            <a:r>
              <a:rPr lang="en-US" altLang="en-US" i="1" dirty="0">
                <a:ea typeface="MS PGothic" panose="020B0600070205080204" pitchFamily="34" charset="-128"/>
                <a:sym typeface="Greek Symbols" pitchFamily="18" charset="2"/>
              </a:rPr>
              <a:t>).</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Requires indices with record pointers. </a:t>
            </a:r>
          </a:p>
          <a:p>
            <a:pPr lvl="1">
              <a:tabLst>
                <a:tab pos="1753791" algn="l"/>
              </a:tabLst>
            </a:pPr>
            <a:r>
              <a:rPr lang="en-US" altLang="en-US" dirty="0">
                <a:ea typeface="MS PGothic" panose="020B0600070205080204" pitchFamily="34" charset="-128"/>
                <a:sym typeface="Greek Symbols" pitchFamily="18" charset="2"/>
              </a:rPr>
              <a:t>Use corresponding index for each condition, and take intersection of all the obtained sets of record pointers. </a:t>
            </a:r>
          </a:p>
          <a:p>
            <a:pPr lvl="1">
              <a:tabLst>
                <a:tab pos="1753791" algn="l"/>
              </a:tabLst>
            </a:pPr>
            <a:r>
              <a:rPr lang="en-US" altLang="en-US" dirty="0">
                <a:ea typeface="MS PGothic" panose="020B0600070205080204" pitchFamily="34" charset="-128"/>
                <a:sym typeface="Greek Symbols" pitchFamily="18" charset="2"/>
              </a:rPr>
              <a:t>Then fetch records from file</a:t>
            </a:r>
          </a:p>
          <a:p>
            <a:pPr lvl="1">
              <a:tabLst>
                <a:tab pos="1753791" algn="l"/>
              </a:tabLst>
            </a:pPr>
            <a:r>
              <a:rPr lang="en-US" altLang="en-US" dirty="0">
                <a:ea typeface="MS PGothic" panose="020B0600070205080204" pitchFamily="34" charset="-128"/>
                <a:sym typeface="Greek Symbols" pitchFamily="18" charset="2"/>
              </a:rPr>
              <a:t>If some conditions do not have appropriate indices, apply test in memory.</a:t>
            </a:r>
          </a:p>
        </p:txBody>
      </p:sp>
    </p:spTree>
    <p:extLst>
      <p:ext uri="{BB962C8B-B14F-4D97-AF65-F5344CB8AC3E}">
        <p14:creationId xmlns:p14="http://schemas.microsoft.com/office/powerpoint/2010/main" val="4291236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Algorithms for Complex Selections</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72531" y="893457"/>
            <a:ext cx="5695809" cy="2926980"/>
          </a:xfrm>
        </p:spPr>
        <p:txBody>
          <a:bodyPr/>
          <a:lstStyle/>
          <a:p>
            <a:r>
              <a:rPr lang="en-US" altLang="en-US" b="1" dirty="0">
                <a:ea typeface="MS PGothic" panose="020B0600070205080204" pitchFamily="34" charset="-128"/>
                <a:sym typeface="Symbol" panose="05050102010706020507" pitchFamily="18" charset="2"/>
              </a:rPr>
              <a:t>Disjunction:</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 </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endParaRPr lang="en-US" altLang="en-US" dirty="0">
              <a:ea typeface="MS PGothic" panose="020B0600070205080204" pitchFamily="34" charset="-128"/>
              <a:sym typeface="Symbol" panose="05050102010706020507" pitchFamily="18" charset="2"/>
            </a:endParaRPr>
          </a:p>
          <a:p>
            <a:r>
              <a:rPr lang="en-US" altLang="en-US" b="1" dirty="0">
                <a:ea typeface="MS PGothic" panose="020B0600070205080204" pitchFamily="34" charset="-128"/>
                <a:sym typeface="Greek Symbols" pitchFamily="18" charset="2"/>
              </a:rPr>
              <a:t>A10</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disjunctive selection by union of identifiers</a:t>
            </a:r>
            <a:r>
              <a:rPr lang="en-US" altLang="en-US" dirty="0">
                <a:ea typeface="MS PGothic" panose="020B0600070205080204" pitchFamily="34" charset="-128"/>
                <a:sym typeface="Greek Symbols" pitchFamily="18" charset="2"/>
              </a:rPr>
              <a:t>). </a:t>
            </a:r>
          </a:p>
          <a:p>
            <a:pPr lvl="1"/>
            <a:r>
              <a:rPr lang="en-US" altLang="en-US" dirty="0">
                <a:ea typeface="MS PGothic" panose="020B0600070205080204" pitchFamily="34" charset="-128"/>
                <a:sym typeface="Greek Symbols" pitchFamily="18" charset="2"/>
              </a:rPr>
              <a:t>Applicable if </a:t>
            </a:r>
            <a:r>
              <a:rPr lang="en-US" altLang="en-US" i="1" dirty="0">
                <a:ea typeface="MS PGothic" panose="020B0600070205080204" pitchFamily="34" charset="-128"/>
                <a:sym typeface="Greek Symbols" pitchFamily="18" charset="2"/>
              </a:rPr>
              <a:t>all </a:t>
            </a:r>
            <a:r>
              <a:rPr lang="en-US" altLang="en-US" dirty="0">
                <a:ea typeface="MS PGothic" panose="020B0600070205080204" pitchFamily="34" charset="-128"/>
                <a:sym typeface="Greek Symbols" pitchFamily="18" charset="2"/>
              </a:rPr>
              <a:t> conditions have available indices.  </a:t>
            </a:r>
          </a:p>
          <a:p>
            <a:pPr lvl="2"/>
            <a:r>
              <a:rPr lang="en-US" altLang="en-US" dirty="0">
                <a:ea typeface="MS PGothic" panose="020B0600070205080204" pitchFamily="34" charset="-128"/>
                <a:sym typeface="Greek Symbols" pitchFamily="18" charset="2"/>
              </a:rPr>
              <a:t>Otherwise use linear scan.</a:t>
            </a:r>
          </a:p>
          <a:p>
            <a:pPr lvl="1"/>
            <a:r>
              <a:rPr lang="en-US" altLang="en-US" dirty="0">
                <a:ea typeface="MS PGothic" panose="020B0600070205080204" pitchFamily="34" charset="-128"/>
                <a:sym typeface="Greek Symbols" pitchFamily="18" charset="2"/>
              </a:rPr>
              <a:t>Use corresponding index for each condition, and take union of all the obtained sets of record pointers. </a:t>
            </a:r>
          </a:p>
          <a:p>
            <a:pPr lvl="1"/>
            <a:r>
              <a:rPr lang="en-US" altLang="en-US" dirty="0">
                <a:ea typeface="MS PGothic" panose="020B0600070205080204" pitchFamily="34" charset="-128"/>
                <a:sym typeface="Greek Symbols" pitchFamily="18" charset="2"/>
              </a:rPr>
              <a:t>Then fetch records from file</a:t>
            </a:r>
          </a:p>
          <a:p>
            <a:r>
              <a:rPr lang="en-US" altLang="en-US" b="1" dirty="0">
                <a:ea typeface="MS PGothic" panose="020B0600070205080204" pitchFamily="34" charset="-128"/>
                <a:sym typeface="Symbol" panose="05050102010706020507" pitchFamily="18" charset="2"/>
              </a:rPr>
              <a:t>Negation: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a:t>
            </a:r>
          </a:p>
          <a:p>
            <a:pPr lvl="1"/>
            <a:r>
              <a:rPr lang="en-US" altLang="en-US" dirty="0">
                <a:ea typeface="MS PGothic" panose="020B0600070205080204" pitchFamily="34" charset="-128"/>
                <a:sym typeface="Symbol" panose="05050102010706020507" pitchFamily="18" charset="2"/>
              </a:rPr>
              <a:t>Use linear scan on file</a:t>
            </a:r>
          </a:p>
          <a:p>
            <a:pPr lvl="1"/>
            <a:r>
              <a:rPr lang="en-US" altLang="en-US" dirty="0">
                <a:ea typeface="MS PGothic" panose="020B0600070205080204" pitchFamily="34" charset="-128"/>
                <a:sym typeface="Symbol" panose="05050102010706020507" pitchFamily="18" charset="2"/>
              </a:rPr>
              <a:t>If very few records satisfy , and an index is applicable to </a:t>
            </a:r>
          </a:p>
          <a:p>
            <a:pPr lvl="2"/>
            <a:r>
              <a:rPr lang="en-US" altLang="en-US" dirty="0">
                <a:ea typeface="MS PGothic" panose="020B0600070205080204" pitchFamily="34" charset="-128"/>
                <a:sym typeface="Symbol" panose="05050102010706020507" pitchFamily="18" charset="2"/>
              </a:rPr>
              <a:t> Find satisfying records using index and fetch from file</a:t>
            </a:r>
          </a:p>
        </p:txBody>
      </p:sp>
    </p:spTree>
    <p:extLst>
      <p:ext uri="{BB962C8B-B14F-4D97-AF65-F5344CB8AC3E}">
        <p14:creationId xmlns:p14="http://schemas.microsoft.com/office/powerpoint/2010/main" val="1455867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Bitmap Index Scan</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82192" y="852259"/>
            <a:ext cx="5566299" cy="3273057"/>
          </a:xfrm>
        </p:spPr>
        <p:txBody>
          <a:bodyPr/>
          <a:lstStyle/>
          <a:p>
            <a:r>
              <a:rPr lang="en-US" altLang="en-US" dirty="0">
                <a:ea typeface="MS PGothic" panose="020B0600070205080204" pitchFamily="34" charset="-128"/>
                <a:sym typeface="Symbol" panose="05050102010706020507" pitchFamily="18" charset="2"/>
              </a:rPr>
              <a:t>The </a:t>
            </a:r>
            <a:r>
              <a:rPr lang="en-US" altLang="en-US" b="1" dirty="0">
                <a:solidFill>
                  <a:srgbClr val="002060"/>
                </a:solidFill>
                <a:ea typeface="MS PGothic" panose="020B0600070205080204" pitchFamily="34" charset="-128"/>
                <a:sym typeface="Symbol" panose="05050102010706020507" pitchFamily="18" charset="2"/>
              </a:rPr>
              <a:t>bitmap index scan </a:t>
            </a:r>
            <a:r>
              <a:rPr lang="en-US" altLang="en-US" dirty="0">
                <a:ea typeface="MS PGothic" panose="020B0600070205080204" pitchFamily="34" charset="-128"/>
                <a:sym typeface="Symbol" panose="05050102010706020507" pitchFamily="18" charset="2"/>
              </a:rPr>
              <a:t>algorithm of PostgreSQL</a:t>
            </a:r>
          </a:p>
          <a:p>
            <a:pPr lvl="1"/>
            <a:r>
              <a:rPr lang="en-US" altLang="en-US" dirty="0">
                <a:ea typeface="MS PGothic" panose="020B0600070205080204" pitchFamily="34" charset="-128"/>
                <a:sym typeface="Symbol" panose="05050102010706020507" pitchFamily="18" charset="2"/>
              </a:rPr>
              <a:t>Bridges gap between secondary index scan and linear file scan when number of matching records is not known before execution</a:t>
            </a:r>
          </a:p>
          <a:p>
            <a:pPr lvl="1"/>
            <a:r>
              <a:rPr lang="en-US" altLang="en-US" dirty="0">
                <a:ea typeface="MS PGothic" panose="020B0600070205080204" pitchFamily="34" charset="-128"/>
                <a:sym typeface="Symbol" panose="05050102010706020507" pitchFamily="18" charset="2"/>
              </a:rPr>
              <a:t>Bitmap with 1 bit per page in relation</a:t>
            </a:r>
          </a:p>
          <a:p>
            <a:pPr lvl="1"/>
            <a:r>
              <a:rPr lang="en-US" altLang="en-US" dirty="0">
                <a:ea typeface="MS PGothic" panose="020B0600070205080204" pitchFamily="34" charset="-128"/>
                <a:sym typeface="Symbol" panose="05050102010706020507" pitchFamily="18" charset="2"/>
              </a:rPr>
              <a:t>Steps:</a:t>
            </a:r>
          </a:p>
          <a:p>
            <a:pPr lvl="2"/>
            <a:r>
              <a:rPr lang="en-US" altLang="en-US" dirty="0">
                <a:ea typeface="MS PGothic" panose="020B0600070205080204" pitchFamily="34" charset="-128"/>
                <a:sym typeface="Symbol" panose="05050102010706020507" pitchFamily="18" charset="2"/>
              </a:rPr>
              <a:t>Index scan used to find record ids, and set bit of corresponding page in bitmap</a:t>
            </a:r>
          </a:p>
          <a:p>
            <a:pPr lvl="2"/>
            <a:r>
              <a:rPr lang="en-US" altLang="en-US" dirty="0">
                <a:ea typeface="MS PGothic" panose="020B0600070205080204" pitchFamily="34" charset="-128"/>
                <a:sym typeface="Symbol" panose="05050102010706020507" pitchFamily="18" charset="2"/>
              </a:rPr>
              <a:t>Linear file scan fetching only pages with bit set to 1</a:t>
            </a:r>
          </a:p>
          <a:p>
            <a:pPr lvl="1"/>
            <a:r>
              <a:rPr lang="en-US" altLang="en-US" dirty="0">
                <a:ea typeface="MS PGothic" panose="020B0600070205080204" pitchFamily="34" charset="-128"/>
                <a:sym typeface="Symbol" panose="05050102010706020507" pitchFamily="18" charset="2"/>
              </a:rPr>
              <a:t>Performance</a:t>
            </a:r>
          </a:p>
          <a:p>
            <a:pPr lvl="2"/>
            <a:r>
              <a:rPr lang="en-US" altLang="en-US" dirty="0">
                <a:ea typeface="MS PGothic" panose="020B0600070205080204" pitchFamily="34" charset="-128"/>
                <a:sym typeface="Symbol" panose="05050102010706020507" pitchFamily="18" charset="2"/>
              </a:rPr>
              <a:t>Similar to index scan when only a few bits are set</a:t>
            </a:r>
          </a:p>
          <a:p>
            <a:pPr lvl="2"/>
            <a:r>
              <a:rPr lang="en-US" altLang="en-US" dirty="0">
                <a:ea typeface="MS PGothic" panose="020B0600070205080204" pitchFamily="34" charset="-128"/>
                <a:sym typeface="Symbol" panose="05050102010706020507" pitchFamily="18" charset="2"/>
              </a:rPr>
              <a:t>Similar to linear file scan when most bits are set</a:t>
            </a:r>
          </a:p>
          <a:p>
            <a:pPr lvl="2"/>
            <a:r>
              <a:rPr lang="en-US" altLang="en-US" dirty="0">
                <a:ea typeface="MS PGothic" panose="020B0600070205080204" pitchFamily="34" charset="-128"/>
                <a:sym typeface="Symbol" panose="05050102010706020507" pitchFamily="18" charset="2"/>
              </a:rPr>
              <a:t>Never behaves very badly compared to best alternative</a:t>
            </a:r>
          </a:p>
        </p:txBody>
      </p:sp>
    </p:spTree>
    <p:extLst>
      <p:ext uri="{BB962C8B-B14F-4D97-AF65-F5344CB8AC3E}">
        <p14:creationId xmlns:p14="http://schemas.microsoft.com/office/powerpoint/2010/main" val="3651501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0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0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051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51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30ADAA97-BAE6-4F68-846B-69138BFF140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Sorting</a:t>
            </a:r>
          </a:p>
        </p:txBody>
      </p:sp>
      <p:sp>
        <p:nvSpPr>
          <p:cNvPr id="35843" name="Rectangle 3">
            <a:extLst>
              <a:ext uri="{FF2B5EF4-FFF2-40B4-BE49-F238E27FC236}">
                <a16:creationId xmlns:a16="http://schemas.microsoft.com/office/drawing/2014/main" id="{363E5989-E98B-420C-AFB3-5AD92AE20EC1}"/>
              </a:ext>
            </a:extLst>
          </p:cNvPr>
          <p:cNvSpPr>
            <a:spLocks noGrp="1" noChangeArrowheads="1"/>
          </p:cNvSpPr>
          <p:nvPr>
            <p:ph idx="1"/>
          </p:nvPr>
        </p:nvSpPr>
        <p:spPr>
          <a:xfrm>
            <a:off x="1788851" y="926137"/>
            <a:ext cx="5626223" cy="1564400"/>
          </a:xfrm>
        </p:spPr>
        <p:txBody>
          <a:bodyPr/>
          <a:lstStyle/>
          <a:p>
            <a:r>
              <a:rPr lang="en-US" altLang="en-US" dirty="0">
                <a:ea typeface="MS PGothic" panose="020B0600070205080204" pitchFamily="34" charset="-128"/>
              </a:rPr>
              <a:t>We may build an index on the relation, and then use the index to read the relation in sorted order.  May lead to one disk block access for each tuple.</a:t>
            </a:r>
          </a:p>
          <a:p>
            <a:r>
              <a:rPr lang="en-US" altLang="en-US" dirty="0">
                <a:ea typeface="MS PGothic" panose="020B0600070205080204" pitchFamily="34" charset="-128"/>
              </a:rPr>
              <a:t>For relations that fit in memory, techniques like quicksort can be used.  </a:t>
            </a:r>
          </a:p>
          <a:p>
            <a:pPr lvl="1"/>
            <a:r>
              <a:rPr lang="en-US" altLang="en-US" dirty="0">
                <a:ea typeface="MS PGothic" panose="020B0600070205080204" pitchFamily="34" charset="-128"/>
              </a:rPr>
              <a:t>For relations that don</a:t>
            </a:r>
            <a:r>
              <a:rPr lang="ja-JP" altLang="en-US" dirty="0">
                <a:ea typeface="MS PGothic" panose="020B0600070205080204" pitchFamily="34" charset="-128"/>
              </a:rPr>
              <a:t>’</a:t>
            </a:r>
            <a:r>
              <a:rPr lang="en-US" altLang="ja-JP" dirty="0">
                <a:ea typeface="MS PGothic" panose="020B0600070205080204" pitchFamily="34" charset="-128"/>
              </a:rPr>
              <a:t>t fit in memory, </a:t>
            </a:r>
            <a:r>
              <a:rPr lang="en-US" altLang="ja-JP" b="1" dirty="0">
                <a:ea typeface="MS PGothic" panose="020B0600070205080204" pitchFamily="34" charset="-128"/>
              </a:rPr>
              <a:t>external sort-merge </a:t>
            </a:r>
            <a:r>
              <a:rPr lang="en-US" altLang="ja-JP" dirty="0">
                <a:ea typeface="MS PGothic" panose="020B0600070205080204" pitchFamily="34" charset="-128"/>
              </a:rPr>
              <a:t>is a good choice. </a:t>
            </a:r>
            <a:endParaRPr lang="en-US" altLang="en-US" dirty="0">
              <a:ea typeface="MS PGothic" panose="020B0600070205080204" pitchFamily="34" charset="-128"/>
            </a:endParaRPr>
          </a:p>
        </p:txBody>
      </p:sp>
    </p:spTree>
    <p:extLst>
      <p:ext uri="{BB962C8B-B14F-4D97-AF65-F5344CB8AC3E}">
        <p14:creationId xmlns:p14="http://schemas.microsoft.com/office/powerpoint/2010/main" val="1181157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a:extLst>
              <a:ext uri="{FF2B5EF4-FFF2-40B4-BE49-F238E27FC236}">
                <a16:creationId xmlns:a16="http://schemas.microsoft.com/office/drawing/2014/main" id="{2E05F04B-6D1D-4332-BF78-7954D146D0FC}"/>
              </a:ext>
            </a:extLst>
          </p:cNvPr>
          <p:cNvSpPr>
            <a:spLocks noGrp="1" noChangeArrowheads="1"/>
          </p:cNvSpPr>
          <p:nvPr>
            <p:ph type="title"/>
          </p:nvPr>
        </p:nvSpPr>
        <p:spPr>
          <a:xfrm>
            <a:off x="1890966" y="204540"/>
            <a:ext cx="5859066" cy="3429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Example: External Sorting Using Sort-Merge</a:t>
            </a:r>
          </a:p>
        </p:txBody>
      </p:sp>
      <p:pic>
        <p:nvPicPr>
          <p:cNvPr id="37891" name="Picture 8">
            <a:extLst>
              <a:ext uri="{FF2B5EF4-FFF2-40B4-BE49-F238E27FC236}">
                <a16:creationId xmlns:a16="http://schemas.microsoft.com/office/drawing/2014/main" id="{721DF48C-363E-4408-8053-3C04462AC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830" y="964193"/>
            <a:ext cx="3219262" cy="36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46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FF0E6F30-3341-416A-97A7-D2C72A5D0E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a:t>
            </a:r>
          </a:p>
        </p:txBody>
      </p:sp>
      <p:sp>
        <p:nvSpPr>
          <p:cNvPr id="39939" name="Rectangle 3">
            <a:extLst>
              <a:ext uri="{FF2B5EF4-FFF2-40B4-BE49-F238E27FC236}">
                <a16:creationId xmlns:a16="http://schemas.microsoft.com/office/drawing/2014/main" id="{3F6CCD75-942C-439D-82FA-FF88628B29A2}"/>
              </a:ext>
            </a:extLst>
          </p:cNvPr>
          <p:cNvSpPr>
            <a:spLocks noGrp="1" noChangeArrowheads="1"/>
          </p:cNvSpPr>
          <p:nvPr>
            <p:ph idx="1"/>
          </p:nvPr>
        </p:nvSpPr>
        <p:spPr>
          <a:xfrm>
            <a:off x="1822145" y="1147671"/>
            <a:ext cx="5213411" cy="1803074"/>
          </a:xfrm>
        </p:spPr>
        <p:txBody>
          <a:bodyPr/>
          <a:lstStyle/>
          <a:p>
            <a:pPr marL="0" indent="0">
              <a:buNone/>
            </a:pPr>
            <a:r>
              <a:rPr lang="en-US" altLang="en-US" dirty="0">
                <a:ea typeface="MS PGothic" panose="020B0600070205080204" pitchFamily="34" charset="-128"/>
              </a:rPr>
              <a:t>1.  </a:t>
            </a:r>
            <a:r>
              <a:rPr lang="en-US" altLang="en-US" b="1" dirty="0">
                <a:ea typeface="MS PGothic" panose="020B0600070205080204" pitchFamily="34" charset="-128"/>
              </a:rPr>
              <a:t>Create sorted</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runs</a:t>
            </a:r>
            <a:r>
              <a:rPr lang="en-US" altLang="en-US" dirty="0">
                <a:ea typeface="MS PGothic" panose="020B0600070205080204" pitchFamily="34" charset="-128"/>
              </a:rPr>
              <a:t>.  Let </a:t>
            </a:r>
            <a:r>
              <a:rPr lang="en-US" altLang="en-US" i="1" dirty="0" err="1">
                <a:ea typeface="MS PGothic" panose="020B0600070205080204" pitchFamily="34" charset="-128"/>
              </a:rPr>
              <a:t>i</a:t>
            </a:r>
            <a:r>
              <a:rPr lang="en-US" altLang="en-US" dirty="0">
                <a:ea typeface="MS PGothic" panose="020B0600070205080204" pitchFamily="34" charset="-128"/>
              </a:rPr>
              <a:t> be 0 initially. </a:t>
            </a:r>
            <a:br>
              <a:rPr lang="en-US" altLang="en-US" dirty="0">
                <a:ea typeface="MS PGothic" panose="020B0600070205080204" pitchFamily="34" charset="-128"/>
              </a:rPr>
            </a:br>
            <a:r>
              <a:rPr lang="en-US" altLang="en-US" dirty="0">
                <a:ea typeface="MS PGothic" panose="020B0600070205080204" pitchFamily="34" charset="-128"/>
              </a:rPr>
              <a:t>     Repeatedly do the following till the end of the relation:</a:t>
            </a:r>
            <a:br>
              <a:rPr lang="en-US" altLang="en-US" dirty="0">
                <a:ea typeface="MS PGothic" panose="020B0600070205080204" pitchFamily="34" charset="-128"/>
              </a:rPr>
            </a:br>
            <a:r>
              <a:rPr lang="en-US" altLang="en-US" dirty="0">
                <a:ea typeface="MS PGothic" panose="020B0600070205080204" pitchFamily="34" charset="-128"/>
              </a:rPr>
              <a:t>     (a)  Read </a:t>
            </a:r>
            <a:r>
              <a:rPr lang="en-US" altLang="en-US" i="1" dirty="0">
                <a:ea typeface="MS PGothic" panose="020B0600070205080204" pitchFamily="34" charset="-128"/>
              </a:rPr>
              <a:t>M</a:t>
            </a:r>
            <a:r>
              <a:rPr lang="en-US" altLang="en-US" dirty="0">
                <a:ea typeface="MS PGothic" panose="020B0600070205080204" pitchFamily="34" charset="-128"/>
              </a:rPr>
              <a:t> blocks of relation into memory</a:t>
            </a:r>
            <a:br>
              <a:rPr lang="en-US" altLang="en-US" dirty="0">
                <a:ea typeface="MS PGothic" panose="020B0600070205080204" pitchFamily="34" charset="-128"/>
              </a:rPr>
            </a:br>
            <a:r>
              <a:rPr lang="en-US" altLang="en-US" dirty="0">
                <a:ea typeface="MS PGothic" panose="020B0600070205080204" pitchFamily="34" charset="-128"/>
              </a:rPr>
              <a:t>     (b)  Sort the in-memory blocks</a:t>
            </a:r>
            <a:br>
              <a:rPr lang="en-US" altLang="en-US" dirty="0">
                <a:ea typeface="MS PGothic" panose="020B0600070205080204" pitchFamily="34" charset="-128"/>
              </a:rPr>
            </a:br>
            <a:r>
              <a:rPr lang="en-US" altLang="en-US" dirty="0">
                <a:ea typeface="MS PGothic" panose="020B0600070205080204" pitchFamily="34" charset="-128"/>
              </a:rPr>
              <a:t>     (c)  Write sorted data to run </a:t>
            </a:r>
            <a:r>
              <a:rPr lang="en-US" altLang="en-US" i="1" dirty="0">
                <a:ea typeface="MS PGothic" panose="020B0600070205080204" pitchFamily="34" charset="-128"/>
              </a:rPr>
              <a:t>R</a:t>
            </a:r>
            <a:r>
              <a:rPr lang="en-US" altLang="en-US" i="1" baseline="-25000" dirty="0">
                <a:ea typeface="MS PGothic" panose="020B0600070205080204" pitchFamily="34" charset="-128"/>
              </a:rPr>
              <a:t>i</a:t>
            </a:r>
            <a:r>
              <a:rPr lang="en-US" altLang="en-US" dirty="0">
                <a:ea typeface="MS PGothic" panose="020B0600070205080204" pitchFamily="34" charset="-128"/>
              </a:rPr>
              <a:t>; increment </a:t>
            </a:r>
            <a:r>
              <a:rPr lang="en-US" altLang="en-US" i="1" dirty="0" err="1">
                <a:ea typeface="MS PGothic" panose="020B0600070205080204" pitchFamily="34" charset="-128"/>
              </a:rPr>
              <a:t>i</a:t>
            </a:r>
            <a:r>
              <a:rPr lang="en-US" altLang="en-US" i="1" dirty="0">
                <a:ea typeface="MS PGothic" panose="020B0600070205080204" pitchFamily="34" charset="-128"/>
              </a:rPr>
              <a:t>.</a:t>
            </a:r>
            <a:br>
              <a:rPr lang="en-US" altLang="en-US" i="1" dirty="0">
                <a:ea typeface="MS PGothic" panose="020B0600070205080204" pitchFamily="34" charset="-128"/>
              </a:rPr>
            </a:br>
            <a:r>
              <a:rPr lang="en-US" altLang="en-US" sz="600" i="1" dirty="0">
                <a:ea typeface="MS PGothic" panose="020B0600070205080204" pitchFamily="34" charset="-128"/>
              </a:rPr>
              <a:t> </a:t>
            </a:r>
          </a:p>
          <a:p>
            <a:pPr marL="0" indent="0">
              <a:buNone/>
            </a:pPr>
            <a:r>
              <a:rPr lang="en-US" altLang="en-US" dirty="0">
                <a:ea typeface="MS PGothic" panose="020B0600070205080204" pitchFamily="34" charset="-128"/>
              </a:rPr>
              <a:t>Let the final value of</a:t>
            </a:r>
            <a:r>
              <a:rPr lang="en-US" altLang="en-US" i="1" dirty="0">
                <a:ea typeface="MS PGothic" panose="020B0600070205080204" pitchFamily="34" charset="-128"/>
              </a:rPr>
              <a:t> </a:t>
            </a:r>
            <a:r>
              <a:rPr lang="en-US" altLang="en-US" i="1"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be </a:t>
            </a:r>
            <a:r>
              <a:rPr lang="en-US" altLang="en-US" i="1" dirty="0">
                <a:ea typeface="MS PGothic" panose="020B0600070205080204" pitchFamily="34" charset="-128"/>
              </a:rPr>
              <a:t>N</a:t>
            </a:r>
          </a:p>
          <a:p>
            <a:pPr marL="0" indent="0">
              <a:buNone/>
            </a:pPr>
            <a:r>
              <a:rPr lang="en-US" altLang="en-US" dirty="0">
                <a:ea typeface="MS PGothic" panose="020B0600070205080204" pitchFamily="34" charset="-128"/>
              </a:rPr>
              <a:t>2.  </a:t>
            </a:r>
            <a:r>
              <a:rPr lang="en-US" altLang="en-US" i="1" dirty="0">
                <a:ea typeface="MS PGothic" panose="020B0600070205080204" pitchFamily="34" charset="-128"/>
              </a:rPr>
              <a:t>Merge the runs (next slide)…..</a:t>
            </a:r>
            <a:endParaRPr lang="en-US" altLang="en-US" dirty="0">
              <a:ea typeface="MS PGothic" panose="020B0600070205080204" pitchFamily="34" charset="-128"/>
            </a:endParaRPr>
          </a:p>
        </p:txBody>
      </p:sp>
      <p:sp>
        <p:nvSpPr>
          <p:cNvPr id="39940" name="Text Box 4">
            <a:extLst>
              <a:ext uri="{FF2B5EF4-FFF2-40B4-BE49-F238E27FC236}">
                <a16:creationId xmlns:a16="http://schemas.microsoft.com/office/drawing/2014/main" id="{19586A7C-CFE1-4107-AB21-0043BE6F01B9}"/>
              </a:ext>
            </a:extLst>
          </p:cNvPr>
          <p:cNvSpPr txBox="1">
            <a:spLocks noChangeArrowheads="1"/>
          </p:cNvSpPr>
          <p:nvPr/>
        </p:nvSpPr>
        <p:spPr bwMode="auto">
          <a:xfrm>
            <a:off x="1775535" y="831950"/>
            <a:ext cx="4094825"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 Let </a:t>
            </a:r>
            <a:r>
              <a:rPr kumimoji="0" lang="en-US" altLang="en-US" sz="1275" i="1" dirty="0">
                <a:solidFill>
                  <a:srgbClr val="000000"/>
                </a:solidFill>
              </a:rPr>
              <a:t>M</a:t>
            </a:r>
            <a:r>
              <a:rPr kumimoji="0" lang="en-US" altLang="en-US" sz="1275" dirty="0">
                <a:solidFill>
                  <a:srgbClr val="000000"/>
                </a:solidFill>
              </a:rPr>
              <a:t> denote memory size (in pages). </a:t>
            </a:r>
          </a:p>
        </p:txBody>
      </p:sp>
    </p:spTree>
    <p:extLst>
      <p:ext uri="{BB962C8B-B14F-4D97-AF65-F5344CB8AC3E}">
        <p14:creationId xmlns:p14="http://schemas.microsoft.com/office/powerpoint/2010/main" val="2934678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B455E99A-6E33-4D71-AC5E-6946BAEB2C4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1987" name="Rectangle 3">
            <a:extLst>
              <a:ext uri="{FF2B5EF4-FFF2-40B4-BE49-F238E27FC236}">
                <a16:creationId xmlns:a16="http://schemas.microsoft.com/office/drawing/2014/main" id="{D55E9DD6-1995-4144-A54F-C000727D8C8B}"/>
              </a:ext>
            </a:extLst>
          </p:cNvPr>
          <p:cNvSpPr>
            <a:spLocks noGrp="1" noChangeArrowheads="1"/>
          </p:cNvSpPr>
          <p:nvPr>
            <p:ph idx="1"/>
          </p:nvPr>
        </p:nvSpPr>
        <p:spPr>
          <a:xfrm>
            <a:off x="1788851" y="876286"/>
            <a:ext cx="5612907" cy="2958782"/>
          </a:xfrm>
        </p:spPr>
        <p:txBody>
          <a:bodyPr/>
          <a:lstStyle/>
          <a:p>
            <a:pPr marL="0" indent="0">
              <a:buNone/>
            </a:pPr>
            <a:r>
              <a:rPr lang="en-US" altLang="en-US" b="1" dirty="0">
                <a:solidFill>
                  <a:srgbClr val="002060"/>
                </a:solidFill>
                <a:ea typeface="MS PGothic" panose="020B0600070205080204" pitchFamily="34" charset="-128"/>
              </a:rPr>
              <a:t>2.    </a:t>
            </a:r>
            <a:r>
              <a:rPr lang="en-US" altLang="en-US" b="1" dirty="0">
                <a:ea typeface="MS PGothic" panose="020B0600070205080204" pitchFamily="34" charset="-128"/>
              </a:rPr>
              <a:t>Merge the runs (N-way merge)</a:t>
            </a:r>
            <a:r>
              <a:rPr lang="en-US" altLang="en-US" dirty="0">
                <a:ea typeface="MS PGothic" panose="020B0600070205080204" pitchFamily="34" charset="-128"/>
              </a:rPr>
              <a:t>. We assume (for now) that </a:t>
            </a:r>
            <a:r>
              <a:rPr lang="en-US" altLang="en-US" i="1" dirty="0">
                <a:ea typeface="MS PGothic" panose="020B0600070205080204" pitchFamily="34" charset="-128"/>
              </a:rPr>
              <a:t>N</a:t>
            </a:r>
            <a:r>
              <a:rPr lang="en-US" altLang="en-US" dirty="0">
                <a:ea typeface="MS PGothic" panose="020B0600070205080204" pitchFamily="34" charset="-128"/>
              </a:rPr>
              <a:t> &lt; </a:t>
            </a:r>
            <a:r>
              <a:rPr lang="en-US" altLang="en-US" i="1" dirty="0">
                <a:ea typeface="MS PGothic" panose="020B0600070205080204" pitchFamily="34" charset="-128"/>
              </a:rPr>
              <a:t>M</a:t>
            </a:r>
            <a:r>
              <a:rPr lang="en-US" altLang="en-US" dirty="0">
                <a:ea typeface="MS PGothic" panose="020B0600070205080204" pitchFamily="34" charset="-128"/>
              </a:rPr>
              <a:t>. </a:t>
            </a:r>
          </a:p>
          <a:p>
            <a:pPr marL="342900" lvl="1" indent="0">
              <a:buNone/>
            </a:pPr>
            <a:r>
              <a:rPr lang="en-US" altLang="en-US" b="1" dirty="0">
                <a:solidFill>
                  <a:srgbClr val="FF9900"/>
                </a:solidFill>
                <a:ea typeface="MS PGothic" panose="020B0600070205080204" pitchFamily="34" charset="-128"/>
              </a:rPr>
              <a:t>1.</a:t>
            </a:r>
            <a:r>
              <a:rPr lang="en-US" altLang="en-US" dirty="0">
                <a:ea typeface="MS PGothic" panose="020B0600070205080204" pitchFamily="34" charset="-128"/>
              </a:rPr>
              <a:t>	Use </a:t>
            </a:r>
            <a:r>
              <a:rPr lang="en-US" altLang="en-US" i="1" dirty="0">
                <a:ea typeface="MS PGothic" panose="020B0600070205080204" pitchFamily="34" charset="-128"/>
              </a:rPr>
              <a:t>N</a:t>
            </a:r>
            <a:r>
              <a:rPr lang="en-US" altLang="en-US" dirty="0">
                <a:ea typeface="MS PGothic" panose="020B0600070205080204" pitchFamily="34" charset="-128"/>
              </a:rPr>
              <a:t> blocks of memory to buffer input runs, and 1 block to buffer 	output. Read the first block of each run into its buffer page</a:t>
            </a:r>
          </a:p>
          <a:p>
            <a:pPr marL="342900" lvl="1" indent="0">
              <a:buNone/>
            </a:pPr>
            <a:r>
              <a:rPr lang="en-US" altLang="en-US" b="1" dirty="0">
                <a:solidFill>
                  <a:srgbClr val="FF9900"/>
                </a:solidFill>
                <a:ea typeface="MS PGothic" panose="020B0600070205080204" pitchFamily="34" charset="-128"/>
              </a:rPr>
              <a:t>2.    </a:t>
            </a:r>
            <a:r>
              <a:rPr lang="en-US" altLang="en-US" b="1" dirty="0">
                <a:ea typeface="MS PGothic" panose="020B0600070205080204" pitchFamily="34" charset="-128"/>
              </a:rPr>
              <a:t>repeat</a:t>
            </a:r>
          </a:p>
          <a:p>
            <a:pPr marL="900113" lvl="2" indent="-257175">
              <a:buFont typeface="Monotype Sorts" pitchFamily="-65" charset="2"/>
              <a:buAutoNum type="arabicPeriod"/>
            </a:pPr>
            <a:r>
              <a:rPr lang="en-US" altLang="en-US" dirty="0">
                <a:ea typeface="MS PGothic" panose="020B0600070205080204" pitchFamily="34" charset="-128"/>
              </a:rPr>
              <a:t>Select the first record (in sort order) among all buffer pages</a:t>
            </a:r>
          </a:p>
          <a:p>
            <a:pPr marL="900113" lvl="2" indent="-257175">
              <a:buFont typeface="Monotype Sorts" pitchFamily="-65" charset="2"/>
              <a:buAutoNum type="arabicPeriod"/>
            </a:pPr>
            <a:r>
              <a:rPr lang="en-US" altLang="en-US" dirty="0">
                <a:ea typeface="MS PGothic" panose="020B0600070205080204" pitchFamily="34" charset="-128"/>
              </a:rPr>
              <a:t>Write the record to the output buffer.  If the output buffer is full write it to disk.</a:t>
            </a:r>
          </a:p>
          <a:p>
            <a:pPr marL="900113" lvl="2" indent="-257175">
              <a:buFont typeface="Monotype Sorts" pitchFamily="-65" charset="2"/>
              <a:buAutoNum type="arabicPeriod"/>
            </a:pPr>
            <a:r>
              <a:rPr lang="en-US" altLang="en-US" dirty="0">
                <a:ea typeface="MS PGothic" panose="020B0600070205080204" pitchFamily="34" charset="-128"/>
              </a:rPr>
              <a:t>Delete the record from its input buffer page.</a:t>
            </a:r>
            <a:br>
              <a:rPr lang="en-US" altLang="en-US" dirty="0">
                <a:ea typeface="MS PGothic" panose="020B0600070205080204" pitchFamily="34" charset="-128"/>
              </a:rPr>
            </a:br>
            <a:r>
              <a:rPr lang="en-US" altLang="en-US" b="1" dirty="0">
                <a:ea typeface="MS PGothic" panose="020B0600070205080204" pitchFamily="34" charset="-128"/>
              </a:rPr>
              <a:t>If</a:t>
            </a:r>
            <a:r>
              <a:rPr lang="en-US" altLang="en-US" dirty="0">
                <a:ea typeface="MS PGothic" panose="020B0600070205080204" pitchFamily="34" charset="-128"/>
              </a:rPr>
              <a:t> the buffer page becomes empty </a:t>
            </a:r>
            <a:r>
              <a:rPr lang="en-US" altLang="en-US" b="1" dirty="0">
                <a:ea typeface="MS PGothic" panose="020B0600070205080204" pitchFamily="34" charset="-128"/>
              </a:rPr>
              <a:t>then</a:t>
            </a:r>
            <a:br>
              <a:rPr lang="en-US" altLang="en-US" b="1" dirty="0">
                <a:ea typeface="MS PGothic" panose="020B0600070205080204" pitchFamily="34" charset="-128"/>
              </a:rPr>
            </a:br>
            <a:r>
              <a:rPr lang="en-US" altLang="en-US" dirty="0">
                <a:ea typeface="MS PGothic" panose="020B0600070205080204" pitchFamily="34" charset="-128"/>
              </a:rPr>
              <a:t>   read the next block (if any) of the run into the buffer. </a:t>
            </a:r>
          </a:p>
          <a:p>
            <a:pPr marL="342900" lvl="1" indent="0">
              <a:buNone/>
            </a:pPr>
            <a:r>
              <a:rPr lang="en-US" altLang="en-US" b="1" dirty="0">
                <a:solidFill>
                  <a:srgbClr val="FF9900"/>
                </a:solidFill>
                <a:ea typeface="MS PGothic" panose="020B0600070205080204" pitchFamily="34" charset="-128"/>
              </a:rPr>
              <a:t>3.</a:t>
            </a:r>
            <a:r>
              <a:rPr lang="en-US" altLang="en-US" b="1" dirty="0">
                <a:ea typeface="MS PGothic" panose="020B0600070205080204" pitchFamily="34" charset="-128"/>
              </a:rPr>
              <a:t>    until</a:t>
            </a:r>
            <a:r>
              <a:rPr lang="en-US" altLang="en-US" dirty="0">
                <a:ea typeface="MS PGothic" panose="020B0600070205080204" pitchFamily="34" charset="-128"/>
              </a:rPr>
              <a:t> all input buffer pages are empty:</a:t>
            </a:r>
          </a:p>
        </p:txBody>
      </p:sp>
    </p:spTree>
    <p:extLst>
      <p:ext uri="{BB962C8B-B14F-4D97-AF65-F5344CB8AC3E}">
        <p14:creationId xmlns:p14="http://schemas.microsoft.com/office/powerpoint/2010/main" val="854183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Reminder: Table, Tuple, File, Block, Record</a:t>
            </a:r>
          </a:p>
        </p:txBody>
      </p:sp>
      <p:sp>
        <p:nvSpPr>
          <p:cNvPr id="7" name="Content Placeholder 2">
            <a:extLst>
              <a:ext uri="{FF2B5EF4-FFF2-40B4-BE49-F238E27FC236}">
                <a16:creationId xmlns:a16="http://schemas.microsoft.com/office/drawing/2014/main" id="{4A4CA90A-271A-2848-B071-F94ADDD3C033}"/>
              </a:ext>
            </a:extLst>
          </p:cNvPr>
          <p:cNvSpPr>
            <a:spLocks noGrp="1"/>
          </p:cNvSpPr>
          <p:nvPr>
            <p:ph sz="half" idx="1"/>
          </p:nvPr>
        </p:nvSpPr>
        <p:spPr>
          <a:xfrm>
            <a:off x="457199" y="2412832"/>
            <a:ext cx="8413845" cy="2292518"/>
          </a:xfrm>
        </p:spPr>
        <p:txBody>
          <a:bodyPr>
            <a:normAutofit fontScale="85000" lnSpcReduction="20000"/>
          </a:bodyPr>
          <a:lstStyle/>
          <a:p>
            <a:pPr>
              <a:lnSpc>
                <a:spcPct val="120000"/>
              </a:lnSpc>
              <a:spcBef>
                <a:spcPts val="0"/>
              </a:spcBef>
              <a:spcAft>
                <a:spcPts val="200"/>
              </a:spcAft>
            </a:pPr>
            <a:r>
              <a:rPr lang="en-US" dirty="0"/>
              <a:t>Some terms:</a:t>
            </a:r>
          </a:p>
          <a:p>
            <a:pPr lvl="1">
              <a:lnSpc>
                <a:spcPct val="120000"/>
              </a:lnSpc>
              <a:spcBef>
                <a:spcPts val="0"/>
              </a:spcBef>
              <a:spcAft>
                <a:spcPts val="200"/>
              </a:spcAft>
            </a:pPr>
            <a:r>
              <a:rPr lang="en-US" dirty="0"/>
              <a:t>A block is a chunk of storage and the unit of of transfer between memory and a disk.</a:t>
            </a:r>
          </a:p>
          <a:p>
            <a:pPr lvl="1">
              <a:lnSpc>
                <a:spcPct val="120000"/>
              </a:lnSpc>
              <a:spcBef>
                <a:spcPts val="0"/>
              </a:spcBef>
              <a:spcAft>
                <a:spcPts val="200"/>
              </a:spcAft>
            </a:pPr>
            <a:r>
              <a:rPr lang="en-US" dirty="0"/>
              <a:t>A file is a collection of blocks (used blocks, free blocks).</a:t>
            </a:r>
          </a:p>
          <a:p>
            <a:pPr lvl="1">
              <a:lnSpc>
                <a:spcPct val="120000"/>
              </a:lnSpc>
              <a:spcBef>
                <a:spcPts val="0"/>
              </a:spcBef>
              <a:spcAft>
                <a:spcPts val="200"/>
              </a:spcAft>
            </a:pPr>
            <a:r>
              <a:rPr lang="en-US" dirty="0"/>
              <a:t>A block contains free space (to hold records) and records.</a:t>
            </a:r>
          </a:p>
          <a:p>
            <a:pPr lvl="1">
              <a:lnSpc>
                <a:spcPct val="120000"/>
              </a:lnSpc>
              <a:spcBef>
                <a:spcPts val="0"/>
              </a:spcBef>
              <a:spcAft>
                <a:spcPts val="200"/>
              </a:spcAft>
            </a:pPr>
            <a:r>
              <a:rPr lang="en-US" dirty="0"/>
              <a:t>A row/tuple is a record. Normally, a row is stored and transferred as a unit.</a:t>
            </a:r>
          </a:p>
          <a:p>
            <a:pPr>
              <a:lnSpc>
                <a:spcPct val="120000"/>
              </a:lnSpc>
              <a:spcBef>
                <a:spcPts val="0"/>
              </a:spcBef>
              <a:spcAft>
                <a:spcPts val="200"/>
              </a:spcAft>
            </a:pPr>
            <a:r>
              <a:rPr lang="en-US" dirty="0"/>
              <a:t>Reading or writing a block involves:</a:t>
            </a:r>
          </a:p>
          <a:p>
            <a:pPr lvl="1">
              <a:lnSpc>
                <a:spcPct val="120000"/>
              </a:lnSpc>
              <a:spcBef>
                <a:spcPts val="0"/>
              </a:spcBef>
              <a:spcAft>
                <a:spcPts val="200"/>
              </a:spcAft>
            </a:pPr>
            <a:r>
              <a:rPr lang="en-US" dirty="0"/>
              <a:t>Seek</a:t>
            </a:r>
          </a:p>
          <a:p>
            <a:pPr lvl="1">
              <a:lnSpc>
                <a:spcPct val="120000"/>
              </a:lnSpc>
              <a:spcBef>
                <a:spcPts val="0"/>
              </a:spcBef>
              <a:spcAft>
                <a:spcPts val="200"/>
              </a:spcAft>
            </a:pPr>
            <a:r>
              <a:rPr lang="en-US" dirty="0"/>
              <a:t>Rotate</a:t>
            </a:r>
          </a:p>
          <a:p>
            <a:pPr lvl="1">
              <a:lnSpc>
                <a:spcPct val="120000"/>
              </a:lnSpc>
              <a:spcBef>
                <a:spcPts val="0"/>
              </a:spcBef>
              <a:spcAft>
                <a:spcPts val="200"/>
              </a:spcAft>
            </a:pPr>
            <a:r>
              <a:rPr lang="en-US" dirty="0"/>
              <a:t>Transfer latency</a:t>
            </a:r>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p:txBody>
      </p:sp>
      <p:pic>
        <p:nvPicPr>
          <p:cNvPr id="3" name="Picture 2">
            <a:extLst>
              <a:ext uri="{FF2B5EF4-FFF2-40B4-BE49-F238E27FC236}">
                <a16:creationId xmlns:a16="http://schemas.microsoft.com/office/drawing/2014/main" id="{5391FDB2-6E93-AA4B-9EFE-97DC0650F999}"/>
              </a:ext>
            </a:extLst>
          </p:cNvPr>
          <p:cNvPicPr>
            <a:picLocks noChangeAspect="1"/>
          </p:cNvPicPr>
          <p:nvPr/>
        </p:nvPicPr>
        <p:blipFill>
          <a:blip r:embed="rId2"/>
          <a:stretch>
            <a:fillRect/>
          </a:stretch>
        </p:blipFill>
        <p:spPr>
          <a:xfrm>
            <a:off x="838200" y="590550"/>
            <a:ext cx="7467600" cy="1822282"/>
          </a:xfrm>
          <a:prstGeom prst="rect">
            <a:avLst/>
          </a:prstGeom>
        </p:spPr>
      </p:pic>
      <p:sp>
        <p:nvSpPr>
          <p:cNvPr id="4" name="TextBox 3">
            <a:extLst>
              <a:ext uri="{FF2B5EF4-FFF2-40B4-BE49-F238E27FC236}">
                <a16:creationId xmlns:a16="http://schemas.microsoft.com/office/drawing/2014/main" id="{19C3FF07-6688-1140-9665-CF41EBEBF677}"/>
              </a:ext>
            </a:extLst>
          </p:cNvPr>
          <p:cNvSpPr txBox="1"/>
          <p:nvPr/>
        </p:nvSpPr>
        <p:spPr>
          <a:xfrm>
            <a:off x="3276600" y="4065837"/>
            <a:ext cx="5483168" cy="338554"/>
          </a:xfrm>
          <a:prstGeom prst="rect">
            <a:avLst/>
          </a:prstGeom>
          <a:noFill/>
        </p:spPr>
        <p:txBody>
          <a:bodyPr wrap="none" rtlCol="0">
            <a:spAutoFit/>
          </a:bodyPr>
          <a:lstStyle/>
          <a:p>
            <a:r>
              <a:rPr lang="en-US" sz="1600" dirty="0"/>
              <a:t>Reading and writing a byte requires reading and writing a block.</a:t>
            </a:r>
          </a:p>
        </p:txBody>
      </p:sp>
    </p:spTree>
    <p:extLst>
      <p:ext uri="{BB962C8B-B14F-4D97-AF65-F5344CB8AC3E}">
        <p14:creationId xmlns:p14="http://schemas.microsoft.com/office/powerpoint/2010/main" val="407634968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a:extLst>
              <a:ext uri="{FF2B5EF4-FFF2-40B4-BE49-F238E27FC236}">
                <a16:creationId xmlns:a16="http://schemas.microsoft.com/office/drawing/2014/main" id="{7F8477BF-A00E-4926-BD0B-683BCBA00AA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4035" name="Rectangle 3">
            <a:extLst>
              <a:ext uri="{FF2B5EF4-FFF2-40B4-BE49-F238E27FC236}">
                <a16:creationId xmlns:a16="http://schemas.microsoft.com/office/drawing/2014/main" id="{08BC4BBE-E990-4F52-8483-E23470A741FA}"/>
              </a:ext>
            </a:extLst>
          </p:cNvPr>
          <p:cNvSpPr>
            <a:spLocks noGrp="1" noChangeArrowheads="1"/>
          </p:cNvSpPr>
          <p:nvPr>
            <p:ph idx="1"/>
          </p:nvPr>
        </p:nvSpPr>
        <p:spPr>
          <a:xfrm>
            <a:off x="1775534" y="871993"/>
            <a:ext cx="5611856" cy="2051683"/>
          </a:xfrm>
        </p:spPr>
        <p:txBody>
          <a:bodyPr/>
          <a:lstStyle/>
          <a:p>
            <a:pPr>
              <a:tabLst>
                <a:tab pos="1590675" algn="l"/>
              </a:tabLst>
            </a:pPr>
            <a:r>
              <a:rPr lang="en-US" altLang="en-US" dirty="0">
                <a:ea typeface="MS PGothic" panose="020B0600070205080204" pitchFamily="34" charset="-128"/>
              </a:rPr>
              <a:t>If </a:t>
            </a:r>
            <a:r>
              <a:rPr lang="en-US" altLang="en-US" i="1" dirty="0">
                <a:ea typeface="MS PGothic" panose="020B0600070205080204" pitchFamily="34" charset="-128"/>
              </a:rPr>
              <a:t>N</a:t>
            </a:r>
            <a:r>
              <a:rPr lang="en-US" altLang="en-US"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several merge </a:t>
            </a:r>
            <a:r>
              <a:rPr lang="en-US" altLang="en-US" i="1" dirty="0">
                <a:ea typeface="MS PGothic" panose="020B0600070205080204" pitchFamily="34" charset="-128"/>
                <a:sym typeface="Symbol" panose="05050102010706020507" pitchFamily="18" charset="2"/>
              </a:rPr>
              <a:t>passes</a:t>
            </a:r>
            <a:r>
              <a:rPr lang="en-US" altLang="en-US" dirty="0">
                <a:ea typeface="MS PGothic" panose="020B0600070205080204" pitchFamily="34" charset="-128"/>
                <a:sym typeface="Symbol" panose="05050102010706020507" pitchFamily="18" charset="2"/>
              </a:rPr>
              <a:t> are required.</a:t>
            </a:r>
          </a:p>
          <a:p>
            <a:pPr lvl="1">
              <a:tabLst>
                <a:tab pos="1590675" algn="l"/>
              </a:tabLst>
            </a:pPr>
            <a:r>
              <a:rPr lang="en-US" altLang="en-US" dirty="0">
                <a:ea typeface="MS PGothic" panose="020B0600070205080204" pitchFamily="34" charset="-128"/>
              </a:rPr>
              <a:t>In each pass, contiguous groups of </a:t>
            </a:r>
            <a:r>
              <a:rPr lang="en-US" altLang="en-US" i="1" dirty="0">
                <a:ea typeface="MS PGothic" panose="020B0600070205080204" pitchFamily="34" charset="-128"/>
              </a:rPr>
              <a:t>M </a:t>
            </a:r>
            <a:r>
              <a:rPr lang="en-US" altLang="en-US" dirty="0">
                <a:ea typeface="MS PGothic" panose="020B0600070205080204" pitchFamily="34" charset="-128"/>
              </a:rPr>
              <a:t>- 1 runs are merged. </a:t>
            </a:r>
          </a:p>
          <a:p>
            <a:pPr lvl="1">
              <a:tabLst>
                <a:tab pos="1590675" algn="l"/>
              </a:tabLst>
            </a:pPr>
            <a:r>
              <a:rPr lang="en-US" altLang="en-US" dirty="0">
                <a:ea typeface="MS PGothic" panose="020B0600070205080204" pitchFamily="34" charset="-128"/>
              </a:rPr>
              <a:t>A pass reduces the number of runs by a factor of </a:t>
            </a:r>
            <a:r>
              <a:rPr lang="en-US" altLang="en-US" i="1" dirty="0">
                <a:ea typeface="MS PGothic" panose="020B0600070205080204" pitchFamily="34" charset="-128"/>
              </a:rPr>
              <a:t>M</a:t>
            </a:r>
            <a:r>
              <a:rPr lang="en-US" altLang="en-US" dirty="0">
                <a:ea typeface="MS PGothic" panose="020B0600070205080204" pitchFamily="34" charset="-128"/>
              </a:rPr>
              <a:t> -1, and creates runs longer by the same factor. </a:t>
            </a:r>
          </a:p>
          <a:p>
            <a:pPr lvl="2">
              <a:tabLst>
                <a:tab pos="1590675" algn="l"/>
              </a:tabLst>
            </a:pPr>
            <a:r>
              <a:rPr lang="en-US" altLang="en-US" dirty="0">
                <a:ea typeface="MS PGothic" panose="020B0600070205080204" pitchFamily="34" charset="-128"/>
              </a:rPr>
              <a:t>E.g.  If M=11, and there are 90 runs, one pass reduces the number of runs to 9, each 10 times the size of the initial runs</a:t>
            </a:r>
          </a:p>
          <a:p>
            <a:pPr lvl="1">
              <a:tabLst>
                <a:tab pos="1590675" algn="l"/>
              </a:tabLst>
            </a:pPr>
            <a:r>
              <a:rPr lang="en-US" altLang="en-US" dirty="0">
                <a:ea typeface="MS PGothic" panose="020B0600070205080204" pitchFamily="34" charset="-128"/>
              </a:rPr>
              <a:t>Repeated passes are performed till all runs have been merged into one.</a:t>
            </a:r>
          </a:p>
        </p:txBody>
      </p:sp>
    </p:spTree>
    <p:extLst>
      <p:ext uri="{BB962C8B-B14F-4D97-AF65-F5344CB8AC3E}">
        <p14:creationId xmlns:p14="http://schemas.microsoft.com/office/powerpoint/2010/main" val="33688650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026">
            <a:extLst>
              <a:ext uri="{FF2B5EF4-FFF2-40B4-BE49-F238E27FC236}">
                <a16:creationId xmlns:a16="http://schemas.microsoft.com/office/drawing/2014/main" id="{DFC73E65-9AFD-4ECD-9AF3-77E9B19EF8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6083" name="Rectangle 1027">
            <a:extLst>
              <a:ext uri="{FF2B5EF4-FFF2-40B4-BE49-F238E27FC236}">
                <a16:creationId xmlns:a16="http://schemas.microsoft.com/office/drawing/2014/main" id="{DE302D56-8B04-422C-8D1F-3315935AFB94}"/>
              </a:ext>
            </a:extLst>
          </p:cNvPr>
          <p:cNvSpPr>
            <a:spLocks noGrp="1" noChangeArrowheads="1"/>
          </p:cNvSpPr>
          <p:nvPr>
            <p:ph idx="1"/>
          </p:nvPr>
        </p:nvSpPr>
        <p:spPr>
          <a:xfrm>
            <a:off x="1788851" y="862969"/>
            <a:ext cx="5632881" cy="3161594"/>
          </a:xfrm>
        </p:spPr>
        <p:txBody>
          <a:bodyPr/>
          <a:lstStyle/>
          <a:p>
            <a:pPr>
              <a:lnSpc>
                <a:spcPct val="90000"/>
              </a:lnSpc>
            </a:pPr>
            <a:r>
              <a:rPr lang="en-US" altLang="en-US" dirty="0">
                <a:ea typeface="MS PGothic" panose="020B0600070205080204" pitchFamily="34" charset="-128"/>
              </a:rPr>
              <a:t>Cost analysis:</a:t>
            </a:r>
          </a:p>
          <a:p>
            <a:pPr lvl="1">
              <a:lnSpc>
                <a:spcPct val="90000"/>
              </a:lnSpc>
            </a:pPr>
            <a:r>
              <a:rPr lang="en-US" altLang="en-US" dirty="0">
                <a:ea typeface="MS PGothic" panose="020B0600070205080204" pitchFamily="34" charset="-128"/>
              </a:rPr>
              <a:t>1  block per run leads to too many seeks during merge</a:t>
            </a:r>
          </a:p>
          <a:p>
            <a:pPr lvl="2">
              <a:lnSpc>
                <a:spcPct val="90000"/>
              </a:lnSpc>
            </a:pPr>
            <a:r>
              <a:rPr lang="en-US" altLang="en-US" dirty="0">
                <a:ea typeface="MS PGothic" panose="020B0600070205080204" pitchFamily="34" charset="-128"/>
              </a:rPr>
              <a:t>Instead use </a:t>
            </a:r>
            <a:r>
              <a:rPr lang="en-US" altLang="en-US" i="1" dirty="0">
                <a:ea typeface="MS PGothic" panose="020B0600070205080204" pitchFamily="34" charset="-128"/>
              </a:rPr>
              <a:t>b</a:t>
            </a:r>
            <a:r>
              <a:rPr lang="en-US" altLang="en-US" i="1" baseline="-25000" dirty="0">
                <a:ea typeface="MS PGothic" panose="020B0600070205080204" pitchFamily="34" charset="-128"/>
              </a:rPr>
              <a:t>b</a:t>
            </a:r>
            <a:r>
              <a:rPr lang="en-US" altLang="en-US" dirty="0">
                <a:ea typeface="MS PGothic" panose="020B0600070205080204" pitchFamily="34" charset="-128"/>
              </a:rPr>
              <a:t> buffer blocks per run</a:t>
            </a:r>
            <a:endParaRPr lang="en-US" altLang="en-US" baseline="-25000" dirty="0">
              <a:ea typeface="MS PGothic" panose="020B0600070205080204" pitchFamily="34" charset="-128"/>
            </a:endParaRPr>
          </a:p>
          <a:p>
            <a:pPr lvl="3">
              <a:lnSpc>
                <a:spcPct val="90000"/>
              </a:lnSpc>
              <a:buFont typeface="Times New Roman" panose="02020603050405020304" pitchFamily="18" charset="0"/>
              <a:buNone/>
            </a:pPr>
            <a:r>
              <a:rPr lang="en-US" altLang="en-US" dirty="0">
                <a:ea typeface="MS PGothic" panose="020B0600070205080204" pitchFamily="34" charset="-128"/>
                <a:sym typeface="Wingdings" panose="05000000000000000000" pitchFamily="2" charset="2"/>
              </a:rPr>
              <a:t> </a:t>
            </a:r>
            <a:r>
              <a:rPr lang="en-US" altLang="en-US" dirty="0">
                <a:ea typeface="MS PGothic" panose="020B0600070205080204" pitchFamily="34" charset="-128"/>
                <a:sym typeface="Symbol" panose="05050102010706020507" pitchFamily="18" charset="2"/>
              </a:rPr>
              <a:t>read/write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blocks at a time</a:t>
            </a:r>
          </a:p>
          <a:p>
            <a:pPr lvl="2">
              <a:lnSpc>
                <a:spcPct val="90000"/>
              </a:lnSpc>
            </a:pPr>
            <a:r>
              <a:rPr lang="en-US" altLang="en-US" dirty="0">
                <a:ea typeface="MS PGothic" panose="020B0600070205080204" pitchFamily="34" charset="-128"/>
              </a:rPr>
              <a:t>Can merge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M/b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–1 runs in one pass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Total number of merge passes required: </a:t>
            </a:r>
            <a:r>
              <a:rPr lang="en-US" altLang="en-US" dirty="0">
                <a:ea typeface="MS PGothic" panose="020B0600070205080204" pitchFamily="34" charset="-128"/>
                <a:sym typeface="Symbol" panose="05050102010706020507" pitchFamily="18" charset="2"/>
              </a:rPr>
              <a:t>log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lnSpc>
                <a:spcPct val="90000"/>
              </a:lnSpc>
            </a:pPr>
            <a:r>
              <a:rPr lang="en-US" altLang="en-US" dirty="0">
                <a:ea typeface="MS PGothic" panose="020B0600070205080204" pitchFamily="34" charset="-128"/>
              </a:rPr>
              <a:t>Block transfers for initial run creation as well as in each pass is 2</a:t>
            </a:r>
            <a:r>
              <a:rPr lang="en-US" altLang="en-US" i="1" dirty="0">
                <a:ea typeface="MS PGothic" panose="020B0600070205080204" pitchFamily="34" charset="-128"/>
              </a:rPr>
              <a:t>b</a:t>
            </a:r>
            <a:r>
              <a:rPr lang="en-US" altLang="en-US" i="1" baseline="-25000" dirty="0">
                <a:ea typeface="MS PGothic" panose="020B0600070205080204" pitchFamily="34" charset="-128"/>
              </a:rPr>
              <a:t>r</a:t>
            </a:r>
            <a:endParaRPr lang="en-US" altLang="en-US" dirty="0">
              <a:ea typeface="MS PGothic" panose="020B0600070205080204" pitchFamily="34" charset="-128"/>
            </a:endParaRPr>
          </a:p>
          <a:p>
            <a:pPr lvl="2">
              <a:lnSpc>
                <a:spcPct val="90000"/>
              </a:lnSpc>
            </a:pPr>
            <a:r>
              <a:rPr lang="en-US" altLang="en-US" dirty="0">
                <a:ea typeface="MS PGothic" panose="020B0600070205080204" pitchFamily="34" charset="-128"/>
              </a:rPr>
              <a:t>for final pass, we don</a:t>
            </a:r>
            <a:r>
              <a:rPr lang="ja-JP" altLang="en-US" dirty="0">
                <a:ea typeface="MS PGothic" panose="020B0600070205080204" pitchFamily="34" charset="-128"/>
              </a:rPr>
              <a:t>’</a:t>
            </a:r>
            <a:r>
              <a:rPr lang="en-US" altLang="ja-JP" dirty="0">
                <a:ea typeface="MS PGothic" panose="020B0600070205080204" pitchFamily="34" charset="-128"/>
              </a:rPr>
              <a:t>t count write cost </a:t>
            </a:r>
          </a:p>
          <a:p>
            <a:pPr lvl="3">
              <a:lnSpc>
                <a:spcPct val="90000"/>
              </a:lnSpc>
            </a:pPr>
            <a:r>
              <a:rPr lang="en-US" altLang="en-US" dirty="0">
                <a:ea typeface="MS PGothic" panose="020B0600070205080204" pitchFamily="34" charset="-128"/>
              </a:rPr>
              <a:t>we ignore final write cost for all operations since the output of an operation may be sent to the parent operation without being written to disk</a:t>
            </a:r>
          </a:p>
          <a:p>
            <a:pPr lvl="2">
              <a:lnSpc>
                <a:spcPct val="90000"/>
              </a:lnSpc>
            </a:pPr>
            <a:r>
              <a:rPr lang="en-US" altLang="en-US" dirty="0">
                <a:ea typeface="MS PGothic" panose="020B0600070205080204" pitchFamily="34" charset="-128"/>
              </a:rPr>
              <a:t>Thus total number of block transfers for external sorting:</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log</a:t>
            </a:r>
            <a:r>
              <a:rPr lang="en-US" altLang="en-US" i="1"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+ 1) 	</a:t>
            </a:r>
          </a:p>
          <a:p>
            <a:pPr lvl="1">
              <a:lnSpc>
                <a:spcPct val="90000"/>
              </a:lnSpc>
            </a:pPr>
            <a:r>
              <a:rPr lang="en-US" altLang="en-US" dirty="0">
                <a:ea typeface="MS PGothic" panose="020B0600070205080204" pitchFamily="34" charset="-128"/>
                <a:sym typeface="Symbol" panose="05050102010706020507" pitchFamily="18" charset="2"/>
              </a:rPr>
              <a:t>Seeks: next slide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3724456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37F47688-C60A-4B93-A080-91044678DA5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8131" name="Rectangle 3">
            <a:extLst>
              <a:ext uri="{FF2B5EF4-FFF2-40B4-BE49-F238E27FC236}">
                <a16:creationId xmlns:a16="http://schemas.microsoft.com/office/drawing/2014/main" id="{00ABE10F-E8EA-413F-AB31-270B5A8638C8}"/>
              </a:ext>
            </a:extLst>
          </p:cNvPr>
          <p:cNvSpPr>
            <a:spLocks noGrp="1" noChangeArrowheads="1"/>
          </p:cNvSpPr>
          <p:nvPr>
            <p:ph idx="1"/>
          </p:nvPr>
        </p:nvSpPr>
        <p:spPr>
          <a:xfrm>
            <a:off x="1788851" y="871993"/>
            <a:ext cx="5327828" cy="2376533"/>
          </a:xfrm>
        </p:spPr>
        <p:txBody>
          <a:bodyPr/>
          <a:lstStyle/>
          <a:p>
            <a:r>
              <a:rPr lang="en-US" altLang="en-US" dirty="0">
                <a:ea typeface="MS PGothic" panose="020B0600070205080204" pitchFamily="34" charset="-128"/>
              </a:rPr>
              <a:t>Cost of seeks</a:t>
            </a:r>
          </a:p>
          <a:p>
            <a:pPr lvl="1"/>
            <a:r>
              <a:rPr lang="en-US" altLang="en-US" dirty="0">
                <a:ea typeface="MS PGothic" panose="020B0600070205080204" pitchFamily="34" charset="-128"/>
              </a:rPr>
              <a:t>During run generation: one seek to read each run and one seek to write each run</a:t>
            </a:r>
          </a:p>
          <a:p>
            <a:pPr lvl="2"/>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a:t>
            </a:r>
          </a:p>
          <a:p>
            <a:pPr lvl="1"/>
            <a:r>
              <a:rPr lang="en-US" altLang="en-US" dirty="0">
                <a:ea typeface="MS PGothic" panose="020B0600070205080204" pitchFamily="34" charset="-128"/>
                <a:sym typeface="Symbol" panose="05050102010706020507" pitchFamily="18" charset="2"/>
              </a:rPr>
              <a:t>During the merge phase</a:t>
            </a:r>
          </a:p>
          <a:p>
            <a:pPr lvl="2"/>
            <a:r>
              <a:rPr lang="en-US" altLang="en-US" dirty="0">
                <a:ea typeface="MS PGothic" panose="020B0600070205080204" pitchFamily="34" charset="-128"/>
                <a:sym typeface="Symbol" panose="05050102010706020507" pitchFamily="18" charset="2"/>
              </a:rPr>
              <a:t>Need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 for each merge pass </a:t>
            </a:r>
          </a:p>
          <a:p>
            <a:pPr lvl="3"/>
            <a:r>
              <a:rPr lang="en-US" altLang="en-US" dirty="0">
                <a:ea typeface="MS PGothic" panose="020B0600070205080204" pitchFamily="34" charset="-128"/>
                <a:sym typeface="Symbol" panose="05050102010706020507" pitchFamily="18" charset="2"/>
              </a:rPr>
              <a:t>except the final one which does not require a write</a:t>
            </a:r>
          </a:p>
          <a:p>
            <a:pPr lvl="2"/>
            <a:r>
              <a:rPr lang="en-US" altLang="en-US" dirty="0">
                <a:ea typeface="MS PGothic" panose="020B0600070205080204" pitchFamily="34" charset="-128"/>
                <a:sym typeface="Symbol" panose="05050102010706020507" pitchFamily="18" charset="2"/>
              </a:rPr>
              <a:t>Total number of seeks: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-1)</a:t>
            </a:r>
          </a:p>
        </p:txBody>
      </p:sp>
    </p:spTree>
    <p:extLst>
      <p:ext uri="{BB962C8B-B14F-4D97-AF65-F5344CB8AC3E}">
        <p14:creationId xmlns:p14="http://schemas.microsoft.com/office/powerpoint/2010/main" val="687369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p:txBody>
      </p:sp>
    </p:spTree>
    <p:extLst>
      <p:ext uri="{BB962C8B-B14F-4D97-AF65-F5344CB8AC3E}">
        <p14:creationId xmlns:p14="http://schemas.microsoft.com/office/powerpoint/2010/main" val="41955296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extLst>
      <p:ext uri="{BB962C8B-B14F-4D97-AF65-F5344CB8AC3E}">
        <p14:creationId xmlns:p14="http://schemas.microsoft.com/office/powerpoint/2010/main" val="1415256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857CDEC3-6BD7-4F5B-9D23-EF0F2519ACC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 (Cont.)</a:t>
            </a:r>
          </a:p>
        </p:txBody>
      </p:sp>
      <p:sp>
        <p:nvSpPr>
          <p:cNvPr id="54275" name="Rectangle 3">
            <a:extLst>
              <a:ext uri="{FF2B5EF4-FFF2-40B4-BE49-F238E27FC236}">
                <a16:creationId xmlns:a16="http://schemas.microsoft.com/office/drawing/2014/main" id="{F91C2E64-0FB9-436E-9F23-CCE048FE2E75}"/>
              </a:ext>
            </a:extLst>
          </p:cNvPr>
          <p:cNvSpPr>
            <a:spLocks noGrp="1" noChangeArrowheads="1"/>
          </p:cNvSpPr>
          <p:nvPr>
            <p:ph idx="1"/>
          </p:nvPr>
        </p:nvSpPr>
        <p:spPr>
          <a:xfrm>
            <a:off x="1785848" y="873919"/>
            <a:ext cx="5675834" cy="3902869"/>
          </a:xfrm>
        </p:spPr>
        <p:txBody>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sz="1500" i="1" dirty="0">
                <a:ea typeface="MS PGothic" panose="020B0600070205080204" pitchFamily="34" charset="-128"/>
              </a:rPr>
              <a:t>n</a:t>
            </a:r>
            <a:r>
              <a:rPr lang="en-US" altLang="en-US" sz="1500" i="1" baseline="-25000" dirty="0">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b</a:t>
            </a:r>
            <a:r>
              <a:rPr lang="en-US" altLang="en-US" sz="1500" i="1" baseline="-25000" dirty="0">
                <a:ea typeface="MS PGothic" panose="020B0600070205080204" pitchFamily="34" charset="-128"/>
                <a:sym typeface="Symbol" panose="05050102010706020507" pitchFamily="18" charset="2"/>
              </a:rPr>
              <a:t>s</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plus  </a:t>
            </a:r>
            <a:r>
              <a:rPr lang="en-US" altLang="en-US" sz="1500" i="1" dirty="0" err="1">
                <a:ea typeface="MS PGothic" panose="020B0600070205080204" pitchFamily="34" charset="-128"/>
              </a:rPr>
              <a:t>n</a:t>
            </a:r>
            <a:r>
              <a:rPr lang="en-US" altLang="en-US" sz="1500" i="1" baseline="-25000" dirty="0" err="1">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seeks</a:t>
            </a:r>
            <a:endParaRPr lang="en-US" altLang="en-US" sz="1200" dirty="0">
              <a:ea typeface="MS PGothic" panose="020B0600070205080204" pitchFamily="34" charset="-128"/>
              <a:sym typeface="Symbol" panose="05050102010706020507" pitchFamily="18" charset="2"/>
            </a:endParaRP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p>
        </p:txBody>
      </p:sp>
    </p:spTree>
    <p:extLst>
      <p:ext uri="{BB962C8B-B14F-4D97-AF65-F5344CB8AC3E}">
        <p14:creationId xmlns:p14="http://schemas.microsoft.com/office/powerpoint/2010/main" val="42348355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DE19C081-1E63-4543-8D37-D34F578D99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a:t>
            </a:r>
          </a:p>
        </p:txBody>
      </p:sp>
      <p:sp>
        <p:nvSpPr>
          <p:cNvPr id="56323" name="Rectangle 3">
            <a:extLst>
              <a:ext uri="{FF2B5EF4-FFF2-40B4-BE49-F238E27FC236}">
                <a16:creationId xmlns:a16="http://schemas.microsoft.com/office/drawing/2014/main" id="{F271E85F-D50F-4FAC-81D5-291C4D3EA4BF}"/>
              </a:ext>
            </a:extLst>
          </p:cNvPr>
          <p:cNvSpPr>
            <a:spLocks noGrp="1" noChangeArrowheads="1"/>
          </p:cNvSpPr>
          <p:nvPr>
            <p:ph idx="1"/>
          </p:nvPr>
        </p:nvSpPr>
        <p:spPr>
          <a:xfrm>
            <a:off x="1788851" y="874358"/>
            <a:ext cx="5095578" cy="2394581"/>
          </a:xfrm>
        </p:spPr>
        <p:txBody>
          <a:bodyPr/>
          <a:lstStyle/>
          <a:p>
            <a:pPr>
              <a:tabLst>
                <a:tab pos="303610" algn="l"/>
                <a:tab pos="595313" algn="l"/>
                <a:tab pos="898922" algn="l"/>
                <a:tab pos="1158479" algn="l"/>
                <a:tab pos="1418035" algn="l"/>
              </a:tabLst>
            </a:pPr>
            <a:r>
              <a:rPr lang="en-US" altLang="en-US" dirty="0">
                <a:ea typeface="MS PGothic" panose="020B0600070205080204" pitchFamily="34" charset="-128"/>
              </a:rPr>
              <a:t>Variant of nested-loop join in which every block of inner relation is paired with every block of outer relation.</a:t>
            </a:r>
          </a:p>
          <a:p>
            <a:pPr>
              <a:buNone/>
              <a:tabLst>
                <a:tab pos="303610" algn="l"/>
                <a:tab pos="595313" algn="l"/>
                <a:tab pos="898922" algn="l"/>
                <a:tab pos="1158479" algn="l"/>
                <a:tab pos="1418035" algn="l"/>
              </a:tabLst>
            </a:pPr>
            <a:r>
              <a:rPr lang="en-US" altLang="en-US" dirty="0">
                <a:ea typeface="MS PGothic" panose="020B0600070205080204" pitchFamily="34" charset="-128"/>
              </a:rPr>
              <a:t>		</a:t>
            </a:r>
            <a:r>
              <a:rPr lang="en-US" altLang="en-US" b="1" dirty="0">
                <a:ea typeface="MS PGothic" panose="020B0600070205080204" pitchFamily="34" charset="-128"/>
              </a:rPr>
              <a:t>for each </a:t>
            </a:r>
            <a:r>
              <a:rPr lang="en-US" altLang="en-US" dirty="0">
                <a:ea typeface="MS PGothic" panose="020B0600070205080204" pitchFamily="34" charset="-128"/>
              </a:rPr>
              <a:t>block </a:t>
            </a:r>
            <a:r>
              <a:rPr lang="en-US" altLang="en-US" i="1" dirty="0">
                <a:ea typeface="MS PGothic" panose="020B0600070205080204" pitchFamily="34" charset="-128"/>
              </a:rPr>
              <a:t>B</a:t>
            </a:r>
            <a:r>
              <a:rPr lang="en-US" altLang="en-US" i="1" baseline="-25000" dirty="0">
                <a:ea typeface="MS PGothic" panose="020B0600070205080204" pitchFamily="34" charset="-128"/>
              </a:rPr>
              <a:t>r</a:t>
            </a:r>
            <a:r>
              <a:rPr lang="en-US" altLang="en-US" b="1" dirty="0">
                <a:ea typeface="MS PGothic" panose="020B0600070205080204" pitchFamily="34" charset="-128"/>
              </a:rPr>
              <a:t> of</a:t>
            </a:r>
            <a:r>
              <a:rPr lang="en-US" altLang="en-US" b="1" i="1" dirty="0">
                <a:ea typeface="MS PGothic" panose="020B0600070205080204" pitchFamily="34" charset="-128"/>
              </a:rPr>
              <a:t> </a:t>
            </a:r>
            <a:r>
              <a:rPr lang="en-US" altLang="en-US" i="1" dirty="0">
                <a:ea typeface="MS PGothic" panose="020B0600070205080204" pitchFamily="34" charset="-128"/>
              </a:rPr>
              <a:t>r</a:t>
            </a:r>
            <a:r>
              <a:rPr lang="en-US" altLang="en-US" b="1" dirty="0">
                <a:ea typeface="MS PGothic" panose="020B0600070205080204" pitchFamily="34" charset="-128"/>
              </a:rPr>
              <a:t> 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block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b="1" dirty="0">
                <a:ea typeface="MS PGothic" panose="020B0600070205080204" pitchFamily="34" charset="-128"/>
              </a:rPr>
              <a:t> of </a:t>
            </a:r>
            <a:r>
              <a:rPr lang="en-US" altLang="en-US" b="1" i="1" dirty="0">
                <a:ea typeface="MS PGothic" panose="020B0600070205080204" pitchFamily="34" charset="-128"/>
              </a:rPr>
              <a:t>s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a:ea typeface="MS PGothic" panose="020B0600070205080204" pitchFamily="34" charset="-128"/>
              </a:rPr>
              <a:t>B</a:t>
            </a:r>
            <a:r>
              <a:rPr lang="en-US" altLang="en-US" i="1" baseline="-25000" dirty="0">
                <a:ea typeface="MS PGothic" panose="020B0600070205080204" pitchFamily="34" charset="-128"/>
              </a:rPr>
              <a:t>r </a:t>
            </a:r>
            <a:r>
              <a:rPr lang="en-US" altLang="en-US" b="1" baseline="-25000"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 </a:t>
            </a:r>
            <a:r>
              <a:rPr lang="en-US" altLang="en-US" dirty="0">
                <a:ea typeface="MS PGothic" panose="020B0600070205080204" pitchFamily="34" charset="-128"/>
              </a:rPr>
              <a:t>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a:t>
            </a:r>
            <a:r>
              <a:rPr lang="en-US" altLang="en-US" dirty="0">
                <a:ea typeface="MS PGothic" panose="020B0600070205080204" pitchFamily="34" charset="-128"/>
              </a:rPr>
              <a:t>Check if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satisfy the join condition </a:t>
            </a:r>
            <a:br>
              <a:rPr lang="en-US" altLang="en-US" dirty="0">
                <a:ea typeface="MS PGothic" panose="020B0600070205080204" pitchFamily="34" charset="-128"/>
              </a:rPr>
            </a:br>
            <a:r>
              <a:rPr lang="en-US" altLang="en-US" dirty="0">
                <a:ea typeface="MS PGothic" panose="020B0600070205080204" pitchFamily="34" charset="-128"/>
              </a:rPr>
              <a:t>					if they do, add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baseline="30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p>
        </p:txBody>
      </p:sp>
    </p:spTree>
    <p:extLst>
      <p:ext uri="{BB962C8B-B14F-4D97-AF65-F5344CB8AC3E}">
        <p14:creationId xmlns:p14="http://schemas.microsoft.com/office/powerpoint/2010/main" val="2172428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9D3A3C43-4D24-468B-AFB2-2FAEEE4552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 (Cont.)</a:t>
            </a:r>
          </a:p>
        </p:txBody>
      </p:sp>
      <p:sp>
        <p:nvSpPr>
          <p:cNvPr id="58371" name="Rectangle 3">
            <a:extLst>
              <a:ext uri="{FF2B5EF4-FFF2-40B4-BE49-F238E27FC236}">
                <a16:creationId xmlns:a16="http://schemas.microsoft.com/office/drawing/2014/main" id="{157E4264-3916-4528-9C49-6A074457E98A}"/>
              </a:ext>
            </a:extLst>
          </p:cNvPr>
          <p:cNvSpPr>
            <a:spLocks noGrp="1" noChangeArrowheads="1"/>
          </p:cNvSpPr>
          <p:nvPr>
            <p:ph idx="1"/>
          </p:nvPr>
        </p:nvSpPr>
        <p:spPr>
          <a:xfrm>
            <a:off x="1782194" y="873482"/>
            <a:ext cx="5618514" cy="3351093"/>
          </a:xfrm>
        </p:spPr>
        <p:txBody>
          <a:bodyPr/>
          <a:lstStyle/>
          <a:p>
            <a:pPr>
              <a:lnSpc>
                <a:spcPct val="90000"/>
              </a:lnSpc>
            </a:pPr>
            <a:r>
              <a:rPr lang="en-US" altLang="en-US" dirty="0">
                <a:ea typeface="MS PGothic" panose="020B0600070205080204" pitchFamily="34" charset="-128"/>
              </a:rPr>
              <a:t>Worst case estimate: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block transfers + 2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seeks</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rPr>
              <a:t>Each block in the inner relation </a:t>
            </a:r>
            <a:r>
              <a:rPr lang="en-US" altLang="en-US" i="1" dirty="0">
                <a:ea typeface="MS PGothic" panose="020B0600070205080204" pitchFamily="34" charset="-128"/>
              </a:rPr>
              <a:t>s</a:t>
            </a:r>
            <a:r>
              <a:rPr lang="en-US" altLang="en-US" dirty="0">
                <a:ea typeface="MS PGothic" panose="020B0600070205080204" pitchFamily="34" charset="-128"/>
              </a:rPr>
              <a:t> is read once for each </a:t>
            </a:r>
            <a:r>
              <a:rPr lang="en-US" altLang="en-US" i="1" dirty="0">
                <a:ea typeface="MS PGothic" panose="020B0600070205080204" pitchFamily="34" charset="-128"/>
              </a:rPr>
              <a:t>block</a:t>
            </a:r>
            <a:r>
              <a:rPr lang="en-US" altLang="en-US" dirty="0">
                <a:ea typeface="MS PGothic" panose="020B0600070205080204" pitchFamily="34" charset="-128"/>
              </a:rPr>
              <a:t> in the outer relation</a:t>
            </a:r>
            <a:endParaRPr lang="en-US" altLang="en-US" dirty="0">
              <a:ea typeface="MS PGothic" panose="020B0600070205080204" pitchFamily="34" charset="-128"/>
              <a:sym typeface="Symbol" panose="05050102010706020507" pitchFamily="18" charset="2"/>
            </a:endParaRPr>
          </a:p>
          <a:p>
            <a:pPr>
              <a:lnSpc>
                <a:spcPct val="90000"/>
              </a:lnSpc>
            </a:pPr>
            <a:r>
              <a:rPr lang="en-US" altLang="en-US" dirty="0">
                <a:ea typeface="MS PGothic" panose="020B0600070205080204" pitchFamily="34" charset="-128"/>
                <a:sym typeface="Symbol" panose="05050102010706020507" pitchFamily="18" charset="2"/>
              </a:rPr>
              <a:t>Best case: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+ 2 seeks.</a:t>
            </a:r>
          </a:p>
          <a:p>
            <a:pPr>
              <a:lnSpc>
                <a:spcPct val="90000"/>
              </a:lnSpc>
            </a:pPr>
            <a:r>
              <a:rPr lang="en-US" altLang="en-US" dirty="0">
                <a:ea typeface="MS PGothic" panose="020B0600070205080204" pitchFamily="34" charset="-128"/>
                <a:sym typeface="Symbol" panose="05050102010706020507" pitchFamily="18" charset="2"/>
              </a:rPr>
              <a:t>Improvements to nested loop and block nested loop algorithms:</a:t>
            </a:r>
          </a:p>
          <a:p>
            <a:pPr lvl="1">
              <a:lnSpc>
                <a:spcPct val="90000"/>
              </a:lnSpc>
            </a:pPr>
            <a:r>
              <a:rPr lang="en-US" altLang="en-US" dirty="0">
                <a:ea typeface="MS PGothic" panose="020B0600070205080204" pitchFamily="34" charset="-128"/>
              </a:rPr>
              <a:t>In block nested-loop, use </a:t>
            </a:r>
            <a:r>
              <a:rPr lang="en-US" altLang="en-US" i="1" dirty="0">
                <a:ea typeface="MS PGothic" panose="020B0600070205080204" pitchFamily="34" charset="-128"/>
              </a:rPr>
              <a:t>M — </a:t>
            </a:r>
            <a:r>
              <a:rPr lang="en-US" altLang="en-US" dirty="0">
                <a:ea typeface="MS PGothic" panose="020B0600070205080204" pitchFamily="34" charset="-128"/>
              </a:rPr>
              <a:t>2 disk blocks as blocking unit for outer relations, where </a:t>
            </a:r>
            <a:r>
              <a:rPr lang="en-US" altLang="en-US" i="1" dirty="0">
                <a:ea typeface="MS PGothic" panose="020B0600070205080204" pitchFamily="34" charset="-128"/>
              </a:rPr>
              <a:t>M</a:t>
            </a:r>
            <a:r>
              <a:rPr lang="en-US" altLang="en-US" dirty="0">
                <a:ea typeface="MS PGothic" panose="020B0600070205080204" pitchFamily="34" charset="-128"/>
              </a:rPr>
              <a:t> = memory size in blocks; use remaining two blocks to buffer inner relation and output</a:t>
            </a:r>
          </a:p>
          <a:p>
            <a:pPr lvl="2">
              <a:lnSpc>
                <a:spcPct val="90000"/>
              </a:lnSpc>
            </a:pPr>
            <a:r>
              <a:rPr lang="en-US" altLang="en-US" dirty="0">
                <a:ea typeface="MS PGothic" panose="020B0600070205080204" pitchFamily="34" charset="-128"/>
              </a:rPr>
              <a:t>  Cost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a:t>
            </a:r>
            <a:r>
              <a:rPr lang="en-US" altLang="en-US" i="1" dirty="0">
                <a:ea typeface="MS PGothic" panose="020B0600070205080204" pitchFamily="34" charset="-128"/>
                <a:sym typeface="Symbol" panose="05050102010706020507" pitchFamily="18" charset="2"/>
              </a:rPr>
              <a:t> +</a:t>
            </a:r>
            <a:br>
              <a:rPr lang="en-US" altLang="en-US" i="1"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If </a:t>
            </a:r>
            <a:r>
              <a:rPr lang="en-US" altLang="en-US" dirty="0" err="1">
                <a:ea typeface="MS PGothic" panose="020B0600070205080204" pitchFamily="34" charset="-128"/>
              </a:rPr>
              <a:t>equi</a:t>
            </a:r>
            <a:r>
              <a:rPr lang="en-US" altLang="en-US" dirty="0">
                <a:ea typeface="MS PGothic" panose="020B0600070205080204" pitchFamily="34" charset="-128"/>
              </a:rPr>
              <a:t>-join attribute forms a key or inner relation, stop inner loop on first match</a:t>
            </a:r>
          </a:p>
          <a:p>
            <a:pPr lvl="1">
              <a:lnSpc>
                <a:spcPct val="90000"/>
              </a:lnSpc>
            </a:pPr>
            <a:r>
              <a:rPr lang="en-US" altLang="en-US" dirty="0">
                <a:ea typeface="MS PGothic" panose="020B0600070205080204" pitchFamily="34" charset="-128"/>
              </a:rPr>
              <a:t>Scan inner loop forward and backward alternately, to make use of the blocks remaining in buffer (with LRU replacement)</a:t>
            </a:r>
          </a:p>
          <a:p>
            <a:pPr lvl="1">
              <a:lnSpc>
                <a:spcPct val="90000"/>
              </a:lnSpc>
            </a:pPr>
            <a:r>
              <a:rPr lang="en-US" altLang="en-US" dirty="0">
                <a:ea typeface="MS PGothic" panose="020B0600070205080204" pitchFamily="34" charset="-128"/>
              </a:rPr>
              <a:t>Use index on inner relation if available (next slide)</a:t>
            </a:r>
          </a:p>
        </p:txBody>
      </p:sp>
    </p:spTree>
    <p:extLst>
      <p:ext uri="{BB962C8B-B14F-4D97-AF65-F5344CB8AC3E}">
        <p14:creationId xmlns:p14="http://schemas.microsoft.com/office/powerpoint/2010/main" val="21471234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extLst>
      <p:ext uri="{BB962C8B-B14F-4D97-AF65-F5344CB8AC3E}">
        <p14:creationId xmlns:p14="http://schemas.microsoft.com/office/powerpoint/2010/main" val="787203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E260B1DB-F028-424C-8475-29B2DDDA2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Nested-Loop Join Costs</a:t>
            </a:r>
          </a:p>
        </p:txBody>
      </p:sp>
      <p:sp>
        <p:nvSpPr>
          <p:cNvPr id="62467" name="Rectangle 3">
            <a:extLst>
              <a:ext uri="{FF2B5EF4-FFF2-40B4-BE49-F238E27FC236}">
                <a16:creationId xmlns:a16="http://schemas.microsoft.com/office/drawing/2014/main" id="{DCE07011-A9E6-40D9-A07C-CCA35253E4F0}"/>
              </a:ext>
            </a:extLst>
          </p:cNvPr>
          <p:cNvSpPr>
            <a:spLocks noGrp="1" noChangeArrowheads="1"/>
          </p:cNvSpPr>
          <p:nvPr>
            <p:ph idx="1"/>
          </p:nvPr>
        </p:nvSpPr>
        <p:spPr>
          <a:xfrm>
            <a:off x="1775534" y="838940"/>
            <a:ext cx="5706824" cy="3485333"/>
          </a:xfrm>
        </p:spPr>
        <p:txBody>
          <a:bodyPr/>
          <a:lstStyle/>
          <a:p>
            <a:r>
              <a:rPr lang="en-US" altLang="en-US" dirty="0">
                <a:ea typeface="MS PGothic" panose="020B0600070205080204" pitchFamily="34" charset="-128"/>
              </a:rPr>
              <a:t>Compute </a:t>
            </a:r>
            <a:r>
              <a:rPr lang="en-US" altLang="en-US" i="1" dirty="0">
                <a:ea typeface="MS PGothic" panose="020B0600070205080204" pitchFamily="34" charset="-128"/>
              </a:rPr>
              <a:t>student </a:t>
            </a:r>
            <a:r>
              <a:rPr lang="en-IN" altLang="en-US" dirty="0">
                <a:ea typeface="MS PGothic" panose="020B0600070205080204" pitchFamily="34" charset="-128"/>
              </a:rPr>
              <a:t>⨝</a:t>
            </a:r>
            <a:r>
              <a:rPr lang="en-US" altLang="en-US" i="1" dirty="0">
                <a:ea typeface="MS PGothic" panose="020B0600070205080204" pitchFamily="34" charset="-128"/>
              </a:rPr>
              <a:t> takes, </a:t>
            </a:r>
            <a:r>
              <a:rPr lang="en-US" altLang="en-US" dirty="0">
                <a:ea typeface="MS PGothic" panose="020B0600070205080204" pitchFamily="34" charset="-128"/>
              </a:rPr>
              <a:t>with </a:t>
            </a:r>
            <a:r>
              <a:rPr lang="en-US" altLang="en-US" i="1" dirty="0">
                <a:ea typeface="MS PGothic" panose="020B0600070205080204" pitchFamily="34" charset="-128"/>
              </a:rPr>
              <a:t>student</a:t>
            </a:r>
            <a:r>
              <a:rPr lang="en-US" altLang="en-US" dirty="0">
                <a:ea typeface="MS PGothic" panose="020B0600070205080204" pitchFamily="34" charset="-128"/>
              </a:rPr>
              <a:t> as the outer relation.</a:t>
            </a:r>
          </a:p>
          <a:p>
            <a:r>
              <a:rPr lang="en-US" altLang="en-US" dirty="0">
                <a:ea typeface="MS PGothic" panose="020B0600070205080204" pitchFamily="34" charset="-128"/>
              </a:rPr>
              <a:t>Let </a:t>
            </a:r>
            <a:r>
              <a:rPr lang="en-US" altLang="en-US" i="1" dirty="0">
                <a:ea typeface="MS PGothic" panose="020B0600070205080204" pitchFamily="34" charset="-128"/>
              </a:rPr>
              <a:t>takes</a:t>
            </a:r>
            <a:r>
              <a:rPr lang="en-US" altLang="en-US" dirty="0">
                <a:ea typeface="MS PGothic" panose="020B0600070205080204" pitchFamily="34" charset="-128"/>
              </a:rPr>
              <a:t> have a primary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attribute </a:t>
            </a:r>
            <a:r>
              <a:rPr lang="en-US" altLang="en-US" i="1" dirty="0">
                <a:ea typeface="MS PGothic" panose="020B0600070205080204" pitchFamily="34" charset="-128"/>
              </a:rPr>
              <a:t>ID, </a:t>
            </a:r>
            <a:r>
              <a:rPr lang="en-US" altLang="en-US" dirty="0">
                <a:ea typeface="MS PGothic" panose="020B0600070205080204" pitchFamily="34" charset="-128"/>
              </a:rPr>
              <a:t>which contains 20 entries in each index node.</a:t>
            </a:r>
          </a:p>
          <a:p>
            <a:r>
              <a:rPr lang="en-US" altLang="en-US" dirty="0">
                <a:ea typeface="MS PGothic" panose="020B0600070205080204" pitchFamily="34" charset="-128"/>
              </a:rPr>
              <a:t>Since</a:t>
            </a:r>
            <a:r>
              <a:rPr lang="en-US" altLang="en-US" i="1" dirty="0">
                <a:ea typeface="MS PGothic" panose="020B0600070205080204" pitchFamily="34" charset="-128"/>
              </a:rPr>
              <a:t> takes </a:t>
            </a:r>
            <a:r>
              <a:rPr lang="en-US" altLang="en-US" dirty="0">
                <a:ea typeface="MS PGothic" panose="020B0600070205080204" pitchFamily="34" charset="-128"/>
              </a:rPr>
              <a:t>has 10,000 tuples, the height of the tree is 4, and one more access is needed to find the actual data</a:t>
            </a:r>
          </a:p>
          <a:p>
            <a:r>
              <a:rPr lang="en-US" altLang="en-US" i="1" dirty="0">
                <a:ea typeface="MS PGothic" panose="020B0600070205080204" pitchFamily="34" charset="-128"/>
              </a:rPr>
              <a:t>student</a:t>
            </a:r>
            <a:r>
              <a:rPr lang="en-US" altLang="en-US" dirty="0">
                <a:ea typeface="MS PGothic" panose="020B0600070205080204" pitchFamily="34" charset="-128"/>
              </a:rPr>
              <a:t> has 5000 tuples</a:t>
            </a:r>
          </a:p>
          <a:p>
            <a:r>
              <a:rPr lang="en-US" altLang="en-US" dirty="0">
                <a:ea typeface="MS PGothic" panose="020B0600070205080204" pitchFamily="34" charset="-128"/>
                <a:sym typeface="Greek Symbols" pitchFamily="18" charset="2"/>
              </a:rPr>
              <a:t>Cost of block nested loops join</a:t>
            </a:r>
          </a:p>
          <a:p>
            <a:pPr lvl="1"/>
            <a:r>
              <a:rPr lang="en-US" altLang="en-US" dirty="0">
                <a:ea typeface="MS PGothic" panose="020B0600070205080204" pitchFamily="34" charset="-128"/>
                <a:sym typeface="Greek Symbols" pitchFamily="18" charset="2"/>
              </a:rPr>
              <a:t>400*100 + 100 =  40,100 block transfers + 2 * 100 = 200 seeks</a:t>
            </a:r>
          </a:p>
          <a:p>
            <a:pPr lvl="2"/>
            <a:r>
              <a:rPr lang="en-US" altLang="en-US" dirty="0">
                <a:ea typeface="MS PGothic" panose="020B0600070205080204" pitchFamily="34" charset="-128"/>
                <a:sym typeface="Greek Symbols" pitchFamily="18" charset="2"/>
              </a:rPr>
              <a:t> assuming worst case memory </a:t>
            </a:r>
          </a:p>
          <a:p>
            <a:pPr lvl="2"/>
            <a:r>
              <a:rPr lang="en-US" altLang="en-US" dirty="0">
                <a:ea typeface="MS PGothic" panose="020B0600070205080204" pitchFamily="34" charset="-128"/>
                <a:sym typeface="Greek Symbols" pitchFamily="18" charset="2"/>
              </a:rPr>
              <a:t>may be significantly less with more memory</a:t>
            </a:r>
          </a:p>
          <a:p>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rPr>
              <a:t>Cost of indexed nested loops join</a:t>
            </a:r>
          </a:p>
          <a:p>
            <a:pPr lvl="1">
              <a:lnSpc>
                <a:spcPct val="120000"/>
              </a:lnSpc>
            </a:pPr>
            <a:r>
              <a:rPr lang="en-US" altLang="en-US" dirty="0">
                <a:ea typeface="MS PGothic" panose="020B0600070205080204" pitchFamily="34" charset="-128"/>
                <a:sym typeface="Greek Symbols" pitchFamily="18" charset="2"/>
              </a:rPr>
              <a:t>100 + 5000 * 5 = 25,100  block transfers and seeks.</a:t>
            </a:r>
          </a:p>
          <a:p>
            <a:pPr lvl="1">
              <a:lnSpc>
                <a:spcPct val="120000"/>
              </a:lnSpc>
            </a:pPr>
            <a:r>
              <a:rPr lang="en-US" altLang="en-US" dirty="0">
                <a:ea typeface="MS PGothic" panose="020B0600070205080204" pitchFamily="34" charset="-128"/>
                <a:sym typeface="Greek Symbols" pitchFamily="18" charset="2"/>
              </a:rPr>
              <a:t>CPU cost likely to be less than that for block nested loops join </a:t>
            </a:r>
          </a:p>
        </p:txBody>
      </p:sp>
    </p:spTree>
    <p:extLst>
      <p:ext uri="{BB962C8B-B14F-4D97-AF65-F5344CB8AC3E}">
        <p14:creationId xmlns:p14="http://schemas.microsoft.com/office/powerpoint/2010/main" val="426615614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27566836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1510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extLst>
      <p:ext uri="{BB962C8B-B14F-4D97-AF65-F5344CB8AC3E}">
        <p14:creationId xmlns:p14="http://schemas.microsoft.com/office/powerpoint/2010/main" val="38393098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endParaRPr lang="en-US" altLang="en-US" dirty="0">
              <a:ea typeface="MS PGothic" panose="020B0600070205080204" pitchFamily="34" charset="-128"/>
            </a:endParaRPr>
          </a:p>
        </p:txBody>
      </p:sp>
    </p:spTree>
    <p:extLst>
      <p:ext uri="{BB962C8B-B14F-4D97-AF65-F5344CB8AC3E}">
        <p14:creationId xmlns:p14="http://schemas.microsoft.com/office/powerpoint/2010/main" val="33424890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0389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extLst>
      <p:ext uri="{BB962C8B-B14F-4D97-AF65-F5344CB8AC3E}">
        <p14:creationId xmlns:p14="http://schemas.microsoft.com/office/powerpoint/2010/main" val="551916685"/>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The hash-join of </a:t>
            </a:r>
            <a:r>
              <a:rPr kumimoji="0" lang="en-US" altLang="en-US" sz="1275" i="1" dirty="0">
                <a:solidFill>
                  <a:srgbClr val="000000"/>
                </a:solidFill>
              </a:rPr>
              <a:t>r</a:t>
            </a:r>
            <a:r>
              <a:rPr kumimoji="0" lang="en-US" altLang="en-US" sz="1275" dirty="0">
                <a:solidFill>
                  <a:srgbClr val="000000"/>
                </a:solidFill>
              </a:rPr>
              <a:t> and </a:t>
            </a:r>
            <a:r>
              <a:rPr kumimoji="0" lang="en-US" altLang="en-US" sz="1275" i="1" dirty="0">
                <a:solidFill>
                  <a:srgbClr val="000000"/>
                </a:solidFill>
              </a:rPr>
              <a:t>s </a:t>
            </a:r>
            <a:r>
              <a:rPr kumimoji="0" lang="en-US" altLang="en-US" sz="1275" dirty="0">
                <a:solidFill>
                  <a:srgbClr val="000000"/>
                </a:solidFill>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Relation </a:t>
            </a:r>
            <a:r>
              <a:rPr kumimoji="0" lang="en-US" altLang="en-US" sz="1275" i="1" dirty="0">
                <a:solidFill>
                  <a:srgbClr val="000000"/>
                </a:solidFill>
              </a:rPr>
              <a:t>s</a:t>
            </a:r>
            <a:r>
              <a:rPr kumimoji="0" lang="en-US" altLang="en-US" sz="1275" dirty="0">
                <a:solidFill>
                  <a:srgbClr val="000000"/>
                </a:solidFill>
              </a:rPr>
              <a:t> is called the </a:t>
            </a:r>
            <a:r>
              <a:rPr kumimoji="0" lang="en-US" altLang="en-US" sz="1275" b="1" dirty="0">
                <a:solidFill>
                  <a:srgbClr val="002060"/>
                </a:solidFill>
              </a:rPr>
              <a:t>build input</a:t>
            </a:r>
            <a:r>
              <a:rPr kumimoji="0" lang="en-US" altLang="en-US" sz="1275" dirty="0">
                <a:solidFill>
                  <a:srgbClr val="002060"/>
                </a:solidFill>
              </a:rPr>
              <a:t> </a:t>
            </a:r>
            <a:r>
              <a:rPr kumimoji="0" lang="en-US" altLang="en-US" sz="1275" dirty="0">
                <a:solidFill>
                  <a:srgbClr val="000000"/>
                </a:solidFill>
              </a:rPr>
              <a:t>and  </a:t>
            </a:r>
            <a:r>
              <a:rPr kumimoji="0" lang="en-US" altLang="en-US" sz="1275" i="1" dirty="0">
                <a:solidFill>
                  <a:srgbClr val="000000"/>
                </a:solidFill>
              </a:rPr>
              <a:t>r </a:t>
            </a:r>
            <a:r>
              <a:rPr kumimoji="0" lang="en-US" altLang="en-US" sz="1275" dirty="0">
                <a:solidFill>
                  <a:srgbClr val="000000"/>
                </a:solidFill>
              </a:rPr>
              <a:t> is called the </a:t>
            </a:r>
            <a:r>
              <a:rPr kumimoji="0" lang="en-US" altLang="en-US" sz="1275" b="1" dirty="0">
                <a:solidFill>
                  <a:srgbClr val="002060"/>
                </a:solidFill>
              </a:rPr>
              <a:t>probe input</a:t>
            </a:r>
            <a:r>
              <a:rPr kumimoji="0" lang="en-US" altLang="en-US" sz="1275" dirty="0">
                <a:solidFill>
                  <a:srgbClr val="000000"/>
                </a:solidFill>
              </a:rPr>
              <a:t>.</a:t>
            </a:r>
          </a:p>
        </p:txBody>
      </p:sp>
    </p:spTree>
    <p:extLst>
      <p:ext uri="{BB962C8B-B14F-4D97-AF65-F5344CB8AC3E}">
        <p14:creationId xmlns:p14="http://schemas.microsoft.com/office/powerpoint/2010/main" val="38327972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extLst>
      <p:ext uri="{BB962C8B-B14F-4D97-AF65-F5344CB8AC3E}">
        <p14:creationId xmlns:p14="http://schemas.microsoft.com/office/powerpoint/2010/main" val="33545268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1026">
            <a:extLst>
              <a:ext uri="{FF2B5EF4-FFF2-40B4-BE49-F238E27FC236}">
                <a16:creationId xmlns:a16="http://schemas.microsoft.com/office/drawing/2014/main" id="{D42B7FD4-42ED-4237-9DF2-52B0BDCA6FB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Handling of Overflows</a:t>
            </a:r>
          </a:p>
        </p:txBody>
      </p:sp>
      <p:sp>
        <p:nvSpPr>
          <p:cNvPr id="78851" name="Rectangle 1027">
            <a:extLst>
              <a:ext uri="{FF2B5EF4-FFF2-40B4-BE49-F238E27FC236}">
                <a16:creationId xmlns:a16="http://schemas.microsoft.com/office/drawing/2014/main" id="{EF56256C-BEFD-49B6-B765-56D6118FEC9F}"/>
              </a:ext>
            </a:extLst>
          </p:cNvPr>
          <p:cNvSpPr>
            <a:spLocks noGrp="1" noChangeArrowheads="1"/>
          </p:cNvSpPr>
          <p:nvPr>
            <p:ph idx="1"/>
          </p:nvPr>
        </p:nvSpPr>
        <p:spPr>
          <a:xfrm>
            <a:off x="1768875" y="840190"/>
            <a:ext cx="5726099" cy="3666922"/>
          </a:xfrm>
        </p:spPr>
        <p:txBody>
          <a:bodyPr/>
          <a:lstStyle/>
          <a:p>
            <a:r>
              <a:rPr lang="en-US" altLang="en-US" dirty="0">
                <a:ea typeface="MS PGothic" panose="020B0600070205080204" pitchFamily="34" charset="-128"/>
              </a:rPr>
              <a:t>Partitioning is said to be </a:t>
            </a:r>
            <a:r>
              <a:rPr lang="en-US" altLang="en-US" b="1" dirty="0">
                <a:solidFill>
                  <a:srgbClr val="002060"/>
                </a:solidFill>
                <a:ea typeface="MS PGothic" panose="020B0600070205080204" pitchFamily="34" charset="-128"/>
              </a:rPr>
              <a:t>skewed</a:t>
            </a:r>
            <a:r>
              <a:rPr lang="en-US" altLang="en-US" dirty="0">
                <a:ea typeface="MS PGothic" panose="020B0600070205080204" pitchFamily="34" charset="-128"/>
              </a:rPr>
              <a:t> if some partitions have significantly more tuples than some others</a:t>
            </a:r>
          </a:p>
          <a:p>
            <a:r>
              <a:rPr lang="en-US" altLang="en-US" b="1" dirty="0">
                <a:solidFill>
                  <a:srgbClr val="002060"/>
                </a:solidFill>
                <a:ea typeface="MS PGothic" panose="020B0600070205080204" pitchFamily="34" charset="-128"/>
              </a:rPr>
              <a:t>Hash-table overflow</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occurs in 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if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does not fit in memory.  Reasons could be</a:t>
            </a:r>
          </a:p>
          <a:p>
            <a:pPr lvl="1"/>
            <a:r>
              <a:rPr lang="en-US" altLang="en-US" dirty="0">
                <a:ea typeface="MS PGothic" panose="020B0600070205080204" pitchFamily="34" charset="-128"/>
              </a:rPr>
              <a:t>Many tuples in s with same value for join attributes</a:t>
            </a:r>
          </a:p>
          <a:p>
            <a:pPr lvl="1"/>
            <a:r>
              <a:rPr lang="en-US" altLang="en-US" dirty="0">
                <a:ea typeface="MS PGothic" panose="020B0600070205080204" pitchFamily="34" charset="-128"/>
              </a:rPr>
              <a:t>Bad hash function</a:t>
            </a:r>
          </a:p>
          <a:p>
            <a:r>
              <a:rPr lang="en-US" altLang="en-US" b="1" dirty="0">
                <a:solidFill>
                  <a:srgbClr val="002060"/>
                </a:solidFill>
                <a:ea typeface="MS PGothic" panose="020B0600070205080204" pitchFamily="34" charset="-128"/>
              </a:rPr>
              <a:t>Overflow resolution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can be done in build phase</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is further partitioned using different hash function. </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r</a:t>
            </a:r>
            <a:r>
              <a:rPr lang="en-US" altLang="en-US" sz="1500" i="1" baseline="-25000" dirty="0" err="1">
                <a:ea typeface="MS PGothic" panose="020B0600070205080204" pitchFamily="34" charset="-128"/>
              </a:rPr>
              <a:t>i</a:t>
            </a:r>
            <a:r>
              <a:rPr lang="en-US" altLang="en-US" dirty="0">
                <a:ea typeface="MS PGothic" panose="020B0600070205080204" pitchFamily="34" charset="-128"/>
              </a:rPr>
              <a:t> must be similarly partitioned.</a:t>
            </a:r>
          </a:p>
          <a:p>
            <a:r>
              <a:rPr lang="en-US" altLang="en-US" b="1" dirty="0">
                <a:solidFill>
                  <a:srgbClr val="002060"/>
                </a:solidFill>
                <a:ea typeface="MS PGothic" panose="020B0600070205080204" pitchFamily="34" charset="-128"/>
              </a:rPr>
              <a:t>Overflow avoidance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performs partitioning carefully to avoid overflows during build phase</a:t>
            </a:r>
          </a:p>
          <a:p>
            <a:pPr lvl="1"/>
            <a:r>
              <a:rPr lang="en-US" altLang="en-US" dirty="0">
                <a:ea typeface="MS PGothic" panose="020B0600070205080204" pitchFamily="34" charset="-128"/>
              </a:rPr>
              <a:t>E.g., partition build relation into many partitions, then combine them</a:t>
            </a:r>
          </a:p>
          <a:p>
            <a:r>
              <a:rPr lang="en-US" altLang="en-US" dirty="0">
                <a:ea typeface="MS PGothic" panose="020B0600070205080204" pitchFamily="34" charset="-128"/>
              </a:rPr>
              <a:t>Both approaches fail with large numbers of duplicates</a:t>
            </a:r>
          </a:p>
          <a:p>
            <a:pPr lvl="1"/>
            <a:r>
              <a:rPr lang="en-US" altLang="en-US" dirty="0">
                <a:ea typeface="MS PGothic" panose="020B0600070205080204" pitchFamily="34" charset="-128"/>
              </a:rPr>
              <a:t>Fallback option: use block nested loops join on overflowed  partitions</a:t>
            </a:r>
          </a:p>
        </p:txBody>
      </p:sp>
    </p:spTree>
    <p:extLst>
      <p:ext uri="{BB962C8B-B14F-4D97-AF65-F5344CB8AC3E}">
        <p14:creationId xmlns:p14="http://schemas.microsoft.com/office/powerpoint/2010/main" val="4623780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a:extLst>
              <a:ext uri="{FF2B5EF4-FFF2-40B4-BE49-F238E27FC236}">
                <a16:creationId xmlns:a16="http://schemas.microsoft.com/office/drawing/2014/main" id="{D3F5826D-9034-43DA-8D33-561C155084B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Cost of Hash-Join</a:t>
            </a:r>
          </a:p>
        </p:txBody>
      </p:sp>
      <p:sp>
        <p:nvSpPr>
          <p:cNvPr id="80899" name="Rectangle 3">
            <a:extLst>
              <a:ext uri="{FF2B5EF4-FFF2-40B4-BE49-F238E27FC236}">
                <a16:creationId xmlns:a16="http://schemas.microsoft.com/office/drawing/2014/main" id="{4112729D-780E-4613-BAB2-2D6AD9A42546}"/>
              </a:ext>
            </a:extLst>
          </p:cNvPr>
          <p:cNvSpPr>
            <a:spLocks noGrp="1" noChangeArrowheads="1"/>
          </p:cNvSpPr>
          <p:nvPr>
            <p:ph idx="1"/>
          </p:nvPr>
        </p:nvSpPr>
        <p:spPr>
          <a:xfrm>
            <a:off x="1782193" y="926137"/>
            <a:ext cx="5646197" cy="3044288"/>
          </a:xfrm>
        </p:spPr>
        <p:txBody>
          <a:bodyPr/>
          <a:lstStyle/>
          <a:p>
            <a:pPr>
              <a:tabLst>
                <a:tab pos="2359819" algn="ctr"/>
              </a:tabLst>
            </a:pPr>
            <a:r>
              <a:rPr lang="en-US" altLang="en-US" dirty="0">
                <a:ea typeface="MS PGothic" panose="020B0600070205080204" pitchFamily="34" charset="-128"/>
              </a:rPr>
              <a:t>If recursive partitioning is not required: cost of hash join is</a:t>
            </a:r>
            <a:br>
              <a:rPr lang="en-US" altLang="en-US" dirty="0">
                <a:ea typeface="MS PGothic" panose="020B0600070205080204" pitchFamily="34" charset="-128"/>
              </a:rPr>
            </a:br>
            <a:r>
              <a:rPr lang="en-US" altLang="en-US" dirty="0">
                <a:ea typeface="MS PGothic" panose="020B0600070205080204" pitchFamily="34" charset="-128"/>
              </a:rPr>
              <a:t>          3(</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a:t>
            </a:r>
            <a:r>
              <a:rPr lang="en-US" altLang="en-US" dirty="0">
                <a:ea typeface="MS PGothic" panose="020B0600070205080204" pitchFamily="34" charset="-128"/>
              </a:rPr>
              <a:t> +4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n</a:t>
            </a:r>
            <a:r>
              <a:rPr lang="en-US" altLang="en-US" i="1" baseline="-25000" dirty="0" err="1">
                <a:ea typeface="MS PGothic" panose="020B0600070205080204" pitchFamily="34" charset="-128"/>
                <a:sym typeface="Symbol" panose="05050102010706020507" pitchFamily="18" charset="2"/>
              </a:rPr>
              <a:t>h</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recursive partitioning required:</a:t>
            </a:r>
          </a:p>
          <a:p>
            <a:pPr lvl="1">
              <a:tabLst>
                <a:tab pos="2359819" algn="ctr"/>
              </a:tabLst>
            </a:pPr>
            <a:r>
              <a:rPr lang="en-US" altLang="en-US" dirty="0">
                <a:ea typeface="MS PGothic" panose="020B0600070205080204" pitchFamily="34" charset="-128"/>
                <a:sym typeface="Symbol" panose="05050102010706020507" pitchFamily="18" charset="2"/>
              </a:rPr>
              <a:t>number of passes required for partitioning</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build relation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to less than M blocks per partition is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tabLst>
                <a:tab pos="2359819" algn="ctr"/>
              </a:tabLst>
            </a:pPr>
            <a:r>
              <a:rPr lang="en-US" altLang="en-US" dirty="0">
                <a:ea typeface="MS PGothic" panose="020B0600070205080204" pitchFamily="34" charset="-128"/>
                <a:sym typeface="Symbol" panose="05050102010706020507" pitchFamily="18" charset="2"/>
              </a:rPr>
              <a:t>best to choose the smaller relation as the build relation.</a:t>
            </a:r>
          </a:p>
          <a:p>
            <a:pPr lvl="1">
              <a:tabLst>
                <a:tab pos="2359819" algn="ctr"/>
              </a:tabLst>
            </a:pPr>
            <a:r>
              <a:rPr lang="en-US" altLang="en-US" dirty="0">
                <a:ea typeface="MS PGothic" panose="020B0600070205080204" pitchFamily="34" charset="-128"/>
                <a:sym typeface="Symbol" panose="05050102010706020507" pitchFamily="18" charset="2"/>
              </a:rPr>
              <a:t>Total cost estimate is: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2</a:t>
            </a:r>
            <a:r>
              <a:rPr lang="en-US" altLang="en-US" i="1" dirty="0">
                <a:ea typeface="MS PGothic" panose="020B0600070205080204" pitchFamily="34" charset="-128"/>
              </a:rPr>
              <a:t>(</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a:t>
            </a:r>
            <a:r>
              <a:rPr lang="en-US" altLang="en-US" i="1" baseline="-25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the entire build input can be kept in main memory no partitioning is required</a:t>
            </a:r>
          </a:p>
          <a:p>
            <a:pPr lvl="1">
              <a:tabLst>
                <a:tab pos="2359819" algn="ctr"/>
              </a:tabLst>
            </a:pPr>
            <a:r>
              <a:rPr lang="en-US" altLang="en-US" dirty="0">
                <a:ea typeface="MS PGothic" panose="020B0600070205080204" pitchFamily="34" charset="-128"/>
                <a:sym typeface="Symbol" panose="05050102010706020507" pitchFamily="18" charset="2"/>
              </a:rPr>
              <a:t>Cost estimate goes down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p>
        </p:txBody>
      </p:sp>
    </p:spTree>
    <p:extLst>
      <p:ext uri="{BB962C8B-B14F-4D97-AF65-F5344CB8AC3E}">
        <p14:creationId xmlns:p14="http://schemas.microsoft.com/office/powerpoint/2010/main" val="26120027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6114" name="Rectangle 2">
            <a:extLst>
              <a:ext uri="{FF2B5EF4-FFF2-40B4-BE49-F238E27FC236}">
                <a16:creationId xmlns:a16="http://schemas.microsoft.com/office/drawing/2014/main" id="{3013F738-F002-4DED-94F4-70D33E2E26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Cost of Hash-Join</a:t>
            </a:r>
          </a:p>
        </p:txBody>
      </p:sp>
      <p:sp>
        <p:nvSpPr>
          <p:cNvPr id="82947" name="Rectangle 3">
            <a:extLst>
              <a:ext uri="{FF2B5EF4-FFF2-40B4-BE49-F238E27FC236}">
                <a16:creationId xmlns:a16="http://schemas.microsoft.com/office/drawing/2014/main" id="{CA1131E9-EC56-4C6B-87F1-FD17ADD65D85}"/>
              </a:ext>
            </a:extLst>
          </p:cNvPr>
          <p:cNvSpPr>
            <a:spLocks noGrp="1" noChangeArrowheads="1"/>
          </p:cNvSpPr>
          <p:nvPr>
            <p:ph idx="1"/>
          </p:nvPr>
        </p:nvSpPr>
        <p:spPr>
          <a:xfrm>
            <a:off x="1995257" y="1240956"/>
            <a:ext cx="5292875" cy="2278282"/>
          </a:xfrm>
        </p:spPr>
        <p:txBody>
          <a:bodyPr/>
          <a:lstStyle/>
          <a:p>
            <a:r>
              <a:rPr lang="en-US" altLang="en-US" dirty="0">
                <a:ea typeface="MS PGothic" panose="020B0600070205080204" pitchFamily="34" charset="-128"/>
              </a:rPr>
              <a:t>Assume that memory size is 20 blocks</a:t>
            </a:r>
          </a:p>
          <a:p>
            <a:r>
              <a:rPr lang="en-US" altLang="en-US" i="1" dirty="0" err="1">
                <a:ea typeface="MS PGothic" panose="020B0600070205080204" pitchFamily="34" charset="-128"/>
              </a:rPr>
              <a:t>b</a:t>
            </a:r>
            <a:r>
              <a:rPr lang="en-US" altLang="en-US" i="1" baseline="-25000" dirty="0" err="1">
                <a:ea typeface="MS PGothic" panose="020B0600070205080204" pitchFamily="34" charset="-128"/>
              </a:rPr>
              <a:t>instructor</a:t>
            </a:r>
            <a:r>
              <a:rPr lang="en-US" altLang="en-US" dirty="0">
                <a:ea typeface="MS PGothic" panose="020B0600070205080204" pitchFamily="34" charset="-128"/>
              </a:rPr>
              <a:t>= 100 and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teaches</a:t>
            </a:r>
            <a:r>
              <a:rPr lang="en-US" altLang="en-US" dirty="0">
                <a:ea typeface="MS PGothic" panose="020B0600070205080204" pitchFamily="34" charset="-128"/>
              </a:rPr>
              <a:t> = 400.</a:t>
            </a:r>
          </a:p>
          <a:p>
            <a:r>
              <a:rPr lang="en-US" altLang="en-US" i="1" dirty="0">
                <a:ea typeface="MS PGothic" panose="020B0600070205080204" pitchFamily="34" charset="-128"/>
              </a:rPr>
              <a:t>instructor </a:t>
            </a:r>
            <a:r>
              <a:rPr lang="en-US" altLang="en-US" dirty="0">
                <a:ea typeface="MS PGothic" panose="020B0600070205080204" pitchFamily="34" charset="-128"/>
              </a:rPr>
              <a:t>is to be used as build input.  Partition it into five partitions, each of size 20 blocks.  This partitioning can be done in one pass.</a:t>
            </a:r>
          </a:p>
          <a:p>
            <a:r>
              <a:rPr lang="en-US" altLang="en-US" dirty="0">
                <a:ea typeface="MS PGothic" panose="020B0600070205080204" pitchFamily="34" charset="-128"/>
              </a:rPr>
              <a:t>Similarly, partition </a:t>
            </a:r>
            <a:r>
              <a:rPr lang="en-US" altLang="en-US" i="1" dirty="0">
                <a:ea typeface="MS PGothic" panose="020B0600070205080204" pitchFamily="34" charset="-128"/>
              </a:rPr>
              <a:t>teaches</a:t>
            </a:r>
            <a:r>
              <a:rPr lang="en-US" altLang="en-US" dirty="0">
                <a:ea typeface="MS PGothic" panose="020B0600070205080204" pitchFamily="34" charset="-128"/>
              </a:rPr>
              <a:t> into five </a:t>
            </a:r>
            <a:r>
              <a:rPr lang="en-US" altLang="en-US" dirty="0" err="1">
                <a:ea typeface="MS PGothic" panose="020B0600070205080204" pitchFamily="34" charset="-128"/>
              </a:rPr>
              <a:t>partitions,each</a:t>
            </a:r>
            <a:r>
              <a:rPr lang="en-US" altLang="en-US" dirty="0">
                <a:ea typeface="MS PGothic" panose="020B0600070205080204" pitchFamily="34" charset="-128"/>
              </a:rPr>
              <a:t> of size 80.  This is also done in one pass.</a:t>
            </a:r>
          </a:p>
          <a:p>
            <a:r>
              <a:rPr lang="en-US" altLang="en-US" dirty="0">
                <a:ea typeface="MS PGothic" panose="020B0600070205080204" pitchFamily="34" charset="-128"/>
              </a:rPr>
              <a:t>Therefore total cost, ignoring cost of writing partially filled blocks:</a:t>
            </a:r>
          </a:p>
          <a:p>
            <a:pPr lvl="1"/>
            <a:r>
              <a:rPr lang="en-US" altLang="en-US" dirty="0">
                <a:ea typeface="MS PGothic" panose="020B0600070205080204" pitchFamily="34" charset="-128"/>
              </a:rPr>
              <a:t>3(100 + 400) = 1500 block transfers  +</a:t>
            </a:r>
            <a:br>
              <a:rPr lang="en-US" altLang="en-US" dirty="0">
                <a:ea typeface="MS PGothic" panose="020B0600070205080204" pitchFamily="34" charset="-128"/>
              </a:rPr>
            </a:br>
            <a:r>
              <a:rPr lang="en-US" altLang="en-US"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100/3 + 400/3) = 336 seeks</a:t>
            </a:r>
            <a:endParaRPr lang="en-US" altLang="en-US" dirty="0">
              <a:ea typeface="MS PGothic" panose="020B0600070205080204" pitchFamily="34" charset="-128"/>
            </a:endParaRPr>
          </a:p>
        </p:txBody>
      </p:sp>
      <p:sp>
        <p:nvSpPr>
          <p:cNvPr id="82948" name="Text Box 4">
            <a:extLst>
              <a:ext uri="{FF2B5EF4-FFF2-40B4-BE49-F238E27FC236}">
                <a16:creationId xmlns:a16="http://schemas.microsoft.com/office/drawing/2014/main" id="{14351E07-3738-482B-B521-1C6D9BF59D48}"/>
              </a:ext>
            </a:extLst>
          </p:cNvPr>
          <p:cNvSpPr txBox="1">
            <a:spLocks noChangeArrowheads="1"/>
          </p:cNvSpPr>
          <p:nvPr/>
        </p:nvSpPr>
        <p:spPr bwMode="auto">
          <a:xfrm>
            <a:off x="1795509" y="870084"/>
            <a:ext cx="20779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i="1" dirty="0">
                <a:solidFill>
                  <a:srgbClr val="000000"/>
                </a:solidFill>
              </a:rPr>
              <a:t>instructor</a:t>
            </a:r>
            <a:r>
              <a:rPr kumimoji="0" lang="en-IN" altLang="en-US" sz="1275" dirty="0">
                <a:solidFill>
                  <a:srgbClr val="000000"/>
                </a:solidFill>
              </a:rPr>
              <a:t> ⨝</a:t>
            </a:r>
            <a:r>
              <a:rPr kumimoji="0" lang="en-US" altLang="en-US" sz="1275" i="1" dirty="0">
                <a:solidFill>
                  <a:srgbClr val="000000"/>
                </a:solidFill>
              </a:rPr>
              <a:t> teaches</a:t>
            </a:r>
          </a:p>
        </p:txBody>
      </p:sp>
    </p:spTree>
    <p:extLst>
      <p:ext uri="{BB962C8B-B14F-4D97-AF65-F5344CB8AC3E}">
        <p14:creationId xmlns:p14="http://schemas.microsoft.com/office/powerpoint/2010/main" val="40644656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Reminder: Table, Tuple, File, Block, Record</a:t>
            </a:r>
          </a:p>
        </p:txBody>
      </p:sp>
      <p:pic>
        <p:nvPicPr>
          <p:cNvPr id="8" name="Picture 7">
            <a:extLst>
              <a:ext uri="{FF2B5EF4-FFF2-40B4-BE49-F238E27FC236}">
                <a16:creationId xmlns:a16="http://schemas.microsoft.com/office/drawing/2014/main" id="{88BD1568-B48B-1340-A5E3-962750882E79}"/>
              </a:ext>
            </a:extLst>
          </p:cNvPr>
          <p:cNvPicPr>
            <a:picLocks noChangeAspect="1"/>
          </p:cNvPicPr>
          <p:nvPr/>
        </p:nvPicPr>
        <p:blipFill>
          <a:blip r:embed="rId2"/>
          <a:stretch>
            <a:fillRect/>
          </a:stretch>
        </p:blipFill>
        <p:spPr>
          <a:xfrm>
            <a:off x="139473" y="666750"/>
            <a:ext cx="8610600" cy="3391851"/>
          </a:xfrm>
          <a:prstGeom prst="rect">
            <a:avLst/>
          </a:prstGeom>
        </p:spPr>
      </p:pic>
    </p:spTree>
    <p:extLst>
      <p:ext uri="{BB962C8B-B14F-4D97-AF65-F5344CB8AC3E}">
        <p14:creationId xmlns:p14="http://schemas.microsoft.com/office/powerpoint/2010/main" val="2347952191"/>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DDC0045B-05CB-448A-B00C-FADF80215DF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Hybrid Hash–Join</a:t>
            </a:r>
          </a:p>
        </p:txBody>
      </p:sp>
      <p:sp>
        <p:nvSpPr>
          <p:cNvPr id="84995" name="Rectangle 3">
            <a:extLst>
              <a:ext uri="{FF2B5EF4-FFF2-40B4-BE49-F238E27FC236}">
                <a16:creationId xmlns:a16="http://schemas.microsoft.com/office/drawing/2014/main" id="{A1F033D1-A316-4E96-9B57-092AD7F8B1DD}"/>
              </a:ext>
            </a:extLst>
          </p:cNvPr>
          <p:cNvSpPr>
            <a:spLocks noGrp="1" noChangeArrowheads="1"/>
          </p:cNvSpPr>
          <p:nvPr>
            <p:ph idx="1"/>
          </p:nvPr>
        </p:nvSpPr>
        <p:spPr>
          <a:xfrm>
            <a:off x="1773321" y="920090"/>
            <a:ext cx="5675045" cy="4025979"/>
          </a:xfrm>
        </p:spPr>
        <p:txBody>
          <a:bodyPr/>
          <a:lstStyle/>
          <a:p>
            <a:pPr>
              <a:lnSpc>
                <a:spcPct val="90000"/>
              </a:lnSpc>
            </a:pPr>
            <a:r>
              <a:rPr lang="en-US" altLang="en-US" dirty="0">
                <a:ea typeface="MS PGothic" panose="020B0600070205080204" pitchFamily="34" charset="-128"/>
              </a:rPr>
              <a:t>Useful when memory sized are relatively large, and the build input is bigger than memory.</a:t>
            </a:r>
          </a:p>
          <a:p>
            <a:pPr>
              <a:lnSpc>
                <a:spcPct val="90000"/>
              </a:lnSpc>
            </a:pPr>
            <a:r>
              <a:rPr lang="en-US" altLang="en-US" b="1" dirty="0">
                <a:ea typeface="MS PGothic" panose="020B0600070205080204" pitchFamily="34" charset="-128"/>
              </a:rPr>
              <a:t>Main feature of hybrid hash join:</a:t>
            </a:r>
          </a:p>
          <a:p>
            <a:pPr>
              <a:lnSpc>
                <a:spcPct val="90000"/>
              </a:lnSpc>
              <a:buFont typeface="Monotype Sorts" pitchFamily="-65" charset="2"/>
              <a:buNone/>
            </a:pPr>
            <a:r>
              <a:rPr lang="en-US" altLang="en-US" b="1" dirty="0">
                <a:ea typeface="MS PGothic" panose="020B0600070205080204" pitchFamily="34" charset="-128"/>
              </a:rPr>
              <a:t>      Keep the first partition of the build relation in memory.</a:t>
            </a:r>
            <a:r>
              <a:rPr lang="en-US" altLang="en-US" dirty="0">
                <a:ea typeface="MS PGothic" panose="020B0600070205080204" pitchFamily="34" charset="-128"/>
              </a:rPr>
              <a:t> </a:t>
            </a:r>
          </a:p>
          <a:p>
            <a:pPr>
              <a:lnSpc>
                <a:spcPct val="90000"/>
              </a:lnSpc>
            </a:pPr>
            <a:r>
              <a:rPr lang="en-US" altLang="en-US" dirty="0">
                <a:ea typeface="MS PGothic" panose="020B0600070205080204" pitchFamily="34" charset="-128"/>
              </a:rPr>
              <a:t>E.g. With memory size of 25 blocks, </a:t>
            </a:r>
            <a:r>
              <a:rPr lang="en-US" altLang="en-US" i="1" dirty="0">
                <a:ea typeface="MS PGothic" panose="020B0600070205080204" pitchFamily="34" charset="-128"/>
              </a:rPr>
              <a:t>instructor </a:t>
            </a:r>
            <a:r>
              <a:rPr lang="en-US" altLang="en-US" dirty="0">
                <a:ea typeface="MS PGothic" panose="020B0600070205080204" pitchFamily="34" charset="-128"/>
              </a:rPr>
              <a:t>can be partitioned into five partitions, each of size 20 blocks.</a:t>
            </a:r>
          </a:p>
          <a:p>
            <a:pPr lvl="1">
              <a:lnSpc>
                <a:spcPct val="90000"/>
              </a:lnSpc>
            </a:pPr>
            <a:r>
              <a:rPr lang="en-US" altLang="en-US" dirty="0">
                <a:ea typeface="MS PGothic" panose="020B0600070205080204" pitchFamily="34" charset="-128"/>
              </a:rPr>
              <a:t> Division of memory:</a:t>
            </a:r>
          </a:p>
          <a:p>
            <a:pPr lvl="2">
              <a:lnSpc>
                <a:spcPct val="90000"/>
              </a:lnSpc>
            </a:pPr>
            <a:r>
              <a:rPr lang="en-US" altLang="en-US" dirty="0">
                <a:ea typeface="MS PGothic" panose="020B0600070205080204" pitchFamily="34" charset="-128"/>
              </a:rPr>
              <a:t>The first partition occupies 20 blocks of memory</a:t>
            </a:r>
          </a:p>
          <a:p>
            <a:pPr lvl="2">
              <a:lnSpc>
                <a:spcPct val="90000"/>
              </a:lnSpc>
            </a:pPr>
            <a:r>
              <a:rPr lang="en-US" altLang="en-US" dirty="0">
                <a:ea typeface="MS PGothic" panose="020B0600070205080204" pitchFamily="34" charset="-128"/>
              </a:rPr>
              <a:t>1 block is used for input, and 1 block each for buffering the other 4 partitions.</a:t>
            </a:r>
          </a:p>
          <a:p>
            <a:pPr>
              <a:lnSpc>
                <a:spcPct val="90000"/>
              </a:lnSpc>
            </a:pPr>
            <a:r>
              <a:rPr lang="en-US" altLang="en-US" i="1" dirty="0">
                <a:ea typeface="MS PGothic" panose="020B0600070205080204" pitchFamily="34" charset="-128"/>
              </a:rPr>
              <a:t>teaches </a:t>
            </a:r>
            <a:r>
              <a:rPr lang="en-US" altLang="en-US" dirty="0">
                <a:ea typeface="MS PGothic" panose="020B0600070205080204" pitchFamily="34" charset="-128"/>
              </a:rPr>
              <a:t>is similarly partitioned into five partitions each of size 80</a:t>
            </a:r>
          </a:p>
          <a:p>
            <a:pPr lvl="1">
              <a:lnSpc>
                <a:spcPct val="90000"/>
              </a:lnSpc>
            </a:pPr>
            <a:r>
              <a:rPr lang="en-US" altLang="en-US" dirty="0">
                <a:ea typeface="MS PGothic" panose="020B0600070205080204" pitchFamily="34" charset="-128"/>
              </a:rPr>
              <a:t>the first is used right away for probing, instead of being written out</a:t>
            </a:r>
          </a:p>
          <a:p>
            <a:pPr>
              <a:lnSpc>
                <a:spcPct val="90000"/>
              </a:lnSpc>
            </a:pPr>
            <a:r>
              <a:rPr lang="en-US" altLang="en-US" dirty="0">
                <a:ea typeface="MS PGothic" panose="020B0600070205080204" pitchFamily="34" charset="-128"/>
              </a:rPr>
              <a:t>Cost of 3(80 + 320) + 20 +80 = 1300 block transfers for</a:t>
            </a:r>
            <a:br>
              <a:rPr lang="en-US" altLang="en-US" dirty="0">
                <a:ea typeface="MS PGothic" panose="020B0600070205080204" pitchFamily="34" charset="-128"/>
              </a:rPr>
            </a:br>
            <a:r>
              <a:rPr lang="en-US" altLang="en-US" dirty="0">
                <a:ea typeface="MS PGothic" panose="020B0600070205080204" pitchFamily="34" charset="-128"/>
              </a:rPr>
              <a:t> hybrid hash join, instead of 1500 with plain hash-join.</a:t>
            </a:r>
          </a:p>
          <a:p>
            <a:pPr>
              <a:lnSpc>
                <a:spcPct val="90000"/>
              </a:lnSpc>
            </a:pPr>
            <a:r>
              <a:rPr lang="en-US" altLang="en-US" dirty="0">
                <a:ea typeface="MS PGothic" panose="020B0600070205080204" pitchFamily="34" charset="-128"/>
              </a:rPr>
              <a:t>Hybrid hash-join most useful if </a:t>
            </a:r>
            <a:r>
              <a:rPr lang="en-US" altLang="en-US" i="1" dirty="0">
                <a:ea typeface="MS PGothic" panose="020B0600070205080204" pitchFamily="34" charset="-128"/>
              </a:rPr>
              <a:t>M</a:t>
            </a:r>
            <a:r>
              <a:rPr lang="en-US" altLang="en-US" dirty="0">
                <a:ea typeface="MS PGothic" panose="020B0600070205080204" pitchFamily="34" charset="-128"/>
              </a:rPr>
              <a:t> &gt;&gt; </a:t>
            </a:r>
          </a:p>
        </p:txBody>
      </p:sp>
      <p:graphicFrame>
        <p:nvGraphicFramePr>
          <p:cNvPr id="84996" name="Object 2">
            <a:extLst>
              <a:ext uri="{FF2B5EF4-FFF2-40B4-BE49-F238E27FC236}">
                <a16:creationId xmlns:a16="http://schemas.microsoft.com/office/drawing/2014/main" id="{3BBAB7CC-4A49-4D8F-B055-0B95E7601205}"/>
              </a:ext>
            </a:extLst>
          </p:cNvPr>
          <p:cNvGraphicFramePr>
            <a:graphicFrameLocks noChangeAspect="1"/>
          </p:cNvGraphicFramePr>
          <p:nvPr/>
        </p:nvGraphicFramePr>
        <p:xfrm>
          <a:off x="3947633" y="4262685"/>
          <a:ext cx="379809" cy="301229"/>
        </p:xfrm>
        <a:graphic>
          <a:graphicData uri="http://schemas.openxmlformats.org/presentationml/2006/ole">
            <mc:AlternateContent xmlns:mc="http://schemas.openxmlformats.org/markup-compatibility/2006">
              <mc:Choice xmlns:v="urn:schemas-microsoft-com:vml" Requires="v">
                <p:oleObj spid="_x0000_s22533" name="Equation" r:id="rId4" imgW="431613" imgH="342751" progId="Equation.3">
                  <p:embed/>
                </p:oleObj>
              </mc:Choice>
              <mc:Fallback>
                <p:oleObj name="Equation" r:id="rId4" imgW="431613" imgH="342751" progId="Equation.3">
                  <p:embed/>
                  <p:pic>
                    <p:nvPicPr>
                      <p:cNvPr id="84996" name="Object 2">
                        <a:extLst>
                          <a:ext uri="{FF2B5EF4-FFF2-40B4-BE49-F238E27FC236}">
                            <a16:creationId xmlns:a16="http://schemas.microsoft.com/office/drawing/2014/main" id="{3BBAB7CC-4A49-4D8F-B055-0B95E76012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633" y="4262685"/>
                        <a:ext cx="379809" cy="301229"/>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504565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a:extLst>
              <a:ext uri="{FF2B5EF4-FFF2-40B4-BE49-F238E27FC236}">
                <a16:creationId xmlns:a16="http://schemas.microsoft.com/office/drawing/2014/main" id="{4A8C7246-B5CA-4016-A4F1-92AB9F44368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Complex Joins</a:t>
            </a:r>
          </a:p>
        </p:txBody>
      </p:sp>
      <p:sp>
        <p:nvSpPr>
          <p:cNvPr id="87043" name="Rectangle 3">
            <a:extLst>
              <a:ext uri="{FF2B5EF4-FFF2-40B4-BE49-F238E27FC236}">
                <a16:creationId xmlns:a16="http://schemas.microsoft.com/office/drawing/2014/main" id="{157C20A5-724E-4FAD-A218-59AA7A201968}"/>
              </a:ext>
            </a:extLst>
          </p:cNvPr>
          <p:cNvSpPr>
            <a:spLocks noGrp="1" noChangeArrowheads="1"/>
          </p:cNvSpPr>
          <p:nvPr>
            <p:ph idx="1"/>
          </p:nvPr>
        </p:nvSpPr>
        <p:spPr>
          <a:xfrm>
            <a:off x="1775533" y="892407"/>
            <a:ext cx="5727239" cy="3251833"/>
          </a:xfrm>
        </p:spPr>
        <p:txBody>
          <a:bodyPr/>
          <a:lstStyle/>
          <a:p>
            <a:pPr>
              <a:tabLst>
                <a:tab pos="2272904" algn="ctr"/>
              </a:tabLst>
            </a:pPr>
            <a:r>
              <a:rPr lang="en-US" altLang="en-US" dirty="0">
                <a:ea typeface="MS PGothic" panose="020B0600070205080204" pitchFamily="34" charset="-128"/>
              </a:rPr>
              <a:t>Join with a conjunctive condition:</a:t>
            </a:r>
          </a:p>
          <a:p>
            <a:pPr>
              <a:buNone/>
              <a:tabLst>
                <a:tab pos="2272904" algn="ctr"/>
              </a:tabLst>
            </a:pPr>
            <a:r>
              <a:rPr lang="en-US" altLang="en-US" dirty="0">
                <a:ea typeface="MS PGothic" panose="020B0600070205080204" pitchFamily="34" charset="-128"/>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Greek Symbols" pitchFamily="18" charset="2"/>
              </a:rPr>
              <a:t> 2</a:t>
            </a:r>
            <a:r>
              <a:rPr lang="en-US" altLang="en-US" baseline="-25000" dirty="0">
                <a:ea typeface="MS PGothic" panose="020B0600070205080204" pitchFamily="34" charset="-128"/>
                <a:sym typeface="Symbol" panose="05050102010706020507" pitchFamily="18" charset="2"/>
              </a:rPr>
              <a:t>...  </a:t>
            </a:r>
            <a:r>
              <a:rPr lang="en-US" altLang="en-US" baseline="-25000" dirty="0">
                <a:ea typeface="MS PGothic" panose="020B0600070205080204" pitchFamily="34" charset="-128"/>
                <a:sym typeface="Greek Symbols" pitchFamily="18" charset="2"/>
              </a:rPr>
              <a:t> </a:t>
            </a:r>
            <a:r>
              <a:rPr lang="en-US" altLang="en-US" i="1" baseline="-25000" dirty="0">
                <a:ea typeface="MS PGothic" panose="020B0600070205080204" pitchFamily="34" charset="-128"/>
                <a:sym typeface="Greek Symbols" pitchFamily="18" charset="2"/>
              </a:rPr>
              <a:t>n</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Symbol" panose="05050102010706020507" pitchFamily="18" charset="2"/>
              </a:rPr>
              <a:t>Either use nested loops/block nested loops, or</a:t>
            </a:r>
          </a:p>
          <a:p>
            <a:pPr lvl="1">
              <a:tabLst>
                <a:tab pos="2272904" algn="ctr"/>
              </a:tabLst>
            </a:pPr>
            <a:r>
              <a:rPr lang="en-US" altLang="en-US" dirty="0">
                <a:ea typeface="MS PGothic" panose="020B0600070205080204" pitchFamily="34" charset="-128"/>
                <a:sym typeface="Symbol" panose="05050102010706020507" pitchFamily="18" charset="2"/>
              </a:rPr>
              <a:t>Compute the result of one of the simpler joins </a:t>
            </a:r>
            <a:r>
              <a:rPr lang="en-US" altLang="en-US" i="1" dirty="0">
                <a:ea typeface="MS PGothic" panose="020B0600070205080204" pitchFamily="34" charset="-128"/>
                <a:sym typeface="Symbol" panose="05050102010706020507" pitchFamily="18" charset="2"/>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2">
              <a:tabLst>
                <a:tab pos="2272904" algn="ctr"/>
              </a:tabLst>
            </a:pPr>
            <a:r>
              <a:rPr lang="en-US" altLang="en-US" dirty="0">
                <a:ea typeface="MS PGothic" panose="020B0600070205080204" pitchFamily="34" charset="-128"/>
                <a:sym typeface="Greek Symbols" pitchFamily="18" charset="2"/>
              </a:rPr>
              <a:t>final result comprises those tuples in the intermediate result that satisfy the remaining conditions</a:t>
            </a:r>
          </a:p>
          <a:p>
            <a:pPr lvl="1">
              <a:buNone/>
              <a:tabLst>
                <a:tab pos="2272904" algn="ctr"/>
              </a:tabLst>
            </a:pPr>
            <a:r>
              <a:rPr lang="en-US" altLang="en-US"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i="1"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a:ea typeface="MS PGothic" panose="020B0600070205080204" pitchFamily="34" charset="-128"/>
                <a:sym typeface="Greek Symbols" pitchFamily="18" charset="2"/>
              </a:rPr>
              <a:t>n</a:t>
            </a:r>
            <a:endParaRPr lang="en-US" altLang="en-US" dirty="0">
              <a:ea typeface="MS PGothic" panose="020B0600070205080204" pitchFamily="34" charset="-128"/>
              <a:sym typeface="Greek Symbols" pitchFamily="18" charset="2"/>
            </a:endParaRPr>
          </a:p>
          <a:p>
            <a:pPr>
              <a:tabLst>
                <a:tab pos="2272904" algn="ctr"/>
              </a:tabLst>
            </a:pPr>
            <a:r>
              <a:rPr lang="en-US" altLang="en-US" dirty="0">
                <a:ea typeface="MS PGothic" panose="020B0600070205080204" pitchFamily="34" charset="-128"/>
                <a:sym typeface="Greek Symbols" pitchFamily="18" charset="2"/>
              </a:rPr>
              <a:t>Join with a disjunctive condition</a:t>
            </a:r>
            <a:r>
              <a:rPr lang="en-US" altLang="en-US" i="1" dirty="0">
                <a:ea typeface="MS PGothic" panose="020B0600070205080204" pitchFamily="34" charset="-128"/>
                <a:sym typeface="Greek Symbols" pitchFamily="18" charset="2"/>
              </a:rPr>
              <a:t> </a:t>
            </a:r>
          </a:p>
          <a:p>
            <a:pPr lvl="1">
              <a:buNone/>
              <a:tabLst>
                <a:tab pos="2272904" algn="ctr"/>
              </a:tabLst>
            </a:pP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 </a:t>
            </a:r>
            <a:r>
              <a:rPr lang="en-US" altLang="en-US" i="1" baseline="-46000" dirty="0">
                <a:ea typeface="MS PGothic" panose="020B0600070205080204" pitchFamily="34" charset="-128"/>
                <a:sym typeface="Greek Symbols" pitchFamily="18" charset="2"/>
              </a:rPr>
              <a:t>n</a:t>
            </a: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Greek Symbols" pitchFamily="18" charset="2"/>
              </a:rPr>
              <a:t>Either use nested loops/block nested loops, or</a:t>
            </a:r>
          </a:p>
          <a:p>
            <a:pPr lvl="1">
              <a:tabLst>
                <a:tab pos="2272904" algn="ctr"/>
              </a:tabLst>
            </a:pPr>
            <a:r>
              <a:rPr lang="en-US" altLang="en-US" dirty="0">
                <a:ea typeface="MS PGothic" panose="020B0600070205080204" pitchFamily="34" charset="-128"/>
                <a:sym typeface="Greek Symbols" pitchFamily="18" charset="2"/>
              </a:rPr>
              <a:t>	Compute as the union of the records in individual joins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p>
          <a:p>
            <a:pPr lvl="1">
              <a:buNone/>
              <a:tabLst>
                <a:tab pos="2272904" algn="ctr"/>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r>
              <a:rPr lang="en-US" altLang="en-US" dirty="0">
                <a:ea typeface="MS PGothic" panose="020B0600070205080204" pitchFamily="34" charset="-128"/>
                <a:sym typeface="Symbol" panose="05050102010706020507" pitchFamily="18" charset="2"/>
              </a:rPr>
              <a:t> . . . 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a:ea typeface="MS PGothic" panose="020B0600070205080204" pitchFamily="34" charset="-128"/>
                <a:sym typeface="Greek Symbols" pitchFamily="18" charset="2"/>
              </a:rPr>
              <a:t>n</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buNone/>
              <a:tabLst>
                <a:tab pos="2272904" algn="ctr"/>
              </a:tabLst>
            </a:pPr>
            <a:endParaRPr lang="en-US" altLang="en-US" i="1" baseline="-25000" dirty="0">
              <a:ea typeface="MS PGothic" panose="020B0600070205080204" pitchFamily="34" charset="-128"/>
              <a:sym typeface="Greek Symbols" pitchFamily="18" charset="2"/>
            </a:endParaRPr>
          </a:p>
        </p:txBody>
      </p:sp>
    </p:spTree>
    <p:extLst>
      <p:ext uri="{BB962C8B-B14F-4D97-AF65-F5344CB8AC3E}">
        <p14:creationId xmlns:p14="http://schemas.microsoft.com/office/powerpoint/2010/main" val="266523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5966-E590-4C44-8504-77CF8F2D8AA4}"/>
              </a:ext>
            </a:extLst>
          </p:cNvPr>
          <p:cNvSpPr>
            <a:spLocks noGrp="1"/>
          </p:cNvSpPr>
          <p:nvPr>
            <p:ph type="title"/>
          </p:nvPr>
        </p:nvSpPr>
        <p:spPr/>
        <p:txBody>
          <a:bodyPr/>
          <a:lstStyle/>
          <a:p>
            <a:r>
              <a:rPr lang="en-IN" dirty="0"/>
              <a:t>Joins over Spatial Data</a:t>
            </a:r>
          </a:p>
        </p:txBody>
      </p:sp>
      <p:sp>
        <p:nvSpPr>
          <p:cNvPr id="3" name="Content Placeholder 2">
            <a:extLst>
              <a:ext uri="{FF2B5EF4-FFF2-40B4-BE49-F238E27FC236}">
                <a16:creationId xmlns:a16="http://schemas.microsoft.com/office/drawing/2014/main" id="{AA9E6A2E-54CD-444E-87E1-0FB6426F15A5}"/>
              </a:ext>
            </a:extLst>
          </p:cNvPr>
          <p:cNvSpPr>
            <a:spLocks noGrp="1"/>
          </p:cNvSpPr>
          <p:nvPr>
            <p:ph idx="1"/>
          </p:nvPr>
        </p:nvSpPr>
        <p:spPr>
          <a:xfrm>
            <a:off x="1782191" y="862969"/>
            <a:ext cx="5276491" cy="1311740"/>
          </a:xfrm>
        </p:spPr>
        <p:txBody>
          <a:bodyPr/>
          <a:lstStyle/>
          <a:p>
            <a:r>
              <a:rPr lang="en-IN" dirty="0"/>
              <a:t>No simple sort order for spatial joins</a:t>
            </a:r>
          </a:p>
          <a:p>
            <a:r>
              <a:rPr lang="en-IN" dirty="0"/>
              <a:t>Indexed nested loops join with spatial indices</a:t>
            </a:r>
          </a:p>
          <a:p>
            <a:pPr lvl="1"/>
            <a:r>
              <a:rPr lang="en-IN" dirty="0"/>
              <a:t>R-trees, quad-trees, k-d-B-trees</a:t>
            </a:r>
          </a:p>
        </p:txBody>
      </p:sp>
    </p:spTree>
    <p:extLst>
      <p:ext uri="{BB962C8B-B14F-4D97-AF65-F5344CB8AC3E}">
        <p14:creationId xmlns:p14="http://schemas.microsoft.com/office/powerpoint/2010/main" val="5001284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extLst>
      <p:ext uri="{BB962C8B-B14F-4D97-AF65-F5344CB8AC3E}">
        <p14:creationId xmlns:p14="http://schemas.microsoft.com/office/powerpoint/2010/main" val="6361622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extLst>
      <p:ext uri="{BB962C8B-B14F-4D97-AF65-F5344CB8AC3E}">
        <p14:creationId xmlns:p14="http://schemas.microsoft.com/office/powerpoint/2010/main" val="280739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AB807669-EBD0-4AC5-BCFA-DBF3B62A42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3187" name="Rectangle 3">
            <a:extLst>
              <a:ext uri="{FF2B5EF4-FFF2-40B4-BE49-F238E27FC236}">
                <a16:creationId xmlns:a16="http://schemas.microsoft.com/office/drawing/2014/main" id="{6E40900F-A6E6-4645-B453-267190B4D637}"/>
              </a:ext>
            </a:extLst>
          </p:cNvPr>
          <p:cNvSpPr>
            <a:spLocks noGrp="1" noChangeArrowheads="1"/>
          </p:cNvSpPr>
          <p:nvPr>
            <p:ph idx="1"/>
          </p:nvPr>
        </p:nvSpPr>
        <p:spPr>
          <a:xfrm>
            <a:off x="1788851" y="962230"/>
            <a:ext cx="5612906" cy="2818694"/>
          </a:xfrm>
        </p:spPr>
        <p:txBody>
          <a:bodyPr/>
          <a:lstStyle/>
          <a:p>
            <a:pPr>
              <a:lnSpc>
                <a:spcPct val="90000"/>
              </a:lnSpc>
            </a:pPr>
            <a:r>
              <a:rPr lang="en-US" altLang="en-US" b="1" dirty="0">
                <a:ea typeface="MS PGothic" panose="020B0600070205080204" pitchFamily="34" charset="-128"/>
              </a:rPr>
              <a:t>Set operations </a:t>
            </a:r>
            <a:r>
              <a:rPr lang="en-US"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 and ):  can either use variant of merge-join after sorting, or variant of hash-join.</a:t>
            </a:r>
            <a:endParaRPr lang="en-US" altLang="en-US" b="1" dirty="0">
              <a:ea typeface="MS PGothic" panose="020B0600070205080204" pitchFamily="34" charset="-128"/>
            </a:endParaRPr>
          </a:p>
          <a:p>
            <a:pPr>
              <a:lnSpc>
                <a:spcPct val="90000"/>
              </a:lnSpc>
            </a:pPr>
            <a:r>
              <a:rPr lang="en-US" altLang="en-US" dirty="0">
                <a:ea typeface="MS PGothic" panose="020B0600070205080204" pitchFamily="34" charset="-128"/>
              </a:rPr>
              <a:t>E.g., Set operations using hashing:</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Partition both relations using the same hash function</a:t>
            </a:r>
          </a:p>
          <a:p>
            <a:pPr marL="342900" lvl="1" indent="0">
              <a:lnSpc>
                <a:spcPct val="9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  </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Using a different hashing function, build an in-memory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lnSpc>
                <a:spcPct val="90000"/>
              </a:lnSpc>
            </a:pPr>
            <a:r>
              <a:rPr lang="en-US" altLang="en-US" i="1" dirty="0">
                <a:ea typeface="MS PGothic" panose="020B0600070205080204" pitchFamily="34" charset="-128"/>
              </a:rPr>
              <a:t>r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Add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to the hash index if they are not already in it.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the tuples in the hash index to the result.</a:t>
            </a:r>
          </a:p>
        </p:txBody>
      </p:sp>
    </p:spTree>
    <p:extLst>
      <p:ext uri="{BB962C8B-B14F-4D97-AF65-F5344CB8AC3E}">
        <p14:creationId xmlns:p14="http://schemas.microsoft.com/office/powerpoint/2010/main" val="1699067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96624044-35CC-40EB-823F-BAC444890C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5235" name="Rectangle 3">
            <a:extLst>
              <a:ext uri="{FF2B5EF4-FFF2-40B4-BE49-F238E27FC236}">
                <a16:creationId xmlns:a16="http://schemas.microsoft.com/office/drawing/2014/main" id="{A6EF4BE5-C57A-4CB8-A83E-7C7C1A09D4EE}"/>
              </a:ext>
            </a:extLst>
          </p:cNvPr>
          <p:cNvSpPr>
            <a:spLocks noGrp="1" noChangeArrowheads="1"/>
          </p:cNvSpPr>
          <p:nvPr>
            <p:ph idx="1"/>
          </p:nvPr>
        </p:nvSpPr>
        <p:spPr>
          <a:xfrm>
            <a:off x="1782193" y="905523"/>
            <a:ext cx="5638926" cy="3153646"/>
          </a:xfrm>
        </p:spPr>
        <p:txBody>
          <a:bodyPr/>
          <a:lstStyle/>
          <a:p>
            <a:r>
              <a:rPr lang="en-US" altLang="en-US" dirty="0">
                <a:ea typeface="MS PGothic" panose="020B0600070205080204" pitchFamily="34" charset="-128"/>
              </a:rPr>
              <a:t>E.g., Set operations using hashing:</a:t>
            </a:r>
          </a:p>
          <a:p>
            <a:pPr marL="342900" lvl="1" indent="0">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as before partition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p>
          <a:p>
            <a:pPr marL="342900" lvl="1" indent="0">
              <a:buNone/>
            </a:pPr>
            <a:r>
              <a:rPr lang="en-US" altLang="en-US" dirty="0">
                <a:solidFill>
                  <a:srgbClr val="FF9900"/>
                </a:solidFill>
                <a:ea typeface="MS PGothic" panose="020B0600070205080204" pitchFamily="34" charset="-128"/>
              </a:rPr>
              <a:t>2.</a:t>
            </a:r>
            <a:r>
              <a:rPr lang="en-US" altLang="en-US" dirty="0">
                <a:ea typeface="MS PGothic" panose="020B0600070205080204" pitchFamily="34" charset="-128"/>
              </a:rPr>
              <a:t>   as before, 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a:t>
            </a:r>
            <a:endParaRPr lang="en-US" altLang="en-US" i="1"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build a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endParaRPr lang="en-US" altLang="en-US"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output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 if they are already there in the hash index</a:t>
            </a:r>
          </a:p>
          <a:p>
            <a:pPr lvl="3"/>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for each tuple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if it is there in the hash index, delete it from the index.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 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remaining tuples in the hash index to the result. </a:t>
            </a:r>
          </a:p>
        </p:txBody>
      </p:sp>
    </p:spTree>
    <p:extLst>
      <p:ext uri="{BB962C8B-B14F-4D97-AF65-F5344CB8AC3E}">
        <p14:creationId xmlns:p14="http://schemas.microsoft.com/office/powerpoint/2010/main" val="727603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10A1-4CA4-4055-838A-69DE09ED1EBF}"/>
              </a:ext>
            </a:extLst>
          </p:cNvPr>
          <p:cNvSpPr>
            <a:spLocks noGrp="1"/>
          </p:cNvSpPr>
          <p:nvPr>
            <p:ph type="title"/>
          </p:nvPr>
        </p:nvSpPr>
        <p:spPr/>
        <p:txBody>
          <a:bodyPr/>
          <a:lstStyle/>
          <a:p>
            <a:r>
              <a:rPr lang="en-IN" dirty="0"/>
              <a:t>Answering Keyword Queries</a:t>
            </a:r>
          </a:p>
        </p:txBody>
      </p:sp>
      <p:sp>
        <p:nvSpPr>
          <p:cNvPr id="3" name="Content Placeholder 2">
            <a:extLst>
              <a:ext uri="{FF2B5EF4-FFF2-40B4-BE49-F238E27FC236}">
                <a16:creationId xmlns:a16="http://schemas.microsoft.com/office/drawing/2014/main" id="{16F7DBF9-4BCB-465F-8DFB-F4E603AAF900}"/>
              </a:ext>
            </a:extLst>
          </p:cNvPr>
          <p:cNvSpPr>
            <a:spLocks noGrp="1"/>
          </p:cNvSpPr>
          <p:nvPr>
            <p:ph idx="1"/>
          </p:nvPr>
        </p:nvSpPr>
        <p:spPr>
          <a:xfrm>
            <a:off x="1775534" y="878889"/>
            <a:ext cx="5519691" cy="3010320"/>
          </a:xfrm>
        </p:spPr>
        <p:txBody>
          <a:bodyPr/>
          <a:lstStyle/>
          <a:p>
            <a:r>
              <a:rPr lang="en-IN" dirty="0"/>
              <a:t>Indices mapping keywords to documents</a:t>
            </a:r>
          </a:p>
          <a:p>
            <a:pPr lvl="1"/>
            <a:r>
              <a:rPr lang="en-IN" dirty="0"/>
              <a:t>For each keyword, store sorted list of document IDs that contain the keyword</a:t>
            </a:r>
          </a:p>
          <a:p>
            <a:pPr lvl="2"/>
            <a:r>
              <a:rPr lang="en-IN" dirty="0"/>
              <a:t>Commonly referred to as a </a:t>
            </a:r>
            <a:r>
              <a:rPr lang="en-IN" b="1" dirty="0">
                <a:solidFill>
                  <a:srgbClr val="002060"/>
                </a:solidFill>
              </a:rPr>
              <a:t>inverted index</a:t>
            </a:r>
          </a:p>
          <a:p>
            <a:pPr lvl="2"/>
            <a:r>
              <a:rPr lang="en-IN" dirty="0"/>
              <a:t>E.g.,: database:  d1, d4, d11, d45, d77, d123</a:t>
            </a:r>
            <a:br>
              <a:rPr lang="en-IN" dirty="0"/>
            </a:br>
            <a:r>
              <a:rPr lang="en-IN" dirty="0"/>
              <a:t>         distributed:  d4, d8, d11, d56, d77, d121, d333</a:t>
            </a:r>
          </a:p>
          <a:p>
            <a:pPr lvl="1"/>
            <a:r>
              <a:rPr lang="en-IN" dirty="0"/>
              <a:t>To answer a query with several keywords, compute intersection of lists corresponding to those keywords</a:t>
            </a:r>
          </a:p>
          <a:p>
            <a:r>
              <a:rPr lang="en-IN" dirty="0"/>
              <a:t>To support ranking, inverted lists store extra information</a:t>
            </a:r>
          </a:p>
          <a:p>
            <a:pPr lvl="1"/>
            <a:r>
              <a:rPr lang="en-IN" dirty="0"/>
              <a:t>“</a:t>
            </a:r>
            <a:r>
              <a:rPr lang="en-IN" b="1" dirty="0">
                <a:solidFill>
                  <a:srgbClr val="002060"/>
                </a:solidFill>
              </a:rPr>
              <a:t>Term frequency</a:t>
            </a:r>
            <a:r>
              <a:rPr lang="en-IN" dirty="0"/>
              <a:t>” of the keyword in the document</a:t>
            </a:r>
          </a:p>
          <a:p>
            <a:pPr lvl="1"/>
            <a:r>
              <a:rPr lang="en-IN" dirty="0"/>
              <a:t>“</a:t>
            </a:r>
            <a:r>
              <a:rPr lang="en-IN" b="1" dirty="0">
                <a:solidFill>
                  <a:srgbClr val="002060"/>
                </a:solidFill>
              </a:rPr>
              <a:t>Inverse document frequency</a:t>
            </a:r>
            <a:r>
              <a:rPr lang="en-IN" dirty="0"/>
              <a:t>” of the keyword</a:t>
            </a:r>
          </a:p>
          <a:p>
            <a:pPr lvl="1"/>
            <a:r>
              <a:rPr lang="en-IN" b="1" dirty="0">
                <a:solidFill>
                  <a:srgbClr val="002060"/>
                </a:solidFill>
              </a:rPr>
              <a:t>Page rank </a:t>
            </a:r>
            <a:r>
              <a:rPr lang="en-IN" dirty="0"/>
              <a:t>of the document/web page</a:t>
            </a:r>
          </a:p>
        </p:txBody>
      </p:sp>
    </p:spTree>
    <p:extLst>
      <p:ext uri="{BB962C8B-B14F-4D97-AF65-F5344CB8AC3E}">
        <p14:creationId xmlns:p14="http://schemas.microsoft.com/office/powerpoint/2010/main" val="27367022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5A5D21-9288-4E36-ACF8-F7E865416ABA}"/>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7283" name="Rectangle 3">
            <a:extLst>
              <a:ext uri="{FF2B5EF4-FFF2-40B4-BE49-F238E27FC236}">
                <a16:creationId xmlns:a16="http://schemas.microsoft.com/office/drawing/2014/main" id="{50B536A7-0B11-4D7E-AFE8-3B0B97F0AF17}"/>
              </a:ext>
            </a:extLst>
          </p:cNvPr>
          <p:cNvSpPr>
            <a:spLocks noGrp="1" noChangeArrowheads="1"/>
          </p:cNvSpPr>
          <p:nvPr>
            <p:ph idx="1"/>
          </p:nvPr>
        </p:nvSpPr>
        <p:spPr>
          <a:xfrm>
            <a:off x="1782192" y="899065"/>
            <a:ext cx="5433748" cy="2448722"/>
          </a:xfrm>
        </p:spPr>
        <p:txBody>
          <a:bodyPr/>
          <a:lstStyle/>
          <a:p>
            <a:r>
              <a:rPr lang="en-US" altLang="en-US" b="1" dirty="0">
                <a:solidFill>
                  <a:srgbClr val="002060"/>
                </a:solidFill>
                <a:ea typeface="MS PGothic" panose="020B0600070205080204" pitchFamily="34" charset="-128"/>
              </a:rPr>
              <a:t>Outer join </a:t>
            </a:r>
            <a:r>
              <a:rPr lang="en-US" altLang="en-US" dirty="0">
                <a:ea typeface="MS PGothic" panose="020B0600070205080204" pitchFamily="34" charset="-128"/>
              </a:rPr>
              <a:t>can be computed either as </a:t>
            </a:r>
          </a:p>
          <a:p>
            <a:pPr lvl="1"/>
            <a:r>
              <a:rPr lang="en-US" altLang="en-US" dirty="0">
                <a:ea typeface="MS PGothic" panose="020B0600070205080204" pitchFamily="34" charset="-128"/>
              </a:rPr>
              <a:t>A join followed by addition of null-padded non-participating tuples.</a:t>
            </a:r>
          </a:p>
          <a:p>
            <a:pPr lvl="1"/>
            <a:r>
              <a:rPr lang="en-US" altLang="en-US" dirty="0">
                <a:ea typeface="MS PGothic" panose="020B0600070205080204" pitchFamily="34" charset="-128"/>
              </a:rPr>
              <a:t>by modifying the join algorithms.</a:t>
            </a:r>
          </a:p>
          <a:p>
            <a:r>
              <a:rPr lang="en-US" altLang="en-US" dirty="0">
                <a:ea typeface="MS PGothic" panose="020B0600070205080204" pitchFamily="34" charset="-128"/>
              </a:rPr>
              <a:t>Modifying merge join to compute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endParaRPr>
          </a:p>
          <a:p>
            <a:pPr lvl="1"/>
            <a:r>
              <a:rPr lang="en-US" altLang="en-US" dirty="0">
                <a:ea typeface="MS PGothic" panose="020B0600070205080204" pitchFamily="34" charset="-128"/>
              </a:rPr>
              <a:t>In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non participating tuples are those in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 </a:t>
            </a:r>
            <a:r>
              <a:rPr lang="en-US" altLang="en-US" i="1" baseline="-25000"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sym typeface="Greek Symbols" pitchFamily="18" charset="2"/>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a:t>
            </a:r>
          </a:p>
          <a:p>
            <a:pPr lvl="1"/>
            <a:r>
              <a:rPr lang="en-US" altLang="en-US" dirty="0">
                <a:ea typeface="MS PGothic" panose="020B0600070205080204" pitchFamily="34" charset="-128"/>
                <a:sym typeface="Greek Symbols" pitchFamily="18" charset="2"/>
              </a:rPr>
              <a:t>Modify merge-join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  </a:t>
            </a:r>
          </a:p>
          <a:p>
            <a:pPr lvl="2"/>
            <a:r>
              <a:rPr lang="en-US" altLang="en-US" dirty="0">
                <a:ea typeface="MS PGothic" panose="020B0600070205080204" pitchFamily="34" charset="-128"/>
                <a:sym typeface="Symbol" panose="05050102010706020507" pitchFamily="18" charset="2"/>
              </a:rPr>
              <a:t>During merging, for every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from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that do not match any tuple in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output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padded with nulls.</a:t>
            </a:r>
          </a:p>
          <a:p>
            <a:pPr lvl="1"/>
            <a:r>
              <a:rPr lang="en-US" altLang="en-US" dirty="0">
                <a:ea typeface="MS PGothic" panose="020B0600070205080204" pitchFamily="34" charset="-128"/>
                <a:sym typeface="Symbol" panose="05050102010706020507" pitchFamily="18" charset="2"/>
              </a:rPr>
              <a:t>Right outer-join and full outer-join can be computed similarly.</a:t>
            </a:r>
          </a:p>
          <a:p>
            <a:endParaRPr lang="en-US" altLang="en-US" dirty="0">
              <a:ea typeface="MS PGothic" panose="020B0600070205080204" pitchFamily="34" charset="-128"/>
            </a:endParaRPr>
          </a:p>
        </p:txBody>
      </p:sp>
      <p:graphicFrame>
        <p:nvGraphicFramePr>
          <p:cNvPr id="97284" name="Object 4">
            <a:extLst>
              <a:ext uri="{FF2B5EF4-FFF2-40B4-BE49-F238E27FC236}">
                <a16:creationId xmlns:a16="http://schemas.microsoft.com/office/drawing/2014/main" id="{7D8769D6-EEA1-4DD7-8A0F-3FF60C99D2A6}"/>
              </a:ext>
            </a:extLst>
          </p:cNvPr>
          <p:cNvGraphicFramePr>
            <a:graphicFrameLocks noChangeAspect="1"/>
          </p:cNvGraphicFramePr>
          <p:nvPr/>
        </p:nvGraphicFramePr>
        <p:xfrm>
          <a:off x="4502944" y="2426494"/>
          <a:ext cx="113110" cy="217885"/>
        </p:xfrm>
        <a:graphic>
          <a:graphicData uri="http://schemas.openxmlformats.org/presentationml/2006/ole">
            <mc:AlternateContent xmlns:mc="http://schemas.openxmlformats.org/markup-compatibility/2006">
              <mc:Choice xmlns:v="urn:schemas-microsoft-com:vml" Requires="v">
                <p:oleObj spid="_x0000_s23557" name="Equation" r:id="rId3" imgW="152334" imgH="291973" progId="">
                  <p:embed/>
                </p:oleObj>
              </mc:Choice>
              <mc:Fallback>
                <p:oleObj name="Equation" r:id="rId3" imgW="152334" imgH="291973" progId="">
                  <p:embed/>
                  <p:pic>
                    <p:nvPicPr>
                      <p:cNvPr id="97284" name="Object 4">
                        <a:extLst>
                          <a:ext uri="{FF2B5EF4-FFF2-40B4-BE49-F238E27FC236}">
                            <a16:creationId xmlns:a16="http://schemas.microsoft.com/office/drawing/2014/main" id="{7D8769D6-EEA1-4DD7-8A0F-3FF60C99D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944" y="2426494"/>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5493158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D30F5A5B-28A8-440F-A030-681D44B5817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8307" name="Rectangle 3">
            <a:extLst>
              <a:ext uri="{FF2B5EF4-FFF2-40B4-BE49-F238E27FC236}">
                <a16:creationId xmlns:a16="http://schemas.microsoft.com/office/drawing/2014/main" id="{6590D52A-9E7D-4BC6-A3EF-E27F1F66D193}"/>
              </a:ext>
            </a:extLst>
          </p:cNvPr>
          <p:cNvSpPr>
            <a:spLocks noGrp="1" noChangeArrowheads="1"/>
          </p:cNvSpPr>
          <p:nvPr>
            <p:ph idx="1"/>
          </p:nvPr>
        </p:nvSpPr>
        <p:spPr>
          <a:xfrm>
            <a:off x="1775534" y="881017"/>
            <a:ext cx="5612906" cy="1492212"/>
          </a:xfrm>
        </p:spPr>
        <p:txBody>
          <a:bodyPr/>
          <a:lstStyle/>
          <a:p>
            <a:r>
              <a:rPr lang="en-US" altLang="en-US" dirty="0">
                <a:ea typeface="MS PGothic" panose="020B0600070205080204" pitchFamily="34" charset="-128"/>
                <a:sym typeface="Symbol" panose="05050102010706020507" pitchFamily="18" charset="2"/>
              </a:rPr>
              <a:t>Modifying hash 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sym typeface="Symbol" panose="05050102010706020507" pitchFamily="18" charset="2"/>
            </a:endParaRP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probe relation, output non-matching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a:t>
            </a: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build relation, when probing keep track of which </a:t>
            </a:r>
            <a:br>
              <a:rPr lang="en-US" altLang="en-US"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matched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At end of</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output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non-matched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 </a:t>
            </a:r>
          </a:p>
          <a:p>
            <a:pPr lvl="1"/>
            <a:endParaRPr lang="en-US" altLang="en-US" dirty="0">
              <a:ea typeface="MS PGothic" panose="020B0600070205080204" pitchFamily="34" charset="-128"/>
              <a:sym typeface="Symbol" panose="05050102010706020507" pitchFamily="18" charset="2"/>
            </a:endParaRPr>
          </a:p>
          <a:p>
            <a:pPr lvl="1"/>
            <a:endParaRPr lang="en-US" altLang="en-US" i="1" dirty="0">
              <a:ea typeface="MS PGothic" panose="020B0600070205080204" pitchFamily="34" charset="-128"/>
              <a:sym typeface="Symbol" panose="05050102010706020507" pitchFamily="18" charset="2"/>
            </a:endParaRPr>
          </a:p>
        </p:txBody>
      </p:sp>
      <p:graphicFrame>
        <p:nvGraphicFramePr>
          <p:cNvPr id="98308" name="Object 4">
            <a:extLst>
              <a:ext uri="{FF2B5EF4-FFF2-40B4-BE49-F238E27FC236}">
                <a16:creationId xmlns:a16="http://schemas.microsoft.com/office/drawing/2014/main" id="{2C329AFD-BD7B-4896-95F9-6BEA682B2F98}"/>
              </a:ext>
            </a:extLst>
          </p:cNvPr>
          <p:cNvGraphicFramePr>
            <a:graphicFrameLocks noChangeAspect="1"/>
          </p:cNvGraphicFramePr>
          <p:nvPr/>
        </p:nvGraphicFramePr>
        <p:xfrm>
          <a:off x="4514850" y="2462213"/>
          <a:ext cx="113110" cy="217885"/>
        </p:xfrm>
        <a:graphic>
          <a:graphicData uri="http://schemas.openxmlformats.org/presentationml/2006/ole">
            <mc:AlternateContent xmlns:mc="http://schemas.openxmlformats.org/markup-compatibility/2006">
              <mc:Choice xmlns:v="urn:schemas-microsoft-com:vml" Requires="v">
                <p:oleObj spid="_x0000_s24581" name="Equation" r:id="rId4" imgW="152334" imgH="291973" progId="">
                  <p:embed/>
                </p:oleObj>
              </mc:Choice>
              <mc:Fallback>
                <p:oleObj name="Equation" r:id="rId4" imgW="152334" imgH="291973" progId="">
                  <p:embed/>
                  <p:pic>
                    <p:nvPicPr>
                      <p:cNvPr id="98308" name="Object 4">
                        <a:extLst>
                          <a:ext uri="{FF2B5EF4-FFF2-40B4-BE49-F238E27FC236}">
                            <a16:creationId xmlns:a16="http://schemas.microsoft.com/office/drawing/2014/main" id="{2C329AFD-BD7B-4896-95F9-6BEA682B2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2462213"/>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35929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1B40F190-8F0E-46FA-A03B-CD59DA3B9BE7}" vid="{5BEDA3C5-9F17-4237-A302-9E1B73B082AF}"/>
    </a:ext>
  </a:extLst>
</a:theme>
</file>

<file path=ppt/theme/theme6.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7.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microsoft.com/sharepoint/v3/field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8543</TotalTime>
  <Words>21447</Words>
  <Application>Microsoft Macintosh PowerPoint</Application>
  <PresentationFormat>On-screen Show (16:9)</PresentationFormat>
  <Paragraphs>1906</Paragraphs>
  <Slides>239</Slides>
  <Notes>200</Notes>
  <HiddenSlides>8</HiddenSlides>
  <MMClips>0</MMClips>
  <ScaleCrop>false</ScaleCrop>
  <HeadingPairs>
    <vt:vector size="8" baseType="variant">
      <vt:variant>
        <vt:lpstr>Fonts Used</vt:lpstr>
      </vt:variant>
      <vt:variant>
        <vt:i4>11</vt:i4>
      </vt:variant>
      <vt:variant>
        <vt:lpstr>Theme</vt:lpstr>
      </vt:variant>
      <vt:variant>
        <vt:i4>7</vt:i4>
      </vt:variant>
      <vt:variant>
        <vt:lpstr>Embedded OLE Servers</vt:lpstr>
      </vt:variant>
      <vt:variant>
        <vt:i4>1</vt:i4>
      </vt:variant>
      <vt:variant>
        <vt:lpstr>Slide Titles</vt:lpstr>
      </vt:variant>
      <vt:variant>
        <vt:i4>239</vt:i4>
      </vt:variant>
    </vt:vector>
  </HeadingPairs>
  <TitlesOfParts>
    <vt:vector size="258" baseType="lpstr">
      <vt:lpstr>Amazon Ember</vt:lpstr>
      <vt:lpstr>Arial</vt:lpstr>
      <vt:lpstr>Calibri</vt:lpstr>
      <vt:lpstr>Cambria Math</vt:lpstr>
      <vt:lpstr>Century Schoolbook</vt:lpstr>
      <vt:lpstr>Helvetica</vt:lpstr>
      <vt:lpstr>Monotype Sorts</vt:lpstr>
      <vt:lpstr>Museo Sans For Dell</vt:lpstr>
      <vt:lpstr>Times New Roman</vt:lpstr>
      <vt:lpstr>Webdings</vt:lpstr>
      <vt:lpstr>Wingdings</vt:lpstr>
      <vt:lpstr>Office Theme</vt:lpstr>
      <vt:lpstr>4_db-5-grey</vt:lpstr>
      <vt:lpstr>5_db-5-grey</vt:lpstr>
      <vt:lpstr>1_Office Theme</vt:lpstr>
      <vt:lpstr>db</vt:lpstr>
      <vt:lpstr>1_db</vt:lpstr>
      <vt:lpstr>2_db</vt:lpstr>
      <vt:lpstr>Equation</vt:lpstr>
      <vt:lpstr>PowerPoint Presentation</vt:lpstr>
      <vt:lpstr>PowerPoint Presentation</vt:lpstr>
      <vt:lpstr>PowerPoint Presentation</vt:lpstr>
      <vt:lpstr>Module II – Context </vt:lpstr>
      <vt:lpstr>PowerPoint Presentation</vt:lpstr>
      <vt:lpstr>PowerPoint Presentation</vt:lpstr>
      <vt:lpstr>Reminder: Table, Tuple, File, Block, Record</vt:lpstr>
      <vt:lpstr>Organization of Records in Files</vt:lpstr>
      <vt:lpstr>Reminder: Table, Tuple, File, Block, Record</vt:lpstr>
      <vt:lpstr>Fixed-Length Records (Example)</vt:lpstr>
      <vt:lpstr>Course Focus</vt:lpstr>
      <vt:lpstr>Column-Oriented Storage</vt:lpstr>
      <vt:lpstr>Columnar Representation</vt:lpstr>
      <vt:lpstr>PowerPoint Presentation</vt:lpstr>
      <vt:lpstr>Storage Access</vt:lpstr>
      <vt:lpstr>The Logical Concept</vt:lpstr>
      <vt:lpstr>Buffer Manager</vt:lpstr>
      <vt:lpstr>Buffer Manager</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PowerPoint Presentation</vt:lpstr>
      <vt:lpstr>Query Compilation</vt:lpstr>
      <vt:lpstr>Parsing and Execution</vt:lpstr>
      <vt:lpstr>Query Processing Overview</vt:lpstr>
      <vt:lpstr>PowerPoint Presentation</vt:lpstr>
      <vt:lpstr>Chapter 15: Query Processing</vt:lpstr>
      <vt:lpstr>Chapter 15:  Query Processing</vt:lpstr>
      <vt:lpstr>Basic Steps in Query Processing</vt:lpstr>
      <vt:lpstr>Basic Steps in Query Processing (Cont.)</vt:lpstr>
      <vt:lpstr>Basic Steps in Query Processing: Optimization</vt:lpstr>
      <vt:lpstr>Basic Steps: Optimization (Cont.)</vt:lpstr>
      <vt:lpstr>Measures of Query Cost</vt:lpstr>
      <vt:lpstr>Measures of Query Cost</vt:lpstr>
      <vt:lpstr>Measures of Query Cost (Cont.)</vt:lpstr>
      <vt:lpstr>Selection Operation</vt:lpstr>
      <vt:lpstr>Selections Using Indices</vt:lpstr>
      <vt:lpstr>Selections Using Indices</vt:lpstr>
      <vt:lpstr>Selections Involving Comparisons</vt:lpstr>
      <vt:lpstr>Implementation of Complex Selections</vt:lpstr>
      <vt:lpstr>Algorithms for Complex Selections</vt:lpstr>
      <vt:lpstr>Bitmap Index Scan</vt:lpstr>
      <vt:lpstr>Sorting</vt:lpstr>
      <vt:lpstr>Example: External Sorting Using Sort-Merge</vt:lpstr>
      <vt:lpstr>External Sort-Merge</vt:lpstr>
      <vt:lpstr>External Sort-Merge (Cont.)</vt:lpstr>
      <vt:lpstr>External Sort-Merge (Cont.)</vt:lpstr>
      <vt:lpstr>External Merge Sort (Cont.)</vt:lpstr>
      <vt:lpstr>External Merge Sort (Cont.)</vt:lpstr>
      <vt:lpstr>Join Operation</vt:lpstr>
      <vt:lpstr>Nested-Loop Join</vt:lpstr>
      <vt:lpstr>Nested-Loop Join (Cont.)</vt:lpstr>
      <vt:lpstr>Block Nested-Loop Join</vt:lpstr>
      <vt:lpstr>Block Nested-Loop Join (Cont.)</vt:lpstr>
      <vt:lpstr>Indexed Nested-Loop Join</vt:lpstr>
      <vt:lpstr>Example of Nested-Loop Join Costs</vt:lpstr>
      <vt:lpstr>Merge-Join</vt:lpstr>
      <vt:lpstr>Merge-Join (Cont.)</vt:lpstr>
      <vt:lpstr>Hash-Join</vt:lpstr>
      <vt:lpstr>Hash-Join (Cont.)</vt:lpstr>
      <vt:lpstr>Hash-Join (Cont.)</vt:lpstr>
      <vt:lpstr>Hash-Join Algorithm</vt:lpstr>
      <vt:lpstr>Hash-Join algorithm (Cont.)</vt:lpstr>
      <vt:lpstr>Handling of Overflows</vt:lpstr>
      <vt:lpstr>Cost of Hash-Join</vt:lpstr>
      <vt:lpstr>Example of Cost of Hash-Join</vt:lpstr>
      <vt:lpstr>Hybrid Hash–Join</vt:lpstr>
      <vt:lpstr>Complex Joins</vt:lpstr>
      <vt:lpstr>Joins over Spatial Data</vt:lpstr>
      <vt:lpstr>Other Operations</vt:lpstr>
      <vt:lpstr>Other Operations : Aggregation</vt:lpstr>
      <vt:lpstr>Other Operations : Set Operations</vt:lpstr>
      <vt:lpstr>Other Operations : Set Operations</vt:lpstr>
      <vt:lpstr>Answering Keyword Queries</vt:lpstr>
      <vt:lpstr>Other Operations : Outer Join</vt:lpstr>
      <vt:lpstr>Other Operations : Outer Join</vt:lpstr>
      <vt:lpstr>Evaluation of Expressions</vt:lpstr>
      <vt:lpstr>Materialization</vt:lpstr>
      <vt:lpstr>Materialization (Cont.)</vt:lpstr>
      <vt:lpstr>Pipelining</vt:lpstr>
      <vt:lpstr>Pipelining (Cont.)</vt:lpstr>
      <vt:lpstr>Pipelining (Cont.)</vt:lpstr>
      <vt:lpstr>Blocking Operations</vt:lpstr>
      <vt:lpstr>Pipeline Stages</vt:lpstr>
      <vt:lpstr>Evaluation Algorithms for Pipelining</vt:lpstr>
      <vt:lpstr>Pipelining for Continuous-Stream Data</vt:lpstr>
      <vt:lpstr>Query Processing in Memory</vt:lpstr>
      <vt:lpstr>Cache Conscious Algorithms</vt:lpstr>
      <vt:lpstr>End of Chapter 15</vt:lpstr>
      <vt:lpstr>PowerPoint Presentation</vt:lpstr>
      <vt:lpstr>Outline</vt:lpstr>
      <vt:lpstr>Introduction</vt:lpstr>
      <vt:lpstr>Introduction (Cont.)</vt:lpstr>
      <vt:lpstr>Introduction (Cont.)</vt:lpstr>
      <vt:lpstr>Viewing Query Evaluation Plans</vt:lpstr>
      <vt:lpstr>Generating Equivalent Expressions</vt:lpstr>
      <vt:lpstr>Transformation of Relational Expressions</vt:lpstr>
      <vt:lpstr>Equivalence Rules</vt:lpstr>
      <vt:lpstr>Equivalence Rules (Cont.)</vt:lpstr>
      <vt:lpstr>Pictorial Depiction of Equivalence Rules</vt:lpstr>
      <vt:lpstr>Equivalence Rules (Cont.)</vt:lpstr>
      <vt:lpstr>Equivalence Rules (Cont.)</vt:lpstr>
      <vt:lpstr>Equivalence Rules (Cont.)</vt:lpstr>
      <vt:lpstr>Exercise</vt:lpstr>
      <vt:lpstr>Equivalence Rules (Cont.)</vt:lpstr>
      <vt:lpstr>Equivalence Rules (Cont.)</vt:lpstr>
      <vt:lpstr>Transformation Example: Pushing Selections</vt:lpstr>
      <vt:lpstr>Example with Multiple Transformations</vt:lpstr>
      <vt:lpstr>Multiple Transformations (Cont.)</vt:lpstr>
      <vt:lpstr>Transformation Example: Pushing Projections</vt:lpstr>
      <vt:lpstr>Join Ordering Example</vt:lpstr>
      <vt:lpstr>Join Ordering Example (Cont.)</vt:lpstr>
      <vt:lpstr>Enumeration of Equivalent Expressions</vt:lpstr>
      <vt:lpstr>Implementing Transformation Based Optimization</vt:lpstr>
      <vt:lpstr>Cost Estimation</vt:lpstr>
      <vt:lpstr>Choice of Evaluation Plans</vt:lpstr>
      <vt:lpstr>Cost-Based Optimization</vt:lpstr>
      <vt:lpstr>Dynamic Programming in Optimization</vt:lpstr>
      <vt:lpstr>Join Order Optimization Algorithm</vt:lpstr>
      <vt:lpstr>Join Order Optimization Algorithm (cont.)</vt:lpstr>
      <vt:lpstr>Left Deep Join Trees</vt:lpstr>
      <vt:lpstr>Cost of Optimization</vt:lpstr>
      <vt:lpstr>Interesting Sort Orders</vt:lpstr>
      <vt:lpstr>Cost Based Optimization with Equivalence Rules</vt:lpstr>
      <vt:lpstr>Heuristic Optimization</vt:lpstr>
      <vt:lpstr>Structure of Query Optimizers</vt:lpstr>
      <vt:lpstr>Structure of Query Optimizers (Cont.)</vt:lpstr>
      <vt:lpstr>Statistics for Cost Estimation</vt:lpstr>
      <vt:lpstr>Statistical Information for Cost Estimation</vt:lpstr>
      <vt:lpstr>Histograms</vt:lpstr>
      <vt:lpstr>Histograms (cont.)</vt:lpstr>
      <vt:lpstr>Selection Size Estimation</vt:lpstr>
      <vt:lpstr>Size Estimation of Complex Selections</vt:lpstr>
      <vt:lpstr>Join Operation:  Running Example</vt:lpstr>
      <vt:lpstr>Estimation of the Size of Joins</vt:lpstr>
      <vt:lpstr>Estimation of the Size of Joins (Cont.)</vt:lpstr>
      <vt:lpstr>Estimation of the Size of Joins (Cont.)</vt:lpstr>
      <vt:lpstr>Size Estimation for Other Operations</vt:lpstr>
      <vt:lpstr>Size Estimation (Cont.)</vt:lpstr>
      <vt:lpstr>Estimation of Number of Distinct Values</vt:lpstr>
      <vt:lpstr>Estimation of Distinct Values (Cont.)</vt:lpstr>
      <vt:lpstr>Estimation of Distinct Values (Cont.)</vt:lpstr>
      <vt:lpstr>PowerPoint Presentation</vt:lpstr>
      <vt:lpstr>Optimizing Nested Subqueries**</vt:lpstr>
      <vt:lpstr>Optimizing Nested Subqueries (Cont.)</vt:lpstr>
      <vt:lpstr>Optimizing Nested Subqueries (Cont.)</vt:lpstr>
      <vt:lpstr>Optimizing Nested Subqueries (Cont.)</vt:lpstr>
      <vt:lpstr>Optimizing Nested Subqueries (Cont.)</vt:lpstr>
      <vt:lpstr>Decorrelation (Cont.)</vt:lpstr>
      <vt:lpstr>Materialized Views</vt:lpstr>
      <vt:lpstr>Materialized View Maintenance</vt:lpstr>
      <vt:lpstr>Incremental View Maintenance</vt:lpstr>
      <vt:lpstr>Join Operation</vt:lpstr>
      <vt:lpstr>Selection and Projection Operations</vt:lpstr>
      <vt:lpstr>Aggregation Operations</vt:lpstr>
      <vt:lpstr>Aggregate Operations (Cont.)</vt:lpstr>
      <vt:lpstr>Other Operations</vt:lpstr>
      <vt:lpstr>Handling Expressions</vt:lpstr>
      <vt:lpstr>Query Optimization and Materialized Views</vt:lpstr>
      <vt:lpstr>Materialized View Selection</vt:lpstr>
      <vt:lpstr>Top-K Queries  </vt:lpstr>
      <vt:lpstr>Optimization of Updates</vt:lpstr>
      <vt:lpstr>Join Minimization</vt:lpstr>
      <vt:lpstr>Multiquery Optimization</vt:lpstr>
      <vt:lpstr>Multiquery Optimization (Cont.)</vt:lpstr>
      <vt:lpstr>Parametric Query Optimization</vt:lpstr>
      <vt:lpstr>Plan Stability Across Optimizer Changes</vt:lpstr>
      <vt:lpstr>Adaptive Query Processing</vt:lpstr>
      <vt:lpstr>End of Chapter</vt:lpstr>
      <vt:lpstr>Figure 13.01</vt:lpstr>
      <vt:lpstr>Figure 13.02</vt:lpstr>
      <vt:lpstr>Figure 13.03</vt:lpstr>
      <vt:lpstr>Figure 13.04</vt:lpstr>
      <vt:lpstr>Figure 13.06</vt:lpstr>
      <vt:lpstr>Figure 13.08</vt:lpstr>
      <vt:lpstr>PowerPoint Presentation</vt:lpstr>
      <vt:lpstr>Module 17: Transactions </vt:lpstr>
      <vt:lpstr>Outline</vt:lpstr>
      <vt:lpstr>Transaction Concept</vt:lpstr>
      <vt:lpstr>Example of Fund Transfer</vt:lpstr>
      <vt:lpstr>Example of Fund Transfer (Cont.)</vt:lpstr>
      <vt:lpstr>Example of Fund Transfer (Cont.)</vt:lpstr>
      <vt:lpstr>ACID Properties</vt:lpstr>
      <vt:lpstr>Transaction State</vt:lpstr>
      <vt:lpstr>Transaction State (Cont.)</vt:lpstr>
      <vt:lpstr>Concurrent Executions</vt:lpstr>
      <vt:lpstr>Schedules</vt:lpstr>
      <vt:lpstr>Schedule 1</vt:lpstr>
      <vt:lpstr>Schedule 2</vt:lpstr>
      <vt:lpstr>Schedule 3</vt:lpstr>
      <vt:lpstr>Schedule 4</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Other Notions of Serializability</vt:lpstr>
      <vt:lpstr>Testing for Serializability </vt:lpstr>
      <vt:lpstr>Test for Conflict Serializability</vt:lpstr>
      <vt:lpstr>Test for View Serializability</vt:lpstr>
      <vt:lpstr>Recoverable Schedules</vt:lpstr>
      <vt:lpstr>Cascading Rollbacks</vt:lpstr>
      <vt:lpstr>Cascadeless Schedules</vt:lpstr>
      <vt:lpstr>Concurrency Control</vt:lpstr>
      <vt:lpstr>Concurrency Control (Cont.)</vt:lpstr>
      <vt:lpstr>Concurrency Control vs. Serializability Tests</vt:lpstr>
      <vt:lpstr>Weak Levels of Consistency</vt:lpstr>
      <vt:lpstr>Levels of Consistency in SQL-92</vt:lpstr>
      <vt:lpstr>Levels of Consistency</vt:lpstr>
      <vt:lpstr>Transaction Definition in SQL</vt:lpstr>
      <vt:lpstr>Implementation of Isolation Levels</vt:lpstr>
      <vt:lpstr>Transactions as SQL Statements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284</cp:revision>
  <dcterms:created xsi:type="dcterms:W3CDTF">2010-04-12T23:12:02Z</dcterms:created>
  <dcterms:modified xsi:type="dcterms:W3CDTF">2020-11-05T14:24:27Z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